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0"/>
  </p:notesMasterIdLst>
  <p:sldIdLst>
    <p:sldId id="414" r:id="rId2"/>
    <p:sldId id="513" r:id="rId3"/>
    <p:sldId id="504" r:id="rId4"/>
    <p:sldId id="505" r:id="rId5"/>
    <p:sldId id="506" r:id="rId6"/>
    <p:sldId id="507" r:id="rId7"/>
    <p:sldId id="508" r:id="rId8"/>
    <p:sldId id="509" r:id="rId9"/>
    <p:sldId id="515" r:id="rId10"/>
    <p:sldId id="510" r:id="rId11"/>
    <p:sldId id="420" r:id="rId12"/>
    <p:sldId id="421" r:id="rId13"/>
    <p:sldId id="422" r:id="rId14"/>
    <p:sldId id="423" r:id="rId15"/>
    <p:sldId id="435" r:id="rId16"/>
    <p:sldId id="439" r:id="rId17"/>
    <p:sldId id="440" r:id="rId18"/>
    <p:sldId id="516" r:id="rId19"/>
    <p:sldId id="429" r:id="rId20"/>
    <p:sldId id="301" r:id="rId21"/>
    <p:sldId id="339" r:id="rId22"/>
    <p:sldId id="304" r:id="rId23"/>
    <p:sldId id="537" r:id="rId24"/>
    <p:sldId id="443" r:id="rId25"/>
    <p:sldId id="308" r:id="rId26"/>
    <p:sldId id="324" r:id="rId27"/>
    <p:sldId id="314" r:id="rId28"/>
    <p:sldId id="322" r:id="rId29"/>
    <p:sldId id="352" r:id="rId30"/>
    <p:sldId id="444" r:id="rId31"/>
    <p:sldId id="356" r:id="rId32"/>
    <p:sldId id="358" r:id="rId33"/>
    <p:sldId id="357" r:id="rId34"/>
    <p:sldId id="519" r:id="rId35"/>
    <p:sldId id="520" r:id="rId36"/>
    <p:sldId id="521" r:id="rId37"/>
    <p:sldId id="370" r:id="rId38"/>
    <p:sldId id="447" r:id="rId39"/>
    <p:sldId id="524" r:id="rId40"/>
    <p:sldId id="523" r:id="rId41"/>
    <p:sldId id="451" r:id="rId42"/>
    <p:sldId id="453" r:id="rId43"/>
    <p:sldId id="525" r:id="rId44"/>
    <p:sldId id="527" r:id="rId45"/>
    <p:sldId id="469" r:id="rId46"/>
    <p:sldId id="533" r:id="rId47"/>
    <p:sldId id="530" r:id="rId48"/>
    <p:sldId id="534" r:id="rId49"/>
    <p:sldId id="535" r:id="rId50"/>
    <p:sldId id="528" r:id="rId51"/>
    <p:sldId id="536" r:id="rId52"/>
    <p:sldId id="531" r:id="rId53"/>
    <p:sldId id="532" r:id="rId54"/>
    <p:sldId id="468" r:id="rId55"/>
    <p:sldId id="467" r:id="rId56"/>
    <p:sldId id="472" r:id="rId57"/>
    <p:sldId id="470" r:id="rId58"/>
    <p:sldId id="475" r:id="rId59"/>
    <p:sldId id="474" r:id="rId60"/>
    <p:sldId id="473" r:id="rId61"/>
    <p:sldId id="477" r:id="rId62"/>
    <p:sldId id="476" r:id="rId63"/>
    <p:sldId id="479" r:id="rId64"/>
    <p:sldId id="461" r:id="rId65"/>
    <p:sldId id="481" r:id="rId66"/>
    <p:sldId id="482" r:id="rId67"/>
    <p:sldId id="483" r:id="rId68"/>
    <p:sldId id="487" r:id="rId69"/>
    <p:sldId id="488" r:id="rId70"/>
    <p:sldId id="489" r:id="rId71"/>
    <p:sldId id="494" r:id="rId72"/>
    <p:sldId id="495" r:id="rId73"/>
    <p:sldId id="500" r:id="rId74"/>
    <p:sldId id="502" r:id="rId75"/>
    <p:sldId id="501" r:id="rId76"/>
    <p:sldId id="463" r:id="rId77"/>
    <p:sldId id="460" r:id="rId78"/>
    <p:sldId id="433" r:id="rId79"/>
    <p:sldId id="383" r:id="rId80"/>
    <p:sldId id="387" r:id="rId81"/>
    <p:sldId id="402" r:id="rId82"/>
    <p:sldId id="464" r:id="rId83"/>
    <p:sldId id="390" r:id="rId84"/>
    <p:sldId id="393" r:id="rId85"/>
    <p:sldId id="465" r:id="rId86"/>
    <p:sldId id="364" r:id="rId87"/>
    <p:sldId id="392" r:id="rId88"/>
    <p:sldId id="394" r:id="rId89"/>
    <p:sldId id="395" r:id="rId90"/>
    <p:sldId id="396" r:id="rId91"/>
    <p:sldId id="398" r:id="rId92"/>
    <p:sldId id="409" r:id="rId93"/>
    <p:sldId id="410" r:id="rId94"/>
    <p:sldId id="397" r:id="rId95"/>
    <p:sldId id="404" r:id="rId96"/>
    <p:sldId id="403" r:id="rId97"/>
    <p:sldId id="399" r:id="rId98"/>
    <p:sldId id="400" r:id="rId99"/>
    <p:sldId id="406" r:id="rId100"/>
    <p:sldId id="391" r:id="rId101"/>
    <p:sldId id="342" r:id="rId102"/>
    <p:sldId id="343" r:id="rId103"/>
    <p:sldId id="344" r:id="rId104"/>
    <p:sldId id="408" r:id="rId105"/>
    <p:sldId id="345" r:id="rId106"/>
    <p:sldId id="346" r:id="rId107"/>
    <p:sldId id="347" r:id="rId108"/>
    <p:sldId id="348" r:id="rId109"/>
    <p:sldId id="355" r:id="rId110"/>
    <p:sldId id="319" r:id="rId111"/>
    <p:sldId id="313" r:id="rId112"/>
    <p:sldId id="327" r:id="rId113"/>
    <p:sldId id="411" r:id="rId114"/>
    <p:sldId id="432" r:id="rId115"/>
    <p:sldId id="412" r:id="rId116"/>
    <p:sldId id="326" r:id="rId117"/>
    <p:sldId id="328" r:id="rId118"/>
    <p:sldId id="514" r:id="rId1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30562CA-5D62-4A56-9DBD-B27A57368E4C}">
          <p14:sldIdLst>
            <p14:sldId id="414"/>
            <p14:sldId id="513"/>
            <p14:sldId id="504"/>
            <p14:sldId id="505"/>
            <p14:sldId id="506"/>
            <p14:sldId id="507"/>
            <p14:sldId id="508"/>
            <p14:sldId id="509"/>
            <p14:sldId id="515"/>
            <p14:sldId id="510"/>
            <p14:sldId id="420"/>
            <p14:sldId id="421"/>
            <p14:sldId id="422"/>
            <p14:sldId id="423"/>
            <p14:sldId id="435"/>
            <p14:sldId id="439"/>
            <p14:sldId id="440"/>
            <p14:sldId id="516"/>
            <p14:sldId id="429"/>
            <p14:sldId id="301"/>
            <p14:sldId id="339"/>
            <p14:sldId id="304"/>
            <p14:sldId id="537"/>
            <p14:sldId id="443"/>
            <p14:sldId id="308"/>
            <p14:sldId id="324"/>
            <p14:sldId id="314"/>
            <p14:sldId id="322"/>
            <p14:sldId id="352"/>
            <p14:sldId id="444"/>
            <p14:sldId id="356"/>
            <p14:sldId id="358"/>
            <p14:sldId id="357"/>
            <p14:sldId id="519"/>
            <p14:sldId id="520"/>
            <p14:sldId id="521"/>
            <p14:sldId id="370"/>
            <p14:sldId id="447"/>
            <p14:sldId id="524"/>
            <p14:sldId id="523"/>
            <p14:sldId id="451"/>
            <p14:sldId id="453"/>
            <p14:sldId id="525"/>
            <p14:sldId id="527"/>
            <p14:sldId id="469"/>
            <p14:sldId id="533"/>
            <p14:sldId id="530"/>
            <p14:sldId id="534"/>
            <p14:sldId id="535"/>
            <p14:sldId id="528"/>
            <p14:sldId id="536"/>
            <p14:sldId id="531"/>
            <p14:sldId id="532"/>
            <p14:sldId id="468"/>
            <p14:sldId id="467"/>
            <p14:sldId id="472"/>
            <p14:sldId id="470"/>
            <p14:sldId id="475"/>
            <p14:sldId id="474"/>
            <p14:sldId id="473"/>
            <p14:sldId id="477"/>
            <p14:sldId id="476"/>
            <p14:sldId id="479"/>
            <p14:sldId id="461"/>
            <p14:sldId id="481"/>
            <p14:sldId id="482"/>
            <p14:sldId id="483"/>
            <p14:sldId id="487"/>
            <p14:sldId id="488"/>
            <p14:sldId id="489"/>
            <p14:sldId id="494"/>
            <p14:sldId id="495"/>
            <p14:sldId id="500"/>
            <p14:sldId id="502"/>
            <p14:sldId id="501"/>
            <p14:sldId id="463"/>
            <p14:sldId id="460"/>
            <p14:sldId id="433"/>
            <p14:sldId id="383"/>
            <p14:sldId id="387"/>
            <p14:sldId id="402"/>
            <p14:sldId id="464"/>
            <p14:sldId id="390"/>
            <p14:sldId id="393"/>
            <p14:sldId id="465"/>
            <p14:sldId id="364"/>
            <p14:sldId id="392"/>
            <p14:sldId id="394"/>
            <p14:sldId id="395"/>
            <p14:sldId id="396"/>
            <p14:sldId id="398"/>
            <p14:sldId id="409"/>
            <p14:sldId id="410"/>
            <p14:sldId id="397"/>
            <p14:sldId id="404"/>
            <p14:sldId id="403"/>
            <p14:sldId id="399"/>
            <p14:sldId id="400"/>
            <p14:sldId id="406"/>
            <p14:sldId id="391"/>
            <p14:sldId id="342"/>
            <p14:sldId id="343"/>
            <p14:sldId id="344"/>
            <p14:sldId id="408"/>
            <p14:sldId id="345"/>
            <p14:sldId id="346"/>
            <p14:sldId id="347"/>
            <p14:sldId id="348"/>
            <p14:sldId id="355"/>
            <p14:sldId id="319"/>
            <p14:sldId id="313"/>
            <p14:sldId id="327"/>
            <p14:sldId id="411"/>
            <p14:sldId id="432"/>
            <p14:sldId id="412"/>
            <p14:sldId id="326"/>
            <p14:sldId id="328"/>
            <p14:sldId id="5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961D1"/>
    <a:srgbClr val="007400"/>
    <a:srgbClr val="68593A"/>
    <a:srgbClr val="9E0000"/>
    <a:srgbClr val="736241"/>
    <a:srgbClr val="AC9300"/>
    <a:srgbClr val="CCAF00"/>
    <a:srgbClr val="DEBE00"/>
    <a:srgbClr val="EA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8199" autoAdjust="0"/>
  </p:normalViewPr>
  <p:slideViewPr>
    <p:cSldViewPr>
      <p:cViewPr varScale="1">
        <p:scale>
          <a:sx n="113" d="100"/>
          <a:sy n="113" d="100"/>
        </p:scale>
        <p:origin x="-17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061056"/>
        <c:axId val="130062592"/>
      </c:barChart>
      <c:catAx>
        <c:axId val="130061056"/>
        <c:scaling>
          <c:orientation val="minMax"/>
        </c:scaling>
        <c:delete val="0"/>
        <c:axPos val="b"/>
        <c:majorTickMark val="out"/>
        <c:minorTickMark val="none"/>
        <c:tickLblPos val="nextTo"/>
        <c:crossAx val="130062592"/>
        <c:crosses val="autoZero"/>
        <c:auto val="1"/>
        <c:lblAlgn val="ctr"/>
        <c:lblOffset val="100"/>
        <c:noMultiLvlLbl val="0"/>
      </c:catAx>
      <c:valAx>
        <c:axId val="13006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061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50944"/>
        <c:axId val="86452480"/>
      </c:barChart>
      <c:catAx>
        <c:axId val="86450944"/>
        <c:scaling>
          <c:orientation val="minMax"/>
        </c:scaling>
        <c:delete val="0"/>
        <c:axPos val="b"/>
        <c:majorTickMark val="out"/>
        <c:minorTickMark val="none"/>
        <c:tickLblPos val="nextTo"/>
        <c:crossAx val="86452480"/>
        <c:crosses val="autoZero"/>
        <c:auto val="1"/>
        <c:lblAlgn val="ctr"/>
        <c:lblOffset val="100"/>
        <c:noMultiLvlLbl val="0"/>
      </c:catAx>
      <c:valAx>
        <c:axId val="86452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450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909888"/>
        <c:axId val="87911424"/>
      </c:barChart>
      <c:catAx>
        <c:axId val="87909888"/>
        <c:scaling>
          <c:orientation val="minMax"/>
        </c:scaling>
        <c:delete val="0"/>
        <c:axPos val="b"/>
        <c:majorTickMark val="out"/>
        <c:minorTickMark val="none"/>
        <c:tickLblPos val="nextTo"/>
        <c:crossAx val="87911424"/>
        <c:crosses val="autoZero"/>
        <c:auto val="1"/>
        <c:lblAlgn val="ctr"/>
        <c:lblOffset val="100"/>
        <c:noMultiLvlLbl val="0"/>
      </c:catAx>
      <c:valAx>
        <c:axId val="87911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909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525440"/>
        <c:axId val="88531328"/>
      </c:barChart>
      <c:catAx>
        <c:axId val="88525440"/>
        <c:scaling>
          <c:orientation val="minMax"/>
        </c:scaling>
        <c:delete val="0"/>
        <c:axPos val="b"/>
        <c:majorTickMark val="out"/>
        <c:minorTickMark val="none"/>
        <c:tickLblPos val="nextTo"/>
        <c:crossAx val="88531328"/>
        <c:crosses val="autoZero"/>
        <c:auto val="1"/>
        <c:lblAlgn val="ctr"/>
        <c:lblOffset val="100"/>
        <c:noMultiLvlLbl val="0"/>
      </c:catAx>
      <c:valAx>
        <c:axId val="8853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525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621440"/>
        <c:axId val="88622976"/>
      </c:barChart>
      <c:catAx>
        <c:axId val="88621440"/>
        <c:scaling>
          <c:orientation val="minMax"/>
        </c:scaling>
        <c:delete val="0"/>
        <c:axPos val="b"/>
        <c:majorTickMark val="out"/>
        <c:minorTickMark val="none"/>
        <c:tickLblPos val="nextTo"/>
        <c:crossAx val="88622976"/>
        <c:crosses val="autoZero"/>
        <c:auto val="1"/>
        <c:lblAlgn val="ctr"/>
        <c:lblOffset val="100"/>
        <c:noMultiLvlLbl val="0"/>
      </c:catAx>
      <c:valAx>
        <c:axId val="88622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621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708224"/>
        <c:axId val="88709760"/>
      </c:barChart>
      <c:catAx>
        <c:axId val="88708224"/>
        <c:scaling>
          <c:orientation val="minMax"/>
        </c:scaling>
        <c:delete val="0"/>
        <c:axPos val="b"/>
        <c:majorTickMark val="out"/>
        <c:minorTickMark val="none"/>
        <c:tickLblPos val="nextTo"/>
        <c:crossAx val="88709760"/>
        <c:crosses val="autoZero"/>
        <c:auto val="1"/>
        <c:lblAlgn val="ctr"/>
        <c:lblOffset val="100"/>
        <c:noMultiLvlLbl val="0"/>
      </c:catAx>
      <c:valAx>
        <c:axId val="88709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70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en-US" sz="1500" dirty="0"/>
              <a:t>Maximal</a:t>
            </a:r>
            <a:r>
              <a:rPr lang="en-US" sz="1500" baseline="0" dirty="0"/>
              <a:t> </a:t>
            </a:r>
            <a:r>
              <a:rPr lang="en-US" sz="1500" baseline="0" dirty="0" smtClean="0"/>
              <a:t>productivity </a:t>
            </a:r>
            <a:r>
              <a:rPr lang="en-US" sz="1500" i="0" baseline="0" dirty="0"/>
              <a:t>(</a:t>
            </a:r>
            <a:r>
              <a:rPr lang="en-US" sz="1500" i="0" baseline="0" dirty="0" smtClean="0"/>
              <a:t>t.ha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.yr</a:t>
            </a:r>
            <a:r>
              <a:rPr lang="en-US" sz="1500" i="0" baseline="30000" dirty="0" smtClean="0"/>
              <a:t>-1</a:t>
            </a:r>
            <a:r>
              <a:rPr lang="en-US" sz="1500" i="0" baseline="0" dirty="0" smtClean="0"/>
              <a:t>)</a:t>
            </a:r>
            <a:endParaRPr lang="en-US" sz="1500" i="0" dirty="0"/>
          </a:p>
        </c:rich>
      </c:tx>
      <c:layout>
        <c:manualLayout>
          <c:xMode val="edge"/>
          <c:yMode val="edge"/>
          <c:x val="0.21127150520496543"/>
          <c:y val="4.0760965502101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Max_Prod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Feuil1!$C$2:$C$12</c:f>
              <c:strCache>
                <c:ptCount val="11"/>
                <c:pt idx="0">
                  <c:v>Sion</c:v>
                </c:pt>
                <c:pt idx="1">
                  <c:v>GdeDce</c:v>
                </c:pt>
                <c:pt idx="2">
                  <c:v>Cottbus</c:v>
                </c:pt>
                <c:pt idx="3">
                  <c:v>Bever</c:v>
                </c:pt>
                <c:pt idx="4">
                  <c:v>Davos</c:v>
                </c:pt>
                <c:pt idx="5">
                  <c:v>Schw</c:v>
                </c:pt>
                <c:pt idx="6">
                  <c:v>Basel</c:v>
                </c:pt>
                <c:pt idx="7">
                  <c:v>Schaff</c:v>
                </c:pt>
                <c:pt idx="8">
                  <c:v>Adel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1.1130530000000001</c:v>
                </c:pt>
                <c:pt idx="1">
                  <c:v>2.0045199999999999</c:v>
                </c:pt>
                <c:pt idx="2">
                  <c:v>2.1103459999999998</c:v>
                </c:pt>
                <c:pt idx="3">
                  <c:v>2.14</c:v>
                </c:pt>
                <c:pt idx="4">
                  <c:v>2.251023</c:v>
                </c:pt>
                <c:pt idx="5">
                  <c:v>2.8143379999999998</c:v>
                </c:pt>
                <c:pt idx="6">
                  <c:v>3.2303190000000002</c:v>
                </c:pt>
                <c:pt idx="7">
                  <c:v>3.415219</c:v>
                </c:pt>
                <c:pt idx="8">
                  <c:v>3.5674999999999999</c:v>
                </c:pt>
                <c:pt idx="9">
                  <c:v>4.5457029999999996</c:v>
                </c:pt>
                <c:pt idx="10">
                  <c:v>4.906854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390080"/>
        <c:axId val="89424640"/>
      </c:barChart>
      <c:catAx>
        <c:axId val="89390080"/>
        <c:scaling>
          <c:orientation val="minMax"/>
        </c:scaling>
        <c:delete val="0"/>
        <c:axPos val="b"/>
        <c:majorTickMark val="out"/>
        <c:minorTickMark val="none"/>
        <c:tickLblPos val="nextTo"/>
        <c:crossAx val="89424640"/>
        <c:crosses val="autoZero"/>
        <c:auto val="1"/>
        <c:lblAlgn val="ctr"/>
        <c:lblOffset val="100"/>
        <c:noMultiLvlLbl val="0"/>
      </c:catAx>
      <c:valAx>
        <c:axId val="89424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390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4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Stress_Tot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CCA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CCAF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CCAF00"/>
              </a:solidFill>
            </c:spPr>
          </c:dPt>
          <c:cat>
            <c:strRef>
              <c:f>Feuil1!$A$2:$A$12</c:f>
              <c:strCache>
                <c:ptCount val="11"/>
                <c:pt idx="0">
                  <c:v>BeverS</c:v>
                </c:pt>
                <c:pt idx="1">
                  <c:v>GdeDixence</c:v>
                </c:pt>
                <c:pt idx="2">
                  <c:v>Davos</c:v>
                </c:pt>
                <c:pt idx="3">
                  <c:v>Sion</c:v>
                </c:pt>
                <c:pt idx="4">
                  <c:v>Cottbus</c:v>
                </c:pt>
                <c:pt idx="5">
                  <c:v>Schwerin</c:v>
                </c:pt>
                <c:pt idx="6">
                  <c:v>Adelboden</c:v>
                </c:pt>
                <c:pt idx="7">
                  <c:v>Basel</c:v>
                </c:pt>
                <c:pt idx="8">
                  <c:v>Schaffhausen</c:v>
                </c:pt>
                <c:pt idx="9">
                  <c:v>Bern</c:v>
                </c:pt>
                <c:pt idx="10">
                  <c:v>Huttwil</c:v>
                </c:pt>
              </c:strCache>
            </c:strRef>
          </c:cat>
          <c:val>
            <c:numRef>
              <c:f>Feuil1!$B$2:$B$12</c:f>
              <c:numCache>
                <c:formatCode>General</c:formatCode>
                <c:ptCount val="11"/>
                <c:pt idx="0">
                  <c:v>0.70000000000000062</c:v>
                </c:pt>
                <c:pt idx="1">
                  <c:v>0.64000000000000123</c:v>
                </c:pt>
                <c:pt idx="2">
                  <c:v>0.60000000000000064</c:v>
                </c:pt>
                <c:pt idx="3">
                  <c:v>0.58000000000000007</c:v>
                </c:pt>
                <c:pt idx="4">
                  <c:v>0.44</c:v>
                </c:pt>
                <c:pt idx="5">
                  <c:v>0.4</c:v>
                </c:pt>
                <c:pt idx="6">
                  <c:v>0.30000000000000032</c:v>
                </c:pt>
                <c:pt idx="7">
                  <c:v>0.23</c:v>
                </c:pt>
                <c:pt idx="8">
                  <c:v>0.21000000000000021</c:v>
                </c:pt>
                <c:pt idx="9">
                  <c:v>1.0000000000000005E-2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038272"/>
        <c:axId val="90039808"/>
        <c:axId val="89364672"/>
      </c:bar3DChart>
      <c:catAx>
        <c:axId val="90038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pPr>
            <a:endParaRPr lang="fr-FR"/>
          </a:p>
        </c:txPr>
        <c:crossAx val="90039808"/>
        <c:crosses val="autoZero"/>
        <c:auto val="1"/>
        <c:lblAlgn val="ctr"/>
        <c:lblOffset val="100"/>
        <c:noMultiLvlLbl val="0"/>
      </c:catAx>
      <c:valAx>
        <c:axId val="90039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038272"/>
        <c:crosses val="autoZero"/>
        <c:crossBetween val="between"/>
      </c:valAx>
      <c:serAx>
        <c:axId val="89364672"/>
        <c:scaling>
          <c:orientation val="minMax"/>
        </c:scaling>
        <c:delete val="1"/>
        <c:axPos val="b"/>
        <c:majorTickMark val="out"/>
        <c:minorTickMark val="none"/>
        <c:tickLblPos val="none"/>
        <c:crossAx val="90039808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97D47-554D-4C32-81F9-4D087C312031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9EC5F-E8DF-4D5B-9A0C-8DA0EB6DCC2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72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E808D-67BC-415C-B149-6C8495D05D82}" type="datetimeFigureOut">
              <a:rPr lang="fr-FR" smtClean="0"/>
              <a:pPr/>
              <a:t>06/04/2016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49D4-DCE0-4C2E-AC89-01BCD6A68F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30.jpeg"/><Relationship Id="rId4" Type="http://schemas.openxmlformats.org/officeDocument/2006/relationships/image" Target="../media/image3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30.jpeg"/><Relationship Id="rId4" Type="http://schemas.openxmlformats.org/officeDocument/2006/relationships/image" Target="../media/image3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59.jpeg"/><Relationship Id="rId3" Type="http://schemas.openxmlformats.org/officeDocument/2006/relationships/image" Target="../media/image109.jpeg"/><Relationship Id="rId7" Type="http://schemas.openxmlformats.org/officeDocument/2006/relationships/image" Target="../media/image52.jpeg"/><Relationship Id="rId12" Type="http://schemas.openxmlformats.org/officeDocument/2006/relationships/image" Target="../media/image58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42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41.jpeg"/><Relationship Id="rId9" Type="http://schemas.openxmlformats.org/officeDocument/2006/relationships/image" Target="../media/image5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0.emf"/><Relationship Id="rId4" Type="http://schemas.openxmlformats.org/officeDocument/2006/relationships/image" Target="../media/image115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0.emf"/><Relationship Id="rId4" Type="http://schemas.openxmlformats.org/officeDocument/2006/relationships/image" Target="../media/image11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5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5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5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0.jpeg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55.jpeg"/><Relationship Id="rId5" Type="http://schemas.openxmlformats.org/officeDocument/2006/relationships/image" Target="../media/image52.jpeg"/><Relationship Id="rId10" Type="http://schemas.openxmlformats.org/officeDocument/2006/relationships/image" Target="../media/image8.jpeg"/><Relationship Id="rId4" Type="http://schemas.openxmlformats.org/officeDocument/2006/relationships/image" Target="../media/image51.jpe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52.jpeg"/><Relationship Id="rId18" Type="http://schemas.openxmlformats.org/officeDocument/2006/relationships/image" Target="../media/image55.jpeg"/><Relationship Id="rId26" Type="http://schemas.openxmlformats.org/officeDocument/2006/relationships/image" Target="../media/image68.jpeg"/><Relationship Id="rId3" Type="http://schemas.openxmlformats.org/officeDocument/2006/relationships/image" Target="../media/image57.jpeg"/><Relationship Id="rId21" Type="http://schemas.openxmlformats.org/officeDocument/2006/relationships/image" Target="../media/image63.jpeg"/><Relationship Id="rId7" Type="http://schemas.openxmlformats.org/officeDocument/2006/relationships/image" Target="../media/image51.jpeg"/><Relationship Id="rId12" Type="http://schemas.openxmlformats.org/officeDocument/2006/relationships/image" Target="../media/image61.jpeg"/><Relationship Id="rId17" Type="http://schemas.openxmlformats.org/officeDocument/2006/relationships/image" Target="../media/image8.jpeg"/><Relationship Id="rId25" Type="http://schemas.openxmlformats.org/officeDocument/2006/relationships/image" Target="../media/image67.jpeg"/><Relationship Id="rId2" Type="http://schemas.openxmlformats.org/officeDocument/2006/relationships/image" Target="../media/image38.jpeg"/><Relationship Id="rId16" Type="http://schemas.microsoft.com/office/2007/relationships/hdphoto" Target="../media/hdphoto1.wdp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1.jpeg"/><Relationship Id="rId24" Type="http://schemas.openxmlformats.org/officeDocument/2006/relationships/image" Target="../media/image66.jpeg"/><Relationship Id="rId5" Type="http://schemas.openxmlformats.org/officeDocument/2006/relationships/image" Target="../media/image34.jpeg"/><Relationship Id="rId15" Type="http://schemas.openxmlformats.org/officeDocument/2006/relationships/image" Target="../media/image54.jpeg"/><Relationship Id="rId23" Type="http://schemas.openxmlformats.org/officeDocument/2006/relationships/image" Target="../media/image65.jpeg"/><Relationship Id="rId10" Type="http://schemas.openxmlformats.org/officeDocument/2006/relationships/image" Target="../media/image60.jpeg"/><Relationship Id="rId19" Type="http://schemas.openxmlformats.org/officeDocument/2006/relationships/image" Target="../media/image56.png"/><Relationship Id="rId4" Type="http://schemas.openxmlformats.org/officeDocument/2006/relationships/image" Target="../media/image30.jpeg"/><Relationship Id="rId9" Type="http://schemas.openxmlformats.org/officeDocument/2006/relationships/image" Target="../media/image59.jpeg"/><Relationship Id="rId14" Type="http://schemas.openxmlformats.org/officeDocument/2006/relationships/image" Target="../media/image53.jpeg"/><Relationship Id="rId22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8.jpeg"/><Relationship Id="rId17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7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31.jpeg"/><Relationship Id="rId18" Type="http://schemas.openxmlformats.org/officeDocument/2006/relationships/image" Target="../media/image37.jpeg"/><Relationship Id="rId26" Type="http://schemas.openxmlformats.org/officeDocument/2006/relationships/image" Target="../media/image47.jpeg"/><Relationship Id="rId3" Type="http://schemas.openxmlformats.org/officeDocument/2006/relationships/image" Target="../media/image57.jpeg"/><Relationship Id="rId21" Type="http://schemas.openxmlformats.org/officeDocument/2006/relationships/image" Target="../media/image41.jpeg"/><Relationship Id="rId7" Type="http://schemas.openxmlformats.org/officeDocument/2006/relationships/image" Target="../media/image51.jpeg"/><Relationship Id="rId12" Type="http://schemas.openxmlformats.org/officeDocument/2006/relationships/image" Target="../media/image29.jpeg"/><Relationship Id="rId17" Type="http://schemas.openxmlformats.org/officeDocument/2006/relationships/image" Target="../media/image36.jpeg"/><Relationship Id="rId25" Type="http://schemas.openxmlformats.org/officeDocument/2006/relationships/image" Target="../media/image46.jpeg"/><Relationship Id="rId2" Type="http://schemas.openxmlformats.org/officeDocument/2006/relationships/image" Target="../media/image38.jpeg"/><Relationship Id="rId16" Type="http://schemas.openxmlformats.org/officeDocument/2006/relationships/image" Target="../media/image35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28.jpeg"/><Relationship Id="rId24" Type="http://schemas.openxmlformats.org/officeDocument/2006/relationships/image" Target="../media/image45.jpeg"/><Relationship Id="rId5" Type="http://schemas.openxmlformats.org/officeDocument/2006/relationships/image" Target="../media/image34.jpeg"/><Relationship Id="rId15" Type="http://schemas.openxmlformats.org/officeDocument/2006/relationships/image" Target="../media/image33.jpeg"/><Relationship Id="rId23" Type="http://schemas.openxmlformats.org/officeDocument/2006/relationships/image" Target="../media/image44.jpeg"/><Relationship Id="rId10" Type="http://schemas.openxmlformats.org/officeDocument/2006/relationships/image" Target="../media/image27.jpeg"/><Relationship Id="rId19" Type="http://schemas.openxmlformats.org/officeDocument/2006/relationships/image" Target="../media/image39.jpeg"/><Relationship Id="rId4" Type="http://schemas.openxmlformats.org/officeDocument/2006/relationships/image" Target="../media/image30.jpeg"/><Relationship Id="rId9" Type="http://schemas.openxmlformats.org/officeDocument/2006/relationships/image" Target="../media/image59.jpeg"/><Relationship Id="rId14" Type="http://schemas.openxmlformats.org/officeDocument/2006/relationships/image" Target="../media/image32.jpe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31.jpeg"/><Relationship Id="rId18" Type="http://schemas.openxmlformats.org/officeDocument/2006/relationships/image" Target="../media/image37.jpeg"/><Relationship Id="rId26" Type="http://schemas.openxmlformats.org/officeDocument/2006/relationships/image" Target="../media/image47.jpeg"/><Relationship Id="rId3" Type="http://schemas.openxmlformats.org/officeDocument/2006/relationships/image" Target="../media/image57.jpeg"/><Relationship Id="rId21" Type="http://schemas.openxmlformats.org/officeDocument/2006/relationships/image" Target="../media/image41.jpeg"/><Relationship Id="rId7" Type="http://schemas.openxmlformats.org/officeDocument/2006/relationships/image" Target="../media/image51.jpeg"/><Relationship Id="rId12" Type="http://schemas.openxmlformats.org/officeDocument/2006/relationships/image" Target="../media/image29.jpeg"/><Relationship Id="rId17" Type="http://schemas.openxmlformats.org/officeDocument/2006/relationships/image" Target="../media/image36.jpeg"/><Relationship Id="rId25" Type="http://schemas.openxmlformats.org/officeDocument/2006/relationships/image" Target="../media/image46.jpeg"/><Relationship Id="rId2" Type="http://schemas.openxmlformats.org/officeDocument/2006/relationships/image" Target="../media/image38.jpeg"/><Relationship Id="rId16" Type="http://schemas.openxmlformats.org/officeDocument/2006/relationships/image" Target="../media/image35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28.jpeg"/><Relationship Id="rId24" Type="http://schemas.openxmlformats.org/officeDocument/2006/relationships/image" Target="../media/image45.jpeg"/><Relationship Id="rId5" Type="http://schemas.openxmlformats.org/officeDocument/2006/relationships/image" Target="../media/image34.jpeg"/><Relationship Id="rId15" Type="http://schemas.openxmlformats.org/officeDocument/2006/relationships/image" Target="../media/image33.jpeg"/><Relationship Id="rId23" Type="http://schemas.openxmlformats.org/officeDocument/2006/relationships/image" Target="../media/image44.jpeg"/><Relationship Id="rId28" Type="http://schemas.openxmlformats.org/officeDocument/2006/relationships/image" Target="../media/image72.png"/><Relationship Id="rId10" Type="http://schemas.openxmlformats.org/officeDocument/2006/relationships/image" Target="../media/image27.jpeg"/><Relationship Id="rId19" Type="http://schemas.openxmlformats.org/officeDocument/2006/relationships/image" Target="../media/image39.jpeg"/><Relationship Id="rId4" Type="http://schemas.openxmlformats.org/officeDocument/2006/relationships/image" Target="../media/image30.jpeg"/><Relationship Id="rId9" Type="http://schemas.openxmlformats.org/officeDocument/2006/relationships/image" Target="../media/image59.jpeg"/><Relationship Id="rId14" Type="http://schemas.openxmlformats.org/officeDocument/2006/relationships/image" Target="../media/image32.jpe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74.JPG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8.jpeg"/><Relationship Id="rId17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7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52.jpeg"/><Relationship Id="rId18" Type="http://schemas.openxmlformats.org/officeDocument/2006/relationships/image" Target="../media/image55.jpeg"/><Relationship Id="rId26" Type="http://schemas.openxmlformats.org/officeDocument/2006/relationships/image" Target="../media/image68.jpeg"/><Relationship Id="rId3" Type="http://schemas.openxmlformats.org/officeDocument/2006/relationships/image" Target="../media/image57.jpeg"/><Relationship Id="rId21" Type="http://schemas.openxmlformats.org/officeDocument/2006/relationships/image" Target="../media/image63.jpeg"/><Relationship Id="rId7" Type="http://schemas.openxmlformats.org/officeDocument/2006/relationships/image" Target="../media/image51.jpeg"/><Relationship Id="rId12" Type="http://schemas.openxmlformats.org/officeDocument/2006/relationships/image" Target="../media/image61.jpeg"/><Relationship Id="rId17" Type="http://schemas.openxmlformats.org/officeDocument/2006/relationships/image" Target="../media/image8.jpeg"/><Relationship Id="rId25" Type="http://schemas.openxmlformats.org/officeDocument/2006/relationships/image" Target="../media/image67.jpeg"/><Relationship Id="rId2" Type="http://schemas.openxmlformats.org/officeDocument/2006/relationships/image" Target="../media/image38.jpeg"/><Relationship Id="rId16" Type="http://schemas.microsoft.com/office/2007/relationships/hdphoto" Target="../media/hdphoto1.wdp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1.jpeg"/><Relationship Id="rId24" Type="http://schemas.openxmlformats.org/officeDocument/2006/relationships/image" Target="../media/image66.jpeg"/><Relationship Id="rId5" Type="http://schemas.openxmlformats.org/officeDocument/2006/relationships/image" Target="../media/image34.jpeg"/><Relationship Id="rId15" Type="http://schemas.openxmlformats.org/officeDocument/2006/relationships/image" Target="../media/image54.jpeg"/><Relationship Id="rId23" Type="http://schemas.openxmlformats.org/officeDocument/2006/relationships/image" Target="../media/image65.jpeg"/><Relationship Id="rId10" Type="http://schemas.openxmlformats.org/officeDocument/2006/relationships/image" Target="../media/image60.jpeg"/><Relationship Id="rId19" Type="http://schemas.openxmlformats.org/officeDocument/2006/relationships/image" Target="../media/image56.png"/><Relationship Id="rId4" Type="http://schemas.openxmlformats.org/officeDocument/2006/relationships/image" Target="../media/image30.jpeg"/><Relationship Id="rId9" Type="http://schemas.openxmlformats.org/officeDocument/2006/relationships/image" Target="../media/image59.jpeg"/><Relationship Id="rId14" Type="http://schemas.openxmlformats.org/officeDocument/2006/relationships/image" Target="../media/image53.jpeg"/><Relationship Id="rId22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7.jpeg"/><Relationship Id="rId2" Type="http://schemas.openxmlformats.org/officeDocument/2006/relationships/image" Target="../media/image15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7.jpeg"/><Relationship Id="rId17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7.jpeg"/><Relationship Id="rId17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7.jpeg"/><Relationship Id="rId17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59.jpeg"/><Relationship Id="rId4" Type="http://schemas.openxmlformats.org/officeDocument/2006/relationships/image" Target="../media/image57.jpeg"/><Relationship Id="rId9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59.jpeg"/><Relationship Id="rId4" Type="http://schemas.openxmlformats.org/officeDocument/2006/relationships/image" Target="../media/image57.jpeg"/><Relationship Id="rId9" Type="http://schemas.openxmlformats.org/officeDocument/2006/relationships/image" Target="../media/image58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59.jpeg"/><Relationship Id="rId4" Type="http://schemas.openxmlformats.org/officeDocument/2006/relationships/image" Target="../media/image57.jpeg"/><Relationship Id="rId9" Type="http://schemas.openxmlformats.org/officeDocument/2006/relationships/image" Target="../media/image5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59.jpeg"/><Relationship Id="rId4" Type="http://schemas.openxmlformats.org/officeDocument/2006/relationships/image" Target="../media/image57.jpeg"/><Relationship Id="rId9" Type="http://schemas.openxmlformats.org/officeDocument/2006/relationships/image" Target="../media/image58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8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5" Type="http://schemas.openxmlformats.org/officeDocument/2006/relationships/image" Target="../media/image51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24" Type="http://schemas.openxmlformats.org/officeDocument/2006/relationships/image" Target="../media/image57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5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7.jpeg"/><Relationship Id="rId7" Type="http://schemas.openxmlformats.org/officeDocument/2006/relationships/image" Target="../media/image51.jpeg"/><Relationship Id="rId12" Type="http://schemas.openxmlformats.org/officeDocument/2006/relationships/image" Target="../media/image6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1.jpeg"/><Relationship Id="rId5" Type="http://schemas.openxmlformats.org/officeDocument/2006/relationships/image" Target="../media/image34.jpeg"/><Relationship Id="rId10" Type="http://schemas.openxmlformats.org/officeDocument/2006/relationships/image" Target="../media/image60.jpeg"/><Relationship Id="rId4" Type="http://schemas.openxmlformats.org/officeDocument/2006/relationships/image" Target="../media/image30.jpeg"/><Relationship Id="rId9" Type="http://schemas.openxmlformats.org/officeDocument/2006/relationships/image" Target="../media/image59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17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34" Type="http://schemas.openxmlformats.org/officeDocument/2006/relationships/image" Target="../media/image7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5" Type="http://schemas.openxmlformats.org/officeDocument/2006/relationships/image" Target="../media/image16.jpeg"/><Relationship Id="rId33" Type="http://schemas.openxmlformats.org/officeDocument/2006/relationships/image" Target="../media/image24.jpeg"/><Relationship Id="rId38" Type="http://schemas.openxmlformats.org/officeDocument/2006/relationships/image" Target="../media/image10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24" Type="http://schemas.openxmlformats.org/officeDocument/2006/relationships/image" Target="../media/image15.jpeg"/><Relationship Id="rId32" Type="http://schemas.openxmlformats.org/officeDocument/2006/relationships/image" Target="../media/image23.png"/><Relationship Id="rId37" Type="http://schemas.openxmlformats.org/officeDocument/2006/relationships/image" Target="../media/image9.pn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28" Type="http://schemas.openxmlformats.org/officeDocument/2006/relationships/image" Target="../media/image19.jpeg"/><Relationship Id="rId36" Type="http://schemas.openxmlformats.org/officeDocument/2006/relationships/image" Target="../media/image8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31" Type="http://schemas.openxmlformats.org/officeDocument/2006/relationships/image" Target="../media/image22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7.jpeg"/><Relationship Id="rId7" Type="http://schemas.openxmlformats.org/officeDocument/2006/relationships/image" Target="../media/image5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59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7.jpeg"/><Relationship Id="rId7" Type="http://schemas.openxmlformats.org/officeDocument/2006/relationships/image" Target="../media/image5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5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10580" y="580387"/>
            <a:ext cx="7722840" cy="12926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Analyse des processus régissant l’assemblage des communautés par une approche de modélisation mécaniste</a:t>
            </a:r>
            <a:endParaRPr lang="fr-FR" sz="2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-9144"/>
            <a:ext cx="9168000" cy="6876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4000" y="1124680"/>
            <a:ext cx="7956000" cy="1836000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Using a process-based forest model to understand how environmental conditions and competition affect community assembly</a:t>
            </a:r>
            <a:endParaRPr lang="en-US" sz="2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 18" descr="logo-cnrs-ne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4" y="5986841"/>
            <a:ext cx="72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53" y="5986841"/>
            <a:ext cx="159781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802" y="127507"/>
            <a:ext cx="1309713" cy="72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9" y="114951"/>
            <a:ext cx="934171" cy="745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5"/>
          <p:cNvSpPr/>
          <p:nvPr/>
        </p:nvSpPr>
        <p:spPr>
          <a:xfrm>
            <a:off x="2790000" y="3848458"/>
            <a:ext cx="3564000" cy="1584000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1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Mickael Chauvet</a:t>
            </a:r>
          </a:p>
          <a:p>
            <a:pPr algn="ctr">
              <a:lnSpc>
                <a:spcPct val="150000"/>
              </a:lnSpc>
            </a:pPr>
            <a:r>
              <a:rPr lang="fr-FR" sz="145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Supervisors</a:t>
            </a:r>
            <a:r>
              <a:rPr lang="fr-FR" sz="145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fr-FR" sz="145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r-FR" sz="15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Jacques Roy (ECOTRON)</a:t>
            </a:r>
          </a:p>
          <a:p>
            <a:pPr algn="ctr">
              <a:lnSpc>
                <a:spcPts val="2400"/>
              </a:lnSpc>
            </a:pPr>
            <a:r>
              <a:rPr lang="fr-FR" sz="15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Xavier MORIN (CEFE)</a:t>
            </a:r>
            <a:endParaRPr lang="fr-FR" sz="15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138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142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80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81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71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7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8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65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66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8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9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52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53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7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8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0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1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1" name="Flèche en arc 14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177232" y="1726887"/>
            <a:ext cx="1296000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changing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1804" y="12032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6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 flipH="1">
            <a:off x="2395728" y="1556740"/>
            <a:ext cx="6752102" cy="0"/>
          </a:xfrm>
          <a:prstGeom prst="line">
            <a:avLst/>
          </a:pr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 flipH="1">
            <a:off x="2392680" y="3268046"/>
            <a:ext cx="6752102" cy="0"/>
          </a:xfrm>
          <a:prstGeom prst="line">
            <a:avLst/>
          </a:prstGeom>
          <a:ln w="571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86"/>
          <p:cNvGrpSpPr/>
          <p:nvPr/>
        </p:nvGrpSpPr>
        <p:grpSpPr>
          <a:xfrm>
            <a:off x="792600" y="2094759"/>
            <a:ext cx="8100000" cy="958660"/>
            <a:chOff x="354101" y="1132781"/>
            <a:chExt cx="8273965" cy="958660"/>
          </a:xfrm>
        </p:grpSpPr>
        <p:sp>
          <p:nvSpPr>
            <p:cNvPr id="88" name="Rectangle 53"/>
            <p:cNvSpPr>
              <a:spLocks noChangeArrowheads="1"/>
            </p:cNvSpPr>
            <p:nvPr/>
          </p:nvSpPr>
          <p:spPr bwMode="auto">
            <a:xfrm>
              <a:off x="1114950" y="1132781"/>
              <a:ext cx="7513116" cy="95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rPr>
                <a:t>Climate variability, community assembly and species coexistence</a:t>
              </a:r>
              <a:endPara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e 53"/>
            <p:cNvGrpSpPr>
              <a:grpSpLocks/>
            </p:cNvGrpSpPr>
            <p:nvPr/>
          </p:nvGrpSpPr>
          <p:grpSpPr bwMode="auto">
            <a:xfrm>
              <a:off x="354101" y="1312248"/>
              <a:ext cx="644140" cy="599727"/>
              <a:chOff x="4659296" y="3206694"/>
              <a:chExt cx="642941" cy="600253"/>
            </a:xfrm>
          </p:grpSpPr>
          <p:sp>
            <p:nvSpPr>
              <p:cNvPr id="90" name="ZoneTexte 45"/>
              <p:cNvSpPr txBox="1">
                <a:spLocks noChangeArrowheads="1"/>
              </p:cNvSpPr>
              <p:nvPr/>
            </p:nvSpPr>
            <p:spPr bwMode="auto">
              <a:xfrm>
                <a:off x="4659296" y="3206694"/>
                <a:ext cx="642941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fr-CA" sz="32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fr-FR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663856" y="3209522"/>
                <a:ext cx="633818" cy="597425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22" name="Connecteur droit 21"/>
          <p:cNvCxnSpPr/>
          <p:nvPr/>
        </p:nvCxnSpPr>
        <p:spPr>
          <a:xfrm flipH="1">
            <a:off x="2388513" y="4674378"/>
            <a:ext cx="6752102" cy="0"/>
          </a:xfrm>
          <a:prstGeom prst="line">
            <a:avLst/>
          </a:prstGeom>
          <a:ln w="57150" cmpd="sng">
            <a:solidFill>
              <a:srgbClr val="6859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e 22"/>
          <p:cNvGrpSpPr/>
          <p:nvPr/>
        </p:nvGrpSpPr>
        <p:grpSpPr>
          <a:xfrm>
            <a:off x="788433" y="3882268"/>
            <a:ext cx="8100000" cy="599727"/>
            <a:chOff x="354101" y="1312248"/>
            <a:chExt cx="8273965" cy="599727"/>
          </a:xfrm>
        </p:grpSpPr>
        <p:sp>
          <p:nvSpPr>
            <p:cNvPr id="24" name="Rectangle 53"/>
            <p:cNvSpPr>
              <a:spLocks noChangeArrowheads="1"/>
            </p:cNvSpPr>
            <p:nvPr/>
          </p:nvSpPr>
          <p:spPr bwMode="auto">
            <a:xfrm>
              <a:off x="1114950" y="1346264"/>
              <a:ext cx="7513116" cy="496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68593A"/>
                  </a:solidFill>
                  <a:latin typeface="Arial" panose="020B0604020202020204" pitchFamily="34" charset="0"/>
                  <a:cs typeface="Arial" pitchFamily="34" charset="0"/>
                </a:rPr>
                <a:t>Spatial scale, species assembly and coexistence </a:t>
              </a:r>
              <a:endParaRPr lang="en-US" sz="2000" b="1" dirty="0">
                <a:solidFill>
                  <a:srgbClr val="68593A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e 53"/>
            <p:cNvGrpSpPr>
              <a:grpSpLocks/>
            </p:cNvGrpSpPr>
            <p:nvPr/>
          </p:nvGrpSpPr>
          <p:grpSpPr bwMode="auto">
            <a:xfrm>
              <a:off x="354101" y="1312248"/>
              <a:ext cx="644140" cy="599727"/>
              <a:chOff x="4659296" y="3206694"/>
              <a:chExt cx="642941" cy="600253"/>
            </a:xfrm>
          </p:grpSpPr>
          <p:sp>
            <p:nvSpPr>
              <p:cNvPr id="26" name="ZoneTexte 45"/>
              <p:cNvSpPr txBox="1">
                <a:spLocks noChangeArrowheads="1"/>
              </p:cNvSpPr>
              <p:nvPr/>
            </p:nvSpPr>
            <p:spPr bwMode="auto">
              <a:xfrm>
                <a:off x="4659296" y="3206694"/>
                <a:ext cx="642941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3200" dirty="0" smtClean="0">
                    <a:solidFill>
                      <a:srgbClr val="68593A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3200" dirty="0">
                  <a:solidFill>
                    <a:srgbClr val="68593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4663856" y="3209522"/>
                <a:ext cx="633818" cy="597425"/>
              </a:xfrm>
              <a:prstGeom prst="ellipse">
                <a:avLst/>
              </a:prstGeom>
              <a:noFill/>
              <a:ln w="38100">
                <a:solidFill>
                  <a:srgbClr val="6859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28" name="Connecteur droit 27"/>
          <p:cNvCxnSpPr/>
          <p:nvPr/>
        </p:nvCxnSpPr>
        <p:spPr>
          <a:xfrm flipH="1">
            <a:off x="2388513" y="6207715"/>
            <a:ext cx="6752102" cy="0"/>
          </a:xfrm>
          <a:prstGeom prst="line">
            <a:avLst/>
          </a:prstGeom>
          <a:ln w="571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 28"/>
          <p:cNvGrpSpPr/>
          <p:nvPr/>
        </p:nvGrpSpPr>
        <p:grpSpPr>
          <a:xfrm>
            <a:off x="788433" y="5415605"/>
            <a:ext cx="8100000" cy="599727"/>
            <a:chOff x="354101" y="1312248"/>
            <a:chExt cx="8273965" cy="599727"/>
          </a:xfrm>
        </p:grpSpPr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1114950" y="1346264"/>
              <a:ext cx="751311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itchFamily="34" charset="0"/>
                </a:rPr>
                <a:t>Intra-specific trait variability and forest structure</a:t>
              </a:r>
              <a:endPara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e 53"/>
            <p:cNvGrpSpPr>
              <a:grpSpLocks/>
            </p:cNvGrpSpPr>
            <p:nvPr/>
          </p:nvGrpSpPr>
          <p:grpSpPr bwMode="auto">
            <a:xfrm>
              <a:off x="354101" y="1312248"/>
              <a:ext cx="644140" cy="599727"/>
              <a:chOff x="4659296" y="3206694"/>
              <a:chExt cx="642941" cy="600253"/>
            </a:xfrm>
          </p:grpSpPr>
          <p:sp>
            <p:nvSpPr>
              <p:cNvPr id="32" name="ZoneTexte 45"/>
              <p:cNvSpPr txBox="1">
                <a:spLocks noChangeArrowheads="1"/>
              </p:cNvSpPr>
              <p:nvPr/>
            </p:nvSpPr>
            <p:spPr bwMode="auto">
              <a:xfrm>
                <a:off x="4659296" y="3206694"/>
                <a:ext cx="642941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32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320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4663856" y="3209522"/>
                <a:ext cx="633818" cy="597425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" name="Groupe 33"/>
          <p:cNvGrpSpPr/>
          <p:nvPr/>
        </p:nvGrpSpPr>
        <p:grpSpPr>
          <a:xfrm>
            <a:off x="788431" y="445426"/>
            <a:ext cx="7960150" cy="1039304"/>
            <a:chOff x="354099" y="1312251"/>
            <a:chExt cx="8273967" cy="1039304"/>
          </a:xfrm>
        </p:grpSpPr>
        <p:sp>
          <p:nvSpPr>
            <p:cNvPr id="35" name="Rectangle 53"/>
            <p:cNvSpPr>
              <a:spLocks noChangeArrowheads="1"/>
            </p:cNvSpPr>
            <p:nvPr/>
          </p:nvSpPr>
          <p:spPr bwMode="auto">
            <a:xfrm>
              <a:off x="1114950" y="1335892"/>
              <a:ext cx="751311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itchFamily="34" charset="0"/>
                </a:rPr>
                <a:t>Analysis of abiotic and biotic community assembly processes</a:t>
              </a:r>
              <a:endParaRPr lang="en-US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e 53"/>
            <p:cNvGrpSpPr>
              <a:grpSpLocks/>
            </p:cNvGrpSpPr>
            <p:nvPr/>
          </p:nvGrpSpPr>
          <p:grpSpPr bwMode="auto">
            <a:xfrm>
              <a:off x="354099" y="1312251"/>
              <a:ext cx="644140" cy="599721"/>
              <a:chOff x="4659294" y="3206697"/>
              <a:chExt cx="642941" cy="600247"/>
            </a:xfrm>
          </p:grpSpPr>
          <p:sp>
            <p:nvSpPr>
              <p:cNvPr id="37" name="ZoneTexte 45"/>
              <p:cNvSpPr txBox="1">
                <a:spLocks noChangeArrowheads="1"/>
              </p:cNvSpPr>
              <p:nvPr/>
            </p:nvSpPr>
            <p:spPr bwMode="auto">
              <a:xfrm>
                <a:off x="4659294" y="3206697"/>
                <a:ext cx="64294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fr-CA" sz="32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fr-FR" sz="32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4663856" y="3209520"/>
                <a:ext cx="633818" cy="597424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328217" y="332570"/>
            <a:ext cx="8818953" cy="15336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325047" y="1916790"/>
            <a:ext cx="8818953" cy="15336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05992" y="3623596"/>
            <a:ext cx="8818953" cy="15336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0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2" name="Groupe 81"/>
          <p:cNvGrpSpPr/>
          <p:nvPr/>
        </p:nvGrpSpPr>
        <p:grpSpPr>
          <a:xfrm>
            <a:off x="680844" y="1733431"/>
            <a:ext cx="2061501" cy="1228795"/>
            <a:chOff x="971600" y="1339795"/>
            <a:chExt cx="2061501" cy="1228795"/>
          </a:xfrm>
        </p:grpSpPr>
        <p:pic>
          <p:nvPicPr>
            <p:cNvPr id="83" name="Picture 25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076" y="1632487"/>
              <a:ext cx="546914" cy="6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5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258" y="1632487"/>
              <a:ext cx="546914" cy="6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5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956" y="1640549"/>
              <a:ext cx="546914" cy="6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Group 21"/>
            <p:cNvGrpSpPr>
              <a:grpSpLocks/>
            </p:cNvGrpSpPr>
            <p:nvPr/>
          </p:nvGrpSpPr>
          <p:grpSpPr bwMode="auto">
            <a:xfrm>
              <a:off x="1193983" y="1339795"/>
              <a:ext cx="1839118" cy="1228795"/>
              <a:chOff x="2928" y="465"/>
              <a:chExt cx="1335" cy="1119"/>
            </a:xfrm>
          </p:grpSpPr>
          <p:sp>
            <p:nvSpPr>
              <p:cNvPr id="95" name="Oval 22"/>
              <p:cNvSpPr>
                <a:spLocks noChangeArrowheads="1"/>
              </p:cNvSpPr>
              <p:nvPr/>
            </p:nvSpPr>
            <p:spPr bwMode="auto">
              <a:xfrm>
                <a:off x="3062" y="1152"/>
                <a:ext cx="1201" cy="4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96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" y="732"/>
                <a:ext cx="397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7" y="1008"/>
                <a:ext cx="293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6" y="465"/>
                <a:ext cx="720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672"/>
                <a:ext cx="433" cy="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0" y="1200"/>
                <a:ext cx="206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" name="Picture 29" descr="40_Scots_Pine_RT_klei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20" y="1560479"/>
              <a:ext cx="596508" cy="7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6" descr="36_LoblollyPine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012" y="1920519"/>
              <a:ext cx="403642" cy="53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6" descr="36_LoblollyPine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068" y="1936074"/>
              <a:ext cx="403642" cy="53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737" y="2146591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287" y="2160062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860" y="2136543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9" descr="40_Scots_Pine_RT_klei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560479"/>
              <a:ext cx="596508" cy="7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255" y="2136543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e 100"/>
          <p:cNvGrpSpPr/>
          <p:nvPr/>
        </p:nvGrpSpPr>
        <p:grpSpPr>
          <a:xfrm>
            <a:off x="277830" y="4454799"/>
            <a:ext cx="2618257" cy="2113819"/>
            <a:chOff x="863046" y="4036962"/>
            <a:chExt cx="2618257" cy="2113819"/>
          </a:xfrm>
        </p:grpSpPr>
        <p:grpSp>
          <p:nvGrpSpPr>
            <p:cNvPr id="102" name="Groupe 101"/>
            <p:cNvGrpSpPr/>
            <p:nvPr/>
          </p:nvGrpSpPr>
          <p:grpSpPr>
            <a:xfrm>
              <a:off x="1204691" y="4036962"/>
              <a:ext cx="2266354" cy="1794312"/>
              <a:chOff x="1176449" y="4498848"/>
              <a:chExt cx="2266354" cy="1794312"/>
            </a:xfrm>
          </p:grpSpPr>
          <p:grpSp>
            <p:nvGrpSpPr>
              <p:cNvPr id="105" name="Groupe 104"/>
              <p:cNvGrpSpPr/>
              <p:nvPr/>
            </p:nvGrpSpPr>
            <p:grpSpPr>
              <a:xfrm>
                <a:off x="1176449" y="4498848"/>
                <a:ext cx="2266354" cy="1794312"/>
                <a:chOff x="1139873" y="4151376"/>
                <a:chExt cx="1950096" cy="1584000"/>
              </a:xfrm>
            </p:grpSpPr>
            <p:cxnSp>
              <p:nvCxnSpPr>
                <p:cNvPr id="110" name="Connecteur droit avec flèche 109"/>
                <p:cNvCxnSpPr/>
                <p:nvPr/>
              </p:nvCxnSpPr>
              <p:spPr>
                <a:xfrm flipV="1">
                  <a:off x="1139873" y="4151376"/>
                  <a:ext cx="0" cy="158400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avec flèche 110"/>
                <p:cNvCxnSpPr/>
                <p:nvPr/>
              </p:nvCxnSpPr>
              <p:spPr>
                <a:xfrm>
                  <a:off x="1145969" y="5730240"/>
                  <a:ext cx="194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Connecteur droit 105"/>
              <p:cNvCxnSpPr/>
              <p:nvPr/>
            </p:nvCxnSpPr>
            <p:spPr>
              <a:xfrm flipV="1">
                <a:off x="1526675" y="5321808"/>
                <a:ext cx="0" cy="95639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 flipH="1" flipV="1">
                <a:off x="2020143" y="5968647"/>
                <a:ext cx="0" cy="306225"/>
              </a:xfrm>
              <a:prstGeom prst="line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 flipH="1" flipV="1">
                <a:off x="2495868" y="5044154"/>
                <a:ext cx="5564" cy="1234044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flipH="1" flipV="1">
                <a:off x="3016537" y="5660136"/>
                <a:ext cx="0" cy="617022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ZoneTexte 102"/>
            <p:cNvSpPr txBox="1"/>
            <p:nvPr/>
          </p:nvSpPr>
          <p:spPr>
            <a:xfrm>
              <a:off x="1177015" y="5889171"/>
              <a:ext cx="23042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cs typeface="Arial" panose="020B0604020202020204" pitchFamily="34" charset="0"/>
                </a:rPr>
                <a:t>Trait axis</a:t>
              </a:r>
              <a:endParaRPr lang="fr-FR" sz="1100" dirty="0">
                <a:cs typeface="Arial" panose="020B0604020202020204" pitchFamily="34" charset="0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 rot="5400000" flipV="1">
              <a:off x="154164" y="4803313"/>
              <a:ext cx="16793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 smtClean="0">
                  <a:cs typeface="Arial" panose="020B0604020202020204" pitchFamily="34" charset="0"/>
                </a:rPr>
                <a:t>Frequency</a:t>
              </a:r>
              <a:endParaRPr lang="fr-FR" sz="1100" dirty="0">
                <a:cs typeface="Arial" panose="020B0604020202020204" pitchFamily="34" charset="0"/>
              </a:endParaRPr>
            </a:p>
          </p:txBody>
        </p:sp>
      </p:grpSp>
      <p:sp>
        <p:nvSpPr>
          <p:cNvPr id="113" name="Ellipse 112"/>
          <p:cNvSpPr/>
          <p:nvPr/>
        </p:nvSpPr>
        <p:spPr>
          <a:xfrm>
            <a:off x="649594" y="3400579"/>
            <a:ext cx="2124000" cy="792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 err="1" smtClean="0">
                <a:cs typeface="Arial" panose="020B0604020202020204" pitchFamily="34" charset="0"/>
              </a:rPr>
              <a:t>Species-based</a:t>
            </a:r>
            <a:endParaRPr lang="fr-FR" sz="1500" b="1" dirty="0">
              <a:cs typeface="Arial" panose="020B0604020202020204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04881" y="794790"/>
            <a:ext cx="2482899" cy="826158"/>
            <a:chOff x="470145" y="559212"/>
            <a:chExt cx="2482899" cy="826158"/>
          </a:xfrm>
        </p:grpSpPr>
        <p:sp>
          <p:nvSpPr>
            <p:cNvPr id="51" name="Rectangle 5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1187530" y="6525430"/>
            <a:ext cx="279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cs typeface="Arial" pitchFamily="34" charset="0"/>
              </a:rPr>
              <a:t>(</a:t>
            </a:r>
            <a:r>
              <a:rPr lang="fr-FR" sz="1200" i="1" dirty="0" err="1" smtClean="0">
                <a:cs typeface="Arial" pitchFamily="34" charset="0"/>
              </a:rPr>
              <a:t>According</a:t>
            </a:r>
            <a:r>
              <a:rPr lang="fr-FR" sz="1200" i="1" dirty="0" smtClean="0">
                <a:cs typeface="Arial" pitchFamily="34" charset="0"/>
              </a:rPr>
              <a:t> to</a:t>
            </a:r>
            <a:r>
              <a:rPr lang="fr-FR" sz="1200" i="1" dirty="0" smtClean="0">
                <a:solidFill>
                  <a:srgbClr val="0070C0"/>
                </a:solidFill>
                <a:cs typeface="Arial" pitchFamily="34" charset="0"/>
              </a:rPr>
              <a:t> Violle et al. 2012</a:t>
            </a:r>
            <a:r>
              <a:rPr lang="fr-FR" sz="1200" i="1" dirty="0" smtClean="0">
                <a:cs typeface="Arial" pitchFamily="34" charset="0"/>
              </a:rPr>
              <a:t>)</a:t>
            </a:r>
            <a:endParaRPr lang="fr-FR" sz="12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3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to deal with intraspecific variability?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2" name="Groupe 81"/>
          <p:cNvGrpSpPr/>
          <p:nvPr/>
        </p:nvGrpSpPr>
        <p:grpSpPr>
          <a:xfrm>
            <a:off x="680844" y="1733431"/>
            <a:ext cx="2061501" cy="1228795"/>
            <a:chOff x="971600" y="1339795"/>
            <a:chExt cx="2061501" cy="1228795"/>
          </a:xfrm>
        </p:grpSpPr>
        <p:pic>
          <p:nvPicPr>
            <p:cNvPr id="83" name="Picture 25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076" y="1632487"/>
              <a:ext cx="546914" cy="6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5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258" y="1632487"/>
              <a:ext cx="546914" cy="6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5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956" y="1640549"/>
              <a:ext cx="546914" cy="6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Group 21"/>
            <p:cNvGrpSpPr>
              <a:grpSpLocks/>
            </p:cNvGrpSpPr>
            <p:nvPr/>
          </p:nvGrpSpPr>
          <p:grpSpPr bwMode="auto">
            <a:xfrm>
              <a:off x="1193983" y="1339795"/>
              <a:ext cx="1839118" cy="1228795"/>
              <a:chOff x="2928" y="465"/>
              <a:chExt cx="1335" cy="1119"/>
            </a:xfrm>
          </p:grpSpPr>
          <p:sp>
            <p:nvSpPr>
              <p:cNvPr id="95" name="Oval 22"/>
              <p:cNvSpPr>
                <a:spLocks noChangeArrowheads="1"/>
              </p:cNvSpPr>
              <p:nvPr/>
            </p:nvSpPr>
            <p:spPr bwMode="auto">
              <a:xfrm>
                <a:off x="3062" y="1152"/>
                <a:ext cx="1201" cy="4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96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" y="732"/>
                <a:ext cx="397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7" y="1008"/>
                <a:ext cx="293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6" y="465"/>
                <a:ext cx="720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672"/>
                <a:ext cx="433" cy="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0" y="1200"/>
                <a:ext cx="206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" name="Picture 29" descr="40_Scots_Pine_RT_klei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20" y="1560479"/>
              <a:ext cx="596508" cy="7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6" descr="36_LoblollyPine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012" y="1920519"/>
              <a:ext cx="403642" cy="53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6" descr="36_LoblollyPine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068" y="1936074"/>
              <a:ext cx="403642" cy="53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737" y="2146591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287" y="2160062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860" y="2136543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9" descr="40_Scots_Pine_RT_klei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560479"/>
              <a:ext cx="596508" cy="79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30" descr="36_LoblollyPine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255" y="2136543"/>
              <a:ext cx="283789" cy="37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Groupe 100"/>
          <p:cNvGrpSpPr/>
          <p:nvPr/>
        </p:nvGrpSpPr>
        <p:grpSpPr>
          <a:xfrm>
            <a:off x="277830" y="4454799"/>
            <a:ext cx="2618257" cy="2113819"/>
            <a:chOff x="863046" y="4036962"/>
            <a:chExt cx="2618257" cy="2113819"/>
          </a:xfrm>
        </p:grpSpPr>
        <p:grpSp>
          <p:nvGrpSpPr>
            <p:cNvPr id="102" name="Groupe 101"/>
            <p:cNvGrpSpPr/>
            <p:nvPr/>
          </p:nvGrpSpPr>
          <p:grpSpPr>
            <a:xfrm>
              <a:off x="1204691" y="4036962"/>
              <a:ext cx="2266354" cy="1794312"/>
              <a:chOff x="1176449" y="4498848"/>
              <a:chExt cx="2266354" cy="1794312"/>
            </a:xfrm>
          </p:grpSpPr>
          <p:grpSp>
            <p:nvGrpSpPr>
              <p:cNvPr id="105" name="Groupe 104"/>
              <p:cNvGrpSpPr/>
              <p:nvPr/>
            </p:nvGrpSpPr>
            <p:grpSpPr>
              <a:xfrm>
                <a:off x="1176449" y="4498848"/>
                <a:ext cx="2266354" cy="1794312"/>
                <a:chOff x="1139873" y="4151376"/>
                <a:chExt cx="1950096" cy="1584000"/>
              </a:xfrm>
            </p:grpSpPr>
            <p:cxnSp>
              <p:nvCxnSpPr>
                <p:cNvPr id="110" name="Connecteur droit avec flèche 109"/>
                <p:cNvCxnSpPr/>
                <p:nvPr/>
              </p:nvCxnSpPr>
              <p:spPr>
                <a:xfrm flipV="1">
                  <a:off x="1139873" y="4151376"/>
                  <a:ext cx="0" cy="158400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avec flèche 110"/>
                <p:cNvCxnSpPr/>
                <p:nvPr/>
              </p:nvCxnSpPr>
              <p:spPr>
                <a:xfrm>
                  <a:off x="1145969" y="5730240"/>
                  <a:ext cx="194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Connecteur droit 105"/>
              <p:cNvCxnSpPr/>
              <p:nvPr/>
            </p:nvCxnSpPr>
            <p:spPr>
              <a:xfrm flipV="1">
                <a:off x="1526675" y="5321808"/>
                <a:ext cx="0" cy="95639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 flipH="1" flipV="1">
                <a:off x="2020143" y="5968647"/>
                <a:ext cx="0" cy="306225"/>
              </a:xfrm>
              <a:prstGeom prst="line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 flipH="1" flipV="1">
                <a:off x="2495868" y="5044154"/>
                <a:ext cx="5564" cy="1234044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flipH="1" flipV="1">
                <a:off x="3016537" y="5660136"/>
                <a:ext cx="0" cy="617022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ZoneTexte 102"/>
            <p:cNvSpPr txBox="1"/>
            <p:nvPr/>
          </p:nvSpPr>
          <p:spPr>
            <a:xfrm>
              <a:off x="1177015" y="5889171"/>
              <a:ext cx="23042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cs typeface="Arial" panose="020B0604020202020204" pitchFamily="34" charset="0"/>
                </a:rPr>
                <a:t>Trait axis</a:t>
              </a:r>
              <a:endParaRPr lang="fr-FR" sz="1100" dirty="0">
                <a:cs typeface="Arial" panose="020B0604020202020204" pitchFamily="34" charset="0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 rot="5400000" flipV="1">
              <a:off x="154164" y="4803313"/>
              <a:ext cx="16793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 smtClean="0">
                  <a:cs typeface="Arial" panose="020B0604020202020204" pitchFamily="34" charset="0"/>
                </a:rPr>
                <a:t>Frequency</a:t>
              </a:r>
              <a:endParaRPr lang="fr-FR" sz="1100" dirty="0">
                <a:cs typeface="Arial" panose="020B0604020202020204" pitchFamily="34" charset="0"/>
              </a:endParaRPr>
            </a:p>
          </p:txBody>
        </p:sp>
      </p:grpSp>
      <p:sp>
        <p:nvSpPr>
          <p:cNvPr id="113" name="Ellipse 112"/>
          <p:cNvSpPr/>
          <p:nvPr/>
        </p:nvSpPr>
        <p:spPr>
          <a:xfrm>
            <a:off x="649594" y="3400579"/>
            <a:ext cx="2124000" cy="792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 err="1" smtClean="0">
                <a:cs typeface="Arial" panose="020B0604020202020204" pitchFamily="34" charset="0"/>
              </a:rPr>
              <a:t>Species-based</a:t>
            </a:r>
            <a:endParaRPr lang="fr-FR" sz="1500" b="1" dirty="0">
              <a:cs typeface="Arial" panose="020B0604020202020204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504881" y="794790"/>
            <a:ext cx="2482899" cy="826158"/>
            <a:chOff x="470145" y="559212"/>
            <a:chExt cx="2482899" cy="826158"/>
          </a:xfrm>
        </p:grpSpPr>
        <p:sp>
          <p:nvSpPr>
            <p:cNvPr id="51" name="Rectangle 5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1187530" y="6525430"/>
            <a:ext cx="279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cs typeface="Arial" pitchFamily="34" charset="0"/>
              </a:rPr>
              <a:t>(</a:t>
            </a:r>
            <a:r>
              <a:rPr lang="fr-FR" sz="1200" i="1" dirty="0" err="1" smtClean="0">
                <a:cs typeface="Arial" pitchFamily="34" charset="0"/>
              </a:rPr>
              <a:t>According</a:t>
            </a:r>
            <a:r>
              <a:rPr lang="fr-FR" sz="1200" i="1" dirty="0" smtClean="0">
                <a:cs typeface="Arial" pitchFamily="34" charset="0"/>
              </a:rPr>
              <a:t> to</a:t>
            </a:r>
            <a:r>
              <a:rPr lang="fr-FR" sz="1200" i="1" dirty="0" smtClean="0">
                <a:solidFill>
                  <a:srgbClr val="0070C0"/>
                </a:solidFill>
                <a:cs typeface="Arial" pitchFamily="34" charset="0"/>
              </a:rPr>
              <a:t> Violle et al. 2012</a:t>
            </a:r>
            <a:r>
              <a:rPr lang="fr-FR" sz="1200" i="1" dirty="0" smtClean="0">
                <a:cs typeface="Arial" pitchFamily="34" charset="0"/>
              </a:rPr>
              <a:t>)</a:t>
            </a:r>
            <a:endParaRPr lang="fr-FR" sz="12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68530" y="802182"/>
            <a:ext cx="2400779" cy="676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F</a:t>
            </a:r>
            <a:r>
              <a:rPr lang="fr-FR" sz="2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OR</a:t>
            </a:r>
            <a:r>
              <a:rPr lang="fr-F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r>
              <a:rPr lang="fr-FR" sz="2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EEPS</a:t>
            </a:r>
            <a:endParaRPr lang="fr-FR" sz="2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453138" y="1349905"/>
            <a:ext cx="22702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Morin, </a:t>
            </a:r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Bugmann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, </a:t>
            </a:r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Fahse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 &amp; de  Coligny (in </a:t>
            </a:r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prep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.)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67911" y="1442880"/>
            <a:ext cx="2560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C00000"/>
                </a:solidFill>
                <a:cs typeface="Arial" panose="020B0604020202020204" pitchFamily="34" charset="0"/>
              </a:rPr>
              <a:t>Forest </a:t>
            </a:r>
            <a:r>
              <a:rPr lang="fr-FR" sz="1400" i="1" dirty="0" err="1">
                <a:solidFill>
                  <a:srgbClr val="C00000"/>
                </a:solidFill>
                <a:cs typeface="Arial" panose="020B0604020202020204" pitchFamily="34" charset="0"/>
              </a:rPr>
              <a:t>Community</a:t>
            </a:r>
            <a:r>
              <a:rPr lang="fr-FR" sz="1400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400" i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Ecology</a:t>
            </a:r>
            <a:r>
              <a:rPr lang="fr-FR" sz="1400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400" i="1" dirty="0" smtClean="0">
                <a:solidFill>
                  <a:srgbClr val="C00000"/>
                </a:solidFill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fr-FR" sz="1400" i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rgbClr val="C00000"/>
                </a:solidFill>
                <a:cs typeface="Arial" panose="020B0604020202020204" pitchFamily="34" charset="0"/>
              </a:rPr>
              <a:t>Ecosystem</a:t>
            </a:r>
            <a:r>
              <a:rPr lang="fr-FR" sz="1400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400" i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ProcesseS</a:t>
            </a:r>
            <a:endParaRPr lang="fr-FR" sz="14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0" name="Picture 2" descr="D:\Docu\-- FORCEPS\Simulations with stable climate but extracting species\Cottbus 2000yr 30 s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51" y="1890202"/>
            <a:ext cx="2438168" cy="124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/>
          <p:cNvSpPr/>
          <p:nvPr/>
        </p:nvSpPr>
        <p:spPr>
          <a:xfrm>
            <a:off x="5856135" y="3400579"/>
            <a:ext cx="2196000" cy="79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 err="1" smtClean="0">
                <a:cs typeface="Arial" panose="020B0604020202020204" pitchFamily="34" charset="0"/>
              </a:rPr>
              <a:t>Individual-based</a:t>
            </a:r>
            <a:endParaRPr lang="fr-FR" sz="1500" b="1" dirty="0">
              <a:cs typeface="Arial" panose="020B0604020202020204" pitchFamily="34" charset="0"/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5580443" y="4422143"/>
            <a:ext cx="2637137" cy="2124435"/>
            <a:chOff x="5681027" y="4284539"/>
            <a:chExt cx="2637137" cy="2124435"/>
          </a:xfrm>
        </p:grpSpPr>
        <p:sp>
          <p:nvSpPr>
            <p:cNvPr id="43" name="Forme libre 42"/>
            <p:cNvSpPr/>
            <p:nvPr/>
          </p:nvSpPr>
          <p:spPr>
            <a:xfrm>
              <a:off x="6172200" y="4773168"/>
              <a:ext cx="621792" cy="1289304"/>
            </a:xfrm>
            <a:custGeom>
              <a:avLst/>
              <a:gdLst>
                <a:gd name="connsiteX0" fmla="*/ 0 w 621792"/>
                <a:gd name="connsiteY0" fmla="*/ 1289304 h 1289304"/>
                <a:gd name="connsiteX1" fmla="*/ 329184 w 621792"/>
                <a:gd name="connsiteY1" fmla="*/ 0 h 1289304"/>
                <a:gd name="connsiteX2" fmla="*/ 621792 w 621792"/>
                <a:gd name="connsiteY2" fmla="*/ 1289304 h 128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792" h="1289304">
                  <a:moveTo>
                    <a:pt x="0" y="1289304"/>
                  </a:moveTo>
                  <a:cubicBezTo>
                    <a:pt x="112776" y="644652"/>
                    <a:pt x="225552" y="0"/>
                    <a:pt x="329184" y="0"/>
                  </a:cubicBezTo>
                  <a:cubicBezTo>
                    <a:pt x="432816" y="0"/>
                    <a:pt x="527304" y="644652"/>
                    <a:pt x="621792" y="128930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6437376" y="5187102"/>
              <a:ext cx="896112" cy="893658"/>
            </a:xfrm>
            <a:custGeom>
              <a:avLst/>
              <a:gdLst>
                <a:gd name="connsiteX0" fmla="*/ 0 w 896112"/>
                <a:gd name="connsiteY0" fmla="*/ 1188731 h 1207019"/>
                <a:gd name="connsiteX1" fmla="*/ 466344 w 896112"/>
                <a:gd name="connsiteY1" fmla="*/ 11 h 1207019"/>
                <a:gd name="connsiteX2" fmla="*/ 896112 w 896112"/>
                <a:gd name="connsiteY2" fmla="*/ 1207019 h 120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6112" h="1207019">
                  <a:moveTo>
                    <a:pt x="0" y="1188731"/>
                  </a:moveTo>
                  <a:cubicBezTo>
                    <a:pt x="158496" y="592847"/>
                    <a:pt x="316992" y="-3037"/>
                    <a:pt x="466344" y="11"/>
                  </a:cubicBezTo>
                  <a:cubicBezTo>
                    <a:pt x="615696" y="3059"/>
                    <a:pt x="755904" y="605039"/>
                    <a:pt x="896112" y="1207019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7050024" y="4928616"/>
              <a:ext cx="649224" cy="1143000"/>
            </a:xfrm>
            <a:custGeom>
              <a:avLst/>
              <a:gdLst>
                <a:gd name="connsiteX0" fmla="*/ 0 w 539496"/>
                <a:gd name="connsiteY0" fmla="*/ 1216152 h 1216152"/>
                <a:gd name="connsiteX1" fmla="*/ 237744 w 539496"/>
                <a:gd name="connsiteY1" fmla="*/ 0 h 1216152"/>
                <a:gd name="connsiteX2" fmla="*/ 539496 w 539496"/>
                <a:gd name="connsiteY2" fmla="*/ 1216152 h 1216152"/>
                <a:gd name="connsiteX3" fmla="*/ 539496 w 539496"/>
                <a:gd name="connsiteY3" fmla="*/ 1216152 h 121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496" h="1216152">
                  <a:moveTo>
                    <a:pt x="0" y="1216152"/>
                  </a:moveTo>
                  <a:cubicBezTo>
                    <a:pt x="73914" y="608076"/>
                    <a:pt x="147828" y="0"/>
                    <a:pt x="237744" y="0"/>
                  </a:cubicBezTo>
                  <a:cubicBezTo>
                    <a:pt x="327660" y="0"/>
                    <a:pt x="539496" y="1216152"/>
                    <a:pt x="539496" y="1216152"/>
                  </a:cubicBezTo>
                  <a:lnTo>
                    <a:pt x="539496" y="1216152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6839712" y="5238733"/>
              <a:ext cx="1225296" cy="837065"/>
            </a:xfrm>
            <a:custGeom>
              <a:avLst/>
              <a:gdLst>
                <a:gd name="connsiteX0" fmla="*/ 0 w 1143000"/>
                <a:gd name="connsiteY0" fmla="*/ 1325922 h 1325922"/>
                <a:gd name="connsiteX1" fmla="*/ 594360 w 1143000"/>
                <a:gd name="connsiteY1" fmla="*/ 42 h 1325922"/>
                <a:gd name="connsiteX2" fmla="*/ 1143000 w 1143000"/>
                <a:gd name="connsiteY2" fmla="*/ 1289346 h 132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1325922">
                  <a:moveTo>
                    <a:pt x="0" y="1325922"/>
                  </a:moveTo>
                  <a:cubicBezTo>
                    <a:pt x="201930" y="666030"/>
                    <a:pt x="403860" y="6138"/>
                    <a:pt x="594360" y="42"/>
                  </a:cubicBezTo>
                  <a:cubicBezTo>
                    <a:pt x="784860" y="-6054"/>
                    <a:pt x="963930" y="641646"/>
                    <a:pt x="1143000" y="1289346"/>
                  </a:cubicBezTo>
                </a:path>
              </a:pathLst>
            </a:cu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5681027" y="4284539"/>
              <a:ext cx="2637137" cy="2124435"/>
              <a:chOff x="5681027" y="4297787"/>
              <a:chExt cx="2637137" cy="2124435"/>
            </a:xfrm>
          </p:grpSpPr>
          <p:grpSp>
            <p:nvGrpSpPr>
              <p:cNvPr id="48" name="Groupe 47"/>
              <p:cNvGrpSpPr/>
              <p:nvPr/>
            </p:nvGrpSpPr>
            <p:grpSpPr>
              <a:xfrm>
                <a:off x="6032843" y="4297787"/>
                <a:ext cx="2266354" cy="1794312"/>
                <a:chOff x="6060001" y="4289946"/>
                <a:chExt cx="2266354" cy="1794312"/>
              </a:xfrm>
            </p:grpSpPr>
            <p:cxnSp>
              <p:nvCxnSpPr>
                <p:cNvPr id="55" name="Connecteur droit avec flèche 54"/>
                <p:cNvCxnSpPr/>
                <p:nvPr/>
              </p:nvCxnSpPr>
              <p:spPr>
                <a:xfrm flipV="1">
                  <a:off x="6060001" y="4289946"/>
                  <a:ext cx="0" cy="1794312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avec flèche 55"/>
                <p:cNvCxnSpPr/>
                <p:nvPr/>
              </p:nvCxnSpPr>
              <p:spPr>
                <a:xfrm>
                  <a:off x="6067086" y="6078440"/>
                  <a:ext cx="2259269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ZoneTexte 48"/>
              <p:cNvSpPr txBox="1"/>
              <p:nvPr/>
            </p:nvSpPr>
            <p:spPr>
              <a:xfrm>
                <a:off x="6013876" y="6160612"/>
                <a:ext cx="23042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smtClean="0">
                    <a:cs typeface="Arial" panose="020B0604020202020204" pitchFamily="34" charset="0"/>
                  </a:rPr>
                  <a:t>Trait axis</a:t>
                </a:r>
                <a:endParaRPr lang="fr-FR" sz="1100" dirty="0">
                  <a:cs typeface="Arial" panose="020B0604020202020204" pitchFamily="34" charset="0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 rot="5400000" flipV="1">
                <a:off x="4972145" y="5064138"/>
                <a:ext cx="16793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err="1" smtClean="0">
                    <a:cs typeface="Arial" panose="020B0604020202020204" pitchFamily="34" charset="0"/>
                  </a:rPr>
                  <a:t>Frequency</a:t>
                </a:r>
                <a:endParaRPr lang="fr-FR" sz="1100" dirty="0"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7" name="Connecteur droit avec flèche 56"/>
          <p:cNvCxnSpPr/>
          <p:nvPr/>
        </p:nvCxnSpPr>
        <p:spPr>
          <a:xfrm>
            <a:off x="3452391" y="2511029"/>
            <a:ext cx="143112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3452391" y="3844380"/>
            <a:ext cx="143112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>
            <a:off x="3452391" y="5162640"/>
            <a:ext cx="143112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6516270" y="6525424"/>
            <a:ext cx="279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cs typeface="Arial" pitchFamily="34" charset="0"/>
              </a:rPr>
              <a:t>(</a:t>
            </a:r>
            <a:r>
              <a:rPr lang="fr-FR" sz="1200" i="1" dirty="0" err="1" smtClean="0">
                <a:cs typeface="Arial" pitchFamily="34" charset="0"/>
              </a:rPr>
              <a:t>According</a:t>
            </a:r>
            <a:r>
              <a:rPr lang="fr-FR" sz="1200" i="1" dirty="0" smtClean="0">
                <a:cs typeface="Arial" pitchFamily="34" charset="0"/>
              </a:rPr>
              <a:t> to</a:t>
            </a:r>
            <a:r>
              <a:rPr lang="fr-FR" sz="1200" i="1" dirty="0" smtClean="0">
                <a:solidFill>
                  <a:srgbClr val="0070C0"/>
                </a:solidFill>
                <a:cs typeface="Arial" pitchFamily="34" charset="0"/>
              </a:rPr>
              <a:t> Violle et al. 2012</a:t>
            </a:r>
            <a:r>
              <a:rPr lang="fr-FR" sz="1200" i="1" dirty="0" smtClean="0">
                <a:cs typeface="Arial" pitchFamily="34" charset="0"/>
              </a:rPr>
              <a:t>)</a:t>
            </a:r>
            <a:endParaRPr lang="fr-FR" sz="12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1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of a new forest model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83460" y="3257028"/>
            <a:ext cx="1726801" cy="36933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57000"/>
                  <a:lumMod val="98000"/>
                </a:schemeClr>
              </a:gs>
              <a:gs pos="9000">
                <a:srgbClr val="9AB5E4">
                  <a:alpha val="0"/>
                </a:srgbClr>
              </a:gs>
              <a:gs pos="92000">
                <a:schemeClr val="bg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6406834" y="443885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Year</a:t>
            </a:r>
            <a:endParaRPr lang="es-ES_tradnl" sz="16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8" name="ZoneTexte 2"/>
          <p:cNvSpPr txBox="1"/>
          <p:nvPr/>
        </p:nvSpPr>
        <p:spPr>
          <a:xfrm>
            <a:off x="2051650" y="443885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Year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EEPS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validation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-27931" y="-12047"/>
            <a:ext cx="2419875" cy="6924899"/>
            <a:chOff x="-27931" y="-3338"/>
            <a:chExt cx="2419875" cy="69248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8" r="7004"/>
            <a:stretch/>
          </p:blipFill>
          <p:spPr>
            <a:xfrm>
              <a:off x="-27931" y="-3338"/>
              <a:ext cx="2395133" cy="6924899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503705" y="0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ZoneTexte 58"/>
          <p:cNvSpPr txBox="1"/>
          <p:nvPr/>
        </p:nvSpPr>
        <p:spPr>
          <a:xfrm>
            <a:off x="4886167" y="683338"/>
            <a:ext cx="338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Currently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for the 11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Swiss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sites 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95421" y="1351486"/>
            <a:ext cx="8838919" cy="5824266"/>
            <a:chOff x="395421" y="1351486"/>
            <a:chExt cx="8838919" cy="5824266"/>
          </a:xfrm>
        </p:grpSpPr>
        <p:grpSp>
          <p:nvGrpSpPr>
            <p:cNvPr id="8" name="Groupe 7"/>
            <p:cNvGrpSpPr/>
            <p:nvPr/>
          </p:nvGrpSpPr>
          <p:grpSpPr>
            <a:xfrm>
              <a:off x="847524" y="1351486"/>
              <a:ext cx="8386816" cy="5824266"/>
              <a:chOff x="743016" y="1421158"/>
              <a:chExt cx="8386816" cy="5824266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743016" y="1421158"/>
                <a:ext cx="8386816" cy="5824266"/>
                <a:chOff x="743016" y="1421158"/>
                <a:chExt cx="8386816" cy="5824266"/>
              </a:xfrm>
            </p:grpSpPr>
            <p:pic>
              <p:nvPicPr>
                <p:cNvPr id="45" name="Picture 2" descr="D:\Docu\-- FORCEPS\Comparison ForCLim and Forceps\Results_Forclim_Forceps_100patches_1500yr\Forclim_vs_Forceps_Bern.ti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016" y="1654624"/>
                  <a:ext cx="8386816" cy="5590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TextBox 3"/>
                <p:cNvSpPr txBox="1"/>
                <p:nvPr/>
              </p:nvSpPr>
              <p:spPr>
                <a:xfrm>
                  <a:off x="2055362" y="1421158"/>
                  <a:ext cx="1476000" cy="432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Arial" panose="020B0604020202020204" pitchFamily="34" charset="0"/>
                    </a:rPr>
                    <a:t>F</a:t>
                  </a:r>
                  <a:r>
                    <a:rPr lang="fr-FR" sz="2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Arial" panose="020B0604020202020204" pitchFamily="34" charset="0"/>
                    </a:rPr>
                    <a:t>OR</a:t>
                  </a:r>
                  <a:r>
                    <a:rPr lang="fr-FR" sz="2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Arial" panose="020B0604020202020204" pitchFamily="34" charset="0"/>
                    </a:rPr>
                    <a:t>C</a:t>
                  </a:r>
                  <a:r>
                    <a:rPr lang="fr-FR" sz="2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Arial" panose="020B0604020202020204" pitchFamily="34" charset="0"/>
                    </a:rPr>
                    <a:t>LIM</a:t>
                  </a:r>
                </a:p>
              </p:txBody>
            </p:sp>
            <p:sp>
              <p:nvSpPr>
                <p:cNvPr id="54" name="TextBox 10"/>
                <p:cNvSpPr txBox="1"/>
                <p:nvPr/>
              </p:nvSpPr>
              <p:spPr>
                <a:xfrm>
                  <a:off x="5978999" y="1421158"/>
                  <a:ext cx="2121393" cy="432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800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F</a:t>
                  </a:r>
                  <a:r>
                    <a:rPr lang="fr-FR" sz="2600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OR</a:t>
                  </a:r>
                  <a:r>
                    <a:rPr lang="fr-FR" sz="2800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C</a:t>
                  </a:r>
                  <a:r>
                    <a:rPr lang="fr-FR" sz="2600" b="1" dirty="0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EEPS</a:t>
                  </a:r>
                </a:p>
              </p:txBody>
            </p:sp>
          </p:grpSp>
          <p:sp>
            <p:nvSpPr>
              <p:cNvPr id="56" name="ZoneTexte 55"/>
              <p:cNvSpPr txBox="1"/>
              <p:nvPr/>
            </p:nvSpPr>
            <p:spPr>
              <a:xfrm>
                <a:off x="5275499" y="5086925"/>
                <a:ext cx="35283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u="sng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Ex:</a:t>
                </a:r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Bern site</a:t>
                </a:r>
              </a:p>
              <a:p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(100 patches, 1500 </a:t>
                </a:r>
                <a:r>
                  <a:rPr lang="fr-FR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years</a:t>
                </a:r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)</a:t>
                </a:r>
                <a:endPara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 rot="16200000">
              <a:off x="-291658" y="2799613"/>
              <a:ext cx="17742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Biomass (T/ha)</a:t>
              </a:r>
              <a:endParaRPr 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-534" y="-1353"/>
            <a:ext cx="9144000" cy="6858000"/>
            <a:chOff x="-534" y="-1353"/>
            <a:chExt cx="9144000" cy="6858000"/>
          </a:xfrm>
        </p:grpSpPr>
        <p:sp>
          <p:nvSpPr>
            <p:cNvPr id="62" name="Rectangle 61"/>
            <p:cNvSpPr/>
            <p:nvPr/>
          </p:nvSpPr>
          <p:spPr>
            <a:xfrm>
              <a:off x="-534" y="-1353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5000"/>
                    <a:alpha val="0"/>
                  </a:schemeClr>
                </a:gs>
                <a:gs pos="71000">
                  <a:schemeClr val="tx1">
                    <a:lumMod val="85000"/>
                    <a:alpha val="0"/>
                  </a:schemeClr>
                </a:gs>
                <a:gs pos="100000">
                  <a:schemeClr val="tx1">
                    <a:lumMod val="50000"/>
                    <a:alpha val="1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6559234" y="4330308"/>
              <a:ext cx="1296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5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Year</a:t>
              </a:r>
              <a:endPara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ZoneTexte 2"/>
            <p:cNvSpPr txBox="1"/>
            <p:nvPr/>
          </p:nvSpPr>
          <p:spPr>
            <a:xfrm>
              <a:off x="2204050" y="4330308"/>
              <a:ext cx="1296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5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Year</a:t>
              </a:r>
              <a:endPara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2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IMG_16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78" y="1585"/>
            <a:ext cx="9254082" cy="691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7634" y="5085400"/>
            <a:ext cx="7920000" cy="122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How does intra-specific trait variability affect forest communities assembly and tree coexistence ?  </a:t>
            </a:r>
          </a:p>
        </p:txBody>
      </p:sp>
    </p:spTree>
    <p:extLst>
      <p:ext uri="{BB962C8B-B14F-4D97-AF65-F5344CB8AC3E}">
        <p14:creationId xmlns:p14="http://schemas.microsoft.com/office/powerpoint/2010/main" val="23220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83460" y="3257028"/>
            <a:ext cx="1726801" cy="36933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57000"/>
                  <a:lumMod val="98000"/>
                </a:schemeClr>
              </a:gs>
              <a:gs pos="9000">
                <a:srgbClr val="9AB5E4">
                  <a:alpha val="0"/>
                </a:srgbClr>
              </a:gs>
              <a:gs pos="92000">
                <a:schemeClr val="bg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897485" y="683911"/>
            <a:ext cx="48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 Bern site, with 8 species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27931" y="-12047"/>
            <a:ext cx="2419875" cy="6924899"/>
            <a:chOff x="-27931" y="-12047"/>
            <a:chExt cx="2419875" cy="69248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8" r="7004"/>
            <a:stretch/>
          </p:blipFill>
          <p:spPr>
            <a:xfrm>
              <a:off x="-27931" y="-12047"/>
              <a:ext cx="2395133" cy="692489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03705" y="-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 Placeholder 22"/>
          <p:cNvSpPr txBox="1">
            <a:spLocks/>
          </p:cNvSpPr>
          <p:nvPr/>
        </p:nvSpPr>
        <p:spPr>
          <a:xfrm>
            <a:off x="738052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 with intraspecific variability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2288079" y="1412720"/>
            <a:ext cx="6667822" cy="1572007"/>
            <a:chOff x="2288079" y="1342469"/>
            <a:chExt cx="6667822" cy="1572007"/>
          </a:xfrm>
        </p:grpSpPr>
        <p:grpSp>
          <p:nvGrpSpPr>
            <p:cNvPr id="35" name="Groupe 34"/>
            <p:cNvGrpSpPr/>
            <p:nvPr/>
          </p:nvGrpSpPr>
          <p:grpSpPr>
            <a:xfrm>
              <a:off x="2288079" y="1362612"/>
              <a:ext cx="1286555" cy="1525143"/>
              <a:chOff x="2349042" y="1327776"/>
              <a:chExt cx="1286555" cy="1525143"/>
            </a:xfrm>
          </p:grpSpPr>
          <p:grpSp>
            <p:nvGrpSpPr>
              <p:cNvPr id="42" name="Groupe 41"/>
              <p:cNvGrpSpPr/>
              <p:nvPr/>
            </p:nvGrpSpPr>
            <p:grpSpPr>
              <a:xfrm>
                <a:off x="2349042" y="1327776"/>
                <a:ext cx="1286555" cy="776405"/>
                <a:chOff x="2627730" y="1345194"/>
                <a:chExt cx="1286555" cy="776405"/>
              </a:xfrm>
            </p:grpSpPr>
            <p:pic>
              <p:nvPicPr>
                <p:cNvPr id="50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2627730" y="1345194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3060706" y="1345194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3491850" y="1345194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3" name="Groupe 42"/>
              <p:cNvGrpSpPr/>
              <p:nvPr/>
            </p:nvGrpSpPr>
            <p:grpSpPr>
              <a:xfrm>
                <a:off x="2516976" y="2141529"/>
                <a:ext cx="902863" cy="711390"/>
                <a:chOff x="2940398" y="1299519"/>
                <a:chExt cx="855411" cy="776405"/>
              </a:xfrm>
            </p:grpSpPr>
            <p:pic>
              <p:nvPicPr>
                <p:cNvPr id="44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2940398" y="1299519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3373374" y="1299519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6" name="ZoneTexte 35"/>
            <p:cNvSpPr txBox="1"/>
            <p:nvPr/>
          </p:nvSpPr>
          <p:spPr>
            <a:xfrm>
              <a:off x="3627161" y="1342469"/>
              <a:ext cx="5328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400"/>
                  </a:solidFill>
                  <a:cs typeface="Arial"/>
                </a:rPr>
                <a:t>5 genotypes per species differing in their shade tolerance (</a:t>
              </a:r>
              <a:r>
                <a:rPr lang="en-US" i="1" dirty="0" err="1" smtClean="0">
                  <a:solidFill>
                    <a:srgbClr val="007400"/>
                  </a:solidFill>
                  <a:cs typeface="Arial"/>
                </a:rPr>
                <a:t>Sh</a:t>
              </a:r>
              <a:r>
                <a:rPr lang="en-US" i="1" baseline="-25000" dirty="0" err="1" smtClean="0">
                  <a:solidFill>
                    <a:srgbClr val="007400"/>
                  </a:solidFill>
                  <a:cs typeface="Arial"/>
                </a:rPr>
                <a:t>Tol</a:t>
              </a:r>
              <a:r>
                <a:rPr lang="en-US" dirty="0" smtClean="0">
                  <a:solidFill>
                    <a:srgbClr val="007400"/>
                  </a:solidFill>
                  <a:cs typeface="Arial"/>
                </a:rPr>
                <a:t>)</a:t>
              </a:r>
              <a:endParaRPr lang="en-US" dirty="0">
                <a:solidFill>
                  <a:srgbClr val="007400"/>
                </a:solidFill>
                <a:cs typeface="Arial"/>
              </a:endParaRPr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4572000" y="2083479"/>
              <a:ext cx="3456480" cy="830997"/>
              <a:chOff x="3347864" y="1556792"/>
              <a:chExt cx="3456480" cy="830997"/>
            </a:xfrm>
          </p:grpSpPr>
          <p:sp>
            <p:nvSpPr>
              <p:cNvPr id="38" name="ZoneTexte 37"/>
              <p:cNvSpPr txBox="1"/>
              <p:nvPr/>
            </p:nvSpPr>
            <p:spPr>
              <a:xfrm>
                <a:off x="3347864" y="1556792"/>
                <a:ext cx="34564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Sh</a:t>
                </a:r>
                <a:r>
                  <a:rPr lang="fr-FR" sz="1600" i="1" baseline="-25000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Tol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= T    avec  T  1,..,9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Sh</a:t>
                </a:r>
                <a:r>
                  <a:rPr lang="fr-FR" sz="1600" i="1" baseline="-25000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Tol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= </a:t>
                </a: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T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± </a:t>
                </a: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Ν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(0,σ)    avec </a:t>
                </a: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σ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= 1,2,3,4 </a:t>
                </a:r>
                <a:endParaRPr lang="fr-FR" sz="1600" i="1" dirty="0">
                  <a:solidFill>
                    <a:srgbClr val="0074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Parenthèse fermante 38"/>
              <p:cNvSpPr/>
              <p:nvPr/>
            </p:nvSpPr>
            <p:spPr>
              <a:xfrm>
                <a:off x="5573807" y="1694403"/>
                <a:ext cx="144016" cy="252024"/>
              </a:xfrm>
              <a:prstGeom prst="rightBracket">
                <a:avLst/>
              </a:prstGeom>
              <a:ln w="19050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Parenthèse fermante 40"/>
              <p:cNvSpPr/>
              <p:nvPr/>
            </p:nvSpPr>
            <p:spPr>
              <a:xfrm rot="10800000">
                <a:off x="5199755" y="1694402"/>
                <a:ext cx="130212" cy="243637"/>
              </a:xfrm>
              <a:prstGeom prst="rightBracket">
                <a:avLst/>
              </a:prstGeom>
              <a:ln w="19050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83460" y="3257028"/>
            <a:ext cx="1726801" cy="36933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57000"/>
                  <a:lumMod val="98000"/>
                </a:schemeClr>
              </a:gs>
              <a:gs pos="9000">
                <a:srgbClr val="9AB5E4">
                  <a:alpha val="0"/>
                </a:srgbClr>
              </a:gs>
              <a:gs pos="92000">
                <a:schemeClr val="bg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897485" y="683911"/>
            <a:ext cx="48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 Bern site, with 8 species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27931" y="-12047"/>
            <a:ext cx="2419875" cy="6924899"/>
            <a:chOff x="-27931" y="-12047"/>
            <a:chExt cx="2419875" cy="69248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8" r="7004"/>
            <a:stretch/>
          </p:blipFill>
          <p:spPr>
            <a:xfrm>
              <a:off x="-27931" y="-12047"/>
              <a:ext cx="2395133" cy="692489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03705" y="-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 Placeholder 22"/>
          <p:cNvSpPr txBox="1">
            <a:spLocks/>
          </p:cNvSpPr>
          <p:nvPr/>
        </p:nvSpPr>
        <p:spPr>
          <a:xfrm>
            <a:off x="738052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 with intraspecific variability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288079" y="1412720"/>
            <a:ext cx="6667822" cy="1572007"/>
            <a:chOff x="2288079" y="1342469"/>
            <a:chExt cx="6667822" cy="1572007"/>
          </a:xfrm>
        </p:grpSpPr>
        <p:grpSp>
          <p:nvGrpSpPr>
            <p:cNvPr id="3" name="Groupe 2"/>
            <p:cNvGrpSpPr/>
            <p:nvPr/>
          </p:nvGrpSpPr>
          <p:grpSpPr>
            <a:xfrm>
              <a:off x="2288079" y="1362612"/>
              <a:ext cx="1286555" cy="1525143"/>
              <a:chOff x="2349042" y="1327776"/>
              <a:chExt cx="1286555" cy="1525143"/>
            </a:xfrm>
          </p:grpSpPr>
          <p:grpSp>
            <p:nvGrpSpPr>
              <p:cNvPr id="2" name="Groupe 1"/>
              <p:cNvGrpSpPr/>
              <p:nvPr/>
            </p:nvGrpSpPr>
            <p:grpSpPr>
              <a:xfrm>
                <a:off x="2349042" y="1327776"/>
                <a:ext cx="1286555" cy="776405"/>
                <a:chOff x="2627730" y="1345194"/>
                <a:chExt cx="1286555" cy="776405"/>
              </a:xfrm>
            </p:grpSpPr>
            <p:pic>
              <p:nvPicPr>
                <p:cNvPr id="17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2627730" y="1345194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3060706" y="1345194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3491850" y="1345194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" name="Groupe 20"/>
              <p:cNvGrpSpPr/>
              <p:nvPr/>
            </p:nvGrpSpPr>
            <p:grpSpPr>
              <a:xfrm>
                <a:off x="2516976" y="2141529"/>
                <a:ext cx="902863" cy="711390"/>
                <a:chOff x="2940398" y="1299519"/>
                <a:chExt cx="855411" cy="776405"/>
              </a:xfrm>
            </p:grpSpPr>
            <p:pic>
              <p:nvPicPr>
                <p:cNvPr id="22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2940398" y="1299519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http://preview.turbosquid.com/Preview/Content_2009_07_14__16_10_56/pine%20tree%20a.jpgf63560fa-2709-40ae-b091-d8b06ead024eLarger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129" r="23829"/>
                <a:stretch/>
              </p:blipFill>
              <p:spPr bwMode="auto">
                <a:xfrm>
                  <a:off x="3373374" y="1299519"/>
                  <a:ext cx="422435" cy="776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9" name="ZoneTexte 28"/>
            <p:cNvSpPr txBox="1"/>
            <p:nvPr/>
          </p:nvSpPr>
          <p:spPr>
            <a:xfrm>
              <a:off x="3627161" y="1342469"/>
              <a:ext cx="5328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400"/>
                  </a:solidFill>
                  <a:cs typeface="Arial"/>
                </a:rPr>
                <a:t>5 genotypes per species differing in their shade tolerance (</a:t>
              </a:r>
              <a:r>
                <a:rPr lang="en-US" i="1" dirty="0" err="1" smtClean="0">
                  <a:solidFill>
                    <a:srgbClr val="007400"/>
                  </a:solidFill>
                  <a:cs typeface="Arial"/>
                </a:rPr>
                <a:t>Sh</a:t>
              </a:r>
              <a:r>
                <a:rPr lang="en-US" i="1" baseline="-25000" dirty="0" err="1" smtClean="0">
                  <a:solidFill>
                    <a:srgbClr val="007400"/>
                  </a:solidFill>
                  <a:cs typeface="Arial"/>
                </a:rPr>
                <a:t>Tol</a:t>
              </a:r>
              <a:r>
                <a:rPr lang="en-US" dirty="0" smtClean="0">
                  <a:solidFill>
                    <a:srgbClr val="007400"/>
                  </a:solidFill>
                  <a:cs typeface="Arial"/>
                </a:rPr>
                <a:t>)</a:t>
              </a:r>
              <a:endParaRPr lang="en-US" dirty="0">
                <a:solidFill>
                  <a:srgbClr val="007400"/>
                </a:solidFill>
                <a:cs typeface="Arial"/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4572000" y="2083479"/>
              <a:ext cx="3456480" cy="830997"/>
              <a:chOff x="3347864" y="1556792"/>
              <a:chExt cx="3456480" cy="830997"/>
            </a:xfrm>
          </p:grpSpPr>
          <p:sp>
            <p:nvSpPr>
              <p:cNvPr id="31" name="ZoneTexte 30"/>
              <p:cNvSpPr txBox="1"/>
              <p:nvPr/>
            </p:nvSpPr>
            <p:spPr>
              <a:xfrm>
                <a:off x="3347864" y="1556792"/>
                <a:ext cx="34564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Sh</a:t>
                </a:r>
                <a:r>
                  <a:rPr lang="fr-FR" sz="1600" i="1" baseline="-25000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Tol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= T    avec  T  1,..,9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Sh</a:t>
                </a:r>
                <a:r>
                  <a:rPr lang="fr-FR" sz="1600" i="1" baseline="-25000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Tol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= </a:t>
                </a: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T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± </a:t>
                </a: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Ν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(0,σ)    avec </a:t>
                </a:r>
                <a:r>
                  <a:rPr lang="fr-FR" sz="1600" i="1" dirty="0" err="1" smtClean="0">
                    <a:solidFill>
                      <a:srgbClr val="007400"/>
                    </a:solidFill>
                    <a:latin typeface="Arial"/>
                    <a:cs typeface="Arial"/>
                  </a:rPr>
                  <a:t>σ</a:t>
                </a:r>
                <a:r>
                  <a:rPr lang="fr-FR" sz="1600" i="1" dirty="0" smtClean="0">
                    <a:solidFill>
                      <a:srgbClr val="007400"/>
                    </a:solidFill>
                    <a:latin typeface="Arial"/>
                    <a:cs typeface="Arial"/>
                  </a:rPr>
                  <a:t> = 1,2,3,4 </a:t>
                </a:r>
                <a:endParaRPr lang="fr-FR" sz="1600" i="1" dirty="0">
                  <a:solidFill>
                    <a:srgbClr val="0074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Parenthèse fermante 31"/>
              <p:cNvSpPr/>
              <p:nvPr/>
            </p:nvSpPr>
            <p:spPr>
              <a:xfrm>
                <a:off x="5573807" y="1694403"/>
                <a:ext cx="144016" cy="252024"/>
              </a:xfrm>
              <a:prstGeom prst="rightBracket">
                <a:avLst/>
              </a:prstGeom>
              <a:ln w="19050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Parenthèse fermante 32"/>
              <p:cNvSpPr/>
              <p:nvPr/>
            </p:nvSpPr>
            <p:spPr>
              <a:xfrm rot="10800000">
                <a:off x="5199755" y="1694402"/>
                <a:ext cx="130212" cy="243637"/>
              </a:xfrm>
              <a:prstGeom prst="rightBracket">
                <a:avLst/>
              </a:prstGeom>
              <a:ln w="19050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91" name="Groupe 90"/>
          <p:cNvGrpSpPr/>
          <p:nvPr/>
        </p:nvGrpSpPr>
        <p:grpSpPr>
          <a:xfrm>
            <a:off x="3411772" y="3913033"/>
            <a:ext cx="4256658" cy="1367611"/>
            <a:chOff x="707338" y="1058276"/>
            <a:chExt cx="4256658" cy="1367611"/>
          </a:xfrm>
        </p:grpSpPr>
        <p:sp>
          <p:nvSpPr>
            <p:cNvPr id="92" name="Ellipse 91"/>
            <p:cNvSpPr/>
            <p:nvPr/>
          </p:nvSpPr>
          <p:spPr>
            <a:xfrm>
              <a:off x="707338" y="1558088"/>
              <a:ext cx="1728000" cy="61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Monocultures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4" name="Groupe 93"/>
            <p:cNvGrpSpPr/>
            <p:nvPr/>
          </p:nvGrpSpPr>
          <p:grpSpPr>
            <a:xfrm>
              <a:off x="3467887" y="1058276"/>
              <a:ext cx="1496109" cy="1367611"/>
              <a:chOff x="3487738" y="2257896"/>
              <a:chExt cx="1360487" cy="1225550"/>
            </a:xfrm>
          </p:grpSpPr>
          <p:sp>
            <p:nvSpPr>
              <p:cNvPr id="125" name="Oval 22"/>
              <p:cNvSpPr>
                <a:spLocks noChangeArrowheads="1"/>
              </p:cNvSpPr>
              <p:nvPr/>
            </p:nvSpPr>
            <p:spPr bwMode="auto">
              <a:xfrm>
                <a:off x="3629025" y="2967509"/>
                <a:ext cx="1219200" cy="51593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26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426171"/>
                <a:ext cx="531812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7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825" y="2310284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8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0775" y="2416646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525" y="2345209"/>
                <a:ext cx="558800" cy="930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257896"/>
                <a:ext cx="600075" cy="100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784946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038" y="261825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545234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738" y="253570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5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925" y="3015134"/>
                <a:ext cx="266700" cy="38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9" name="Groupe 138"/>
          <p:cNvGrpSpPr/>
          <p:nvPr/>
        </p:nvGrpSpPr>
        <p:grpSpPr>
          <a:xfrm>
            <a:off x="3411041" y="5373270"/>
            <a:ext cx="4277145" cy="1314466"/>
            <a:chOff x="717462" y="5231021"/>
            <a:chExt cx="4277145" cy="1314466"/>
          </a:xfrm>
        </p:grpSpPr>
        <p:grpSp>
          <p:nvGrpSpPr>
            <p:cNvPr id="140" name="Groupe 139"/>
            <p:cNvGrpSpPr/>
            <p:nvPr/>
          </p:nvGrpSpPr>
          <p:grpSpPr>
            <a:xfrm>
              <a:off x="3376295" y="5231021"/>
              <a:ext cx="1618312" cy="1314466"/>
              <a:chOff x="3392488" y="5013176"/>
              <a:chExt cx="1471612" cy="1177925"/>
            </a:xfrm>
          </p:grpSpPr>
          <p:pic>
            <p:nvPicPr>
              <p:cNvPr id="162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164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65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6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8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9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1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4" name="Ellipse 143"/>
            <p:cNvSpPr/>
            <p:nvPr/>
          </p:nvSpPr>
          <p:spPr>
            <a:xfrm>
              <a:off x="717462" y="5674739"/>
              <a:ext cx="1728000" cy="612000"/>
            </a:xfrm>
            <a:prstGeom prst="ellipse">
              <a:avLst/>
            </a:prstGeom>
            <a:solidFill>
              <a:srgbClr val="685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cs typeface="Arial" panose="020B0604020202020204" pitchFamily="34" charset="0"/>
                </a:rPr>
                <a:t>Mixtures</a:t>
              </a:r>
            </a:p>
            <a:p>
              <a:pPr algn="ctr"/>
              <a:r>
                <a:rPr lang="en-US" sz="1400" b="1" dirty="0" smtClean="0"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cs typeface="Arial" panose="020B0604020202020204" pitchFamily="34" charset="0"/>
                </a:rPr>
                <a:t>8</a:t>
              </a:r>
              <a:r>
                <a:rPr lang="en-US" sz="1400" b="1" dirty="0" smtClean="0">
                  <a:cs typeface="Arial" panose="020B0604020202020204" pitchFamily="34" charset="0"/>
                </a:rPr>
                <a:t> Species</a:t>
              </a:r>
              <a:endParaRPr lang="en-US" sz="1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3029844" y="3328428"/>
            <a:ext cx="5184293" cy="402336"/>
            <a:chOff x="3029844" y="3328428"/>
            <a:chExt cx="5184293" cy="402336"/>
          </a:xfrm>
        </p:grpSpPr>
        <p:sp>
          <p:nvSpPr>
            <p:cNvPr id="174" name="Flèche droite 125"/>
            <p:cNvSpPr>
              <a:spLocks noChangeArrowheads="1"/>
            </p:cNvSpPr>
            <p:nvPr/>
          </p:nvSpPr>
          <p:spPr bwMode="auto">
            <a:xfrm rot="16200000" flipH="1">
              <a:off x="5420822" y="3378366"/>
              <a:ext cx="402336" cy="3024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175" name="Connecteur droit 4110"/>
            <p:cNvCxnSpPr>
              <a:cxnSpLocks noChangeShapeType="1"/>
            </p:cNvCxnSpPr>
            <p:nvPr/>
          </p:nvCxnSpPr>
          <p:spPr bwMode="auto">
            <a:xfrm>
              <a:off x="3029844" y="3328430"/>
              <a:ext cx="5184293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177" name="Rectangle 17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83460" y="3257028"/>
            <a:ext cx="1726801" cy="36933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57000"/>
                  <a:lumMod val="98000"/>
                </a:schemeClr>
              </a:gs>
              <a:gs pos="9000">
                <a:srgbClr val="9AB5E4">
                  <a:alpha val="0"/>
                </a:srgbClr>
              </a:gs>
              <a:gs pos="92000">
                <a:schemeClr val="bg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27931" y="-12047"/>
            <a:ext cx="2419875" cy="6924899"/>
            <a:chOff x="-27931" y="-12047"/>
            <a:chExt cx="2419875" cy="69248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8" r="7004"/>
            <a:stretch/>
          </p:blipFill>
          <p:spPr>
            <a:xfrm>
              <a:off x="-27931" y="-12047"/>
              <a:ext cx="2395133" cy="692489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03705" y="-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 Placeholder 22"/>
          <p:cNvSpPr txBox="1">
            <a:spLocks/>
          </p:cNvSpPr>
          <p:nvPr/>
        </p:nvSpPr>
        <p:spPr>
          <a:xfrm>
            <a:off x="738052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Mixed forest biomass </a:t>
            </a:r>
            <a:r>
              <a:rPr lang="en-US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(T/Ha)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</a:t>
            </a:r>
            <a:endParaRPr lang="en-US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411700" y="1412782"/>
            <a:ext cx="2592288" cy="2232248"/>
            <a:chOff x="2141078" y="2268131"/>
            <a:chExt cx="2592288" cy="223224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/>
            <a:srcRect l="20424" t="2494" r="18697" b="3990"/>
            <a:stretch/>
          </p:blipFill>
          <p:spPr>
            <a:xfrm>
              <a:off x="2323735" y="2271331"/>
              <a:ext cx="2409631" cy="2229048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141078" y="2268131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0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584154" y="1412782"/>
            <a:ext cx="2586445" cy="2160240"/>
            <a:chOff x="5313532" y="2268131"/>
            <a:chExt cx="2586445" cy="216024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/>
            <a:srcRect l="15178" t="3061" r="24748" b="6094"/>
            <a:stretch/>
          </p:blipFill>
          <p:spPr>
            <a:xfrm>
              <a:off x="5313532" y="2268131"/>
              <a:ext cx="2372162" cy="216024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7253646" y="234013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1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357296" y="4318125"/>
            <a:ext cx="4104456" cy="2135295"/>
            <a:chOff x="2357296" y="4571684"/>
            <a:chExt cx="4104456" cy="2135295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5"/>
            <a:srcRect l="3774" t="3862" r="2368" b="3512"/>
            <a:stretch/>
          </p:blipFill>
          <p:spPr>
            <a:xfrm>
              <a:off x="2878773" y="4571684"/>
              <a:ext cx="3582979" cy="2135295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357296" y="478843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3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732629" y="4174840"/>
            <a:ext cx="2393419" cy="2160241"/>
            <a:chOff x="6732629" y="4428399"/>
            <a:chExt cx="2393419" cy="2160241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6"/>
            <a:srcRect l="20337" t="4076" r="16463" b="4188"/>
            <a:stretch/>
          </p:blipFill>
          <p:spPr>
            <a:xfrm>
              <a:off x="6732629" y="4490696"/>
              <a:ext cx="2393419" cy="209794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8405968" y="4428399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4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83460" y="3257028"/>
            <a:ext cx="1726801" cy="36933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57000"/>
                  <a:lumMod val="98000"/>
                </a:schemeClr>
              </a:gs>
              <a:gs pos="9000">
                <a:srgbClr val="9AB5E4">
                  <a:alpha val="0"/>
                </a:srgbClr>
              </a:gs>
              <a:gs pos="92000">
                <a:schemeClr val="bg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27931" y="-12047"/>
            <a:ext cx="2419875" cy="6924899"/>
            <a:chOff x="-27931" y="-12047"/>
            <a:chExt cx="2419875" cy="69248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8" r="7004"/>
            <a:stretch/>
          </p:blipFill>
          <p:spPr>
            <a:xfrm>
              <a:off x="-27931" y="-12047"/>
              <a:ext cx="2395133" cy="692489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03705" y="-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 Placeholder 22"/>
          <p:cNvSpPr txBox="1">
            <a:spLocks/>
          </p:cNvSpPr>
          <p:nvPr/>
        </p:nvSpPr>
        <p:spPr>
          <a:xfrm>
            <a:off x="738052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…And monocultures productivity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662830" y="1567787"/>
            <a:ext cx="6373790" cy="3723282"/>
            <a:chOff x="2806722" y="2307360"/>
            <a:chExt cx="6373790" cy="372328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3"/>
            <a:srcRect l="60393" t="3862" r="2368" b="3512"/>
            <a:stretch/>
          </p:blipFill>
          <p:spPr>
            <a:xfrm>
              <a:off x="7452320" y="2562374"/>
              <a:ext cx="1728192" cy="259584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16200000">
              <a:off x="1409865" y="3787658"/>
              <a:ext cx="311687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Monocultures 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Productivity (</a:t>
              </a:r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T/ha/an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)</a:t>
              </a:r>
              <a:endParaRPr lang="fr-FR" sz="1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3275856" y="2307360"/>
              <a:ext cx="4248472" cy="3723282"/>
              <a:chOff x="3275856" y="2307360"/>
              <a:chExt cx="4248472" cy="3723282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5856" y="2307360"/>
                <a:ext cx="4248472" cy="3282910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218963" y="5661310"/>
                <a:ext cx="3385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σ</a:t>
                </a:r>
                <a:endParaRPr lang="fr-FR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2123660" y="5101008"/>
            <a:ext cx="1656230" cy="1505141"/>
            <a:chOff x="2123660" y="5101008"/>
            <a:chExt cx="1656230" cy="1505141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5"/>
            <a:srcRect l="20424" t="2494" r="18697" b="3990"/>
            <a:stretch/>
          </p:blipFill>
          <p:spPr>
            <a:xfrm>
              <a:off x="2411738" y="5101008"/>
              <a:ext cx="1368152" cy="126562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123660" y="623681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0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660290" y="5310965"/>
            <a:ext cx="1944270" cy="1430495"/>
            <a:chOff x="6660290" y="5310965"/>
            <a:chExt cx="1944270" cy="1430495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6"/>
            <a:srcRect l="20337" t="4076" r="16463" b="4188"/>
            <a:stretch/>
          </p:blipFill>
          <p:spPr>
            <a:xfrm>
              <a:off x="7126962" y="5310965"/>
              <a:ext cx="1477598" cy="129518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660290" y="6372128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4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83460" y="3257028"/>
            <a:ext cx="1726801" cy="369332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57000"/>
                  <a:lumMod val="98000"/>
                </a:schemeClr>
              </a:gs>
              <a:gs pos="9000">
                <a:srgbClr val="9AB5E4">
                  <a:alpha val="0"/>
                </a:srgbClr>
              </a:gs>
              <a:gs pos="92000">
                <a:schemeClr val="bg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27931" y="-12047"/>
            <a:ext cx="2419875" cy="6924899"/>
            <a:chOff x="-27931" y="-12047"/>
            <a:chExt cx="2419875" cy="692489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68" r="7004"/>
            <a:stretch/>
          </p:blipFill>
          <p:spPr>
            <a:xfrm>
              <a:off x="-27931" y="-12047"/>
              <a:ext cx="2395133" cy="692489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03705" y="-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 Placeholder 22"/>
          <p:cNvSpPr txBox="1">
            <a:spLocks/>
          </p:cNvSpPr>
          <p:nvPr/>
        </p:nvSpPr>
        <p:spPr>
          <a:xfrm>
            <a:off x="738052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…And monocultures productivity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662830" y="1567787"/>
            <a:ext cx="6373790" cy="3723282"/>
            <a:chOff x="2806722" y="2307360"/>
            <a:chExt cx="6373790" cy="372328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3"/>
            <a:srcRect l="60393" t="3862" r="2368" b="3512"/>
            <a:stretch/>
          </p:blipFill>
          <p:spPr>
            <a:xfrm>
              <a:off x="7452320" y="2562374"/>
              <a:ext cx="1728192" cy="259584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16200000">
              <a:off x="1409865" y="3787658"/>
              <a:ext cx="311687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Monocultures 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Productivity (</a:t>
              </a:r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T/ha/an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)</a:t>
              </a:r>
              <a:endParaRPr lang="fr-FR" sz="1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3275856" y="2307360"/>
              <a:ext cx="4248472" cy="3723282"/>
              <a:chOff x="3275856" y="2307360"/>
              <a:chExt cx="4248472" cy="3723282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5856" y="2307360"/>
                <a:ext cx="4248472" cy="3282910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218963" y="5661310"/>
                <a:ext cx="3385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σ</a:t>
                </a:r>
                <a:endParaRPr lang="fr-FR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2123660" y="5101008"/>
            <a:ext cx="1656230" cy="1505141"/>
            <a:chOff x="2123660" y="5101008"/>
            <a:chExt cx="1656230" cy="1505141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5"/>
            <a:srcRect l="20424" t="2494" r="18697" b="3990"/>
            <a:stretch/>
          </p:blipFill>
          <p:spPr>
            <a:xfrm>
              <a:off x="2411738" y="5101008"/>
              <a:ext cx="1368152" cy="126562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123660" y="623681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0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660290" y="5310965"/>
            <a:ext cx="1944270" cy="1430495"/>
            <a:chOff x="6660290" y="5310965"/>
            <a:chExt cx="1944270" cy="1430495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6"/>
            <a:srcRect l="20337" t="4076" r="16463" b="4188"/>
            <a:stretch/>
          </p:blipFill>
          <p:spPr>
            <a:xfrm>
              <a:off x="7126962" y="5310965"/>
              <a:ext cx="1477598" cy="129518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660290" y="6372128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σ = 4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123660" y="1196690"/>
            <a:ext cx="7056852" cy="57161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 rot="21373582">
            <a:off x="1243543" y="2302970"/>
            <a:ext cx="7813675" cy="1446550"/>
          </a:xfrm>
          <a:prstGeom prst="rect">
            <a:avLst/>
          </a:prstGeom>
          <a:solidFill>
            <a:srgbClr val="FDEADA">
              <a:alpha val="90000"/>
            </a:srgbClr>
          </a:solidFill>
          <a:ln w="38100">
            <a:solidFill>
              <a:srgbClr val="C000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C00000"/>
                </a:solidFill>
                <a:latin typeface="+mn-lt"/>
              </a:rPr>
              <a:t>PRELIMINARY RESULTS… </a:t>
            </a:r>
          </a:p>
          <a:p>
            <a:pPr algn="ctr"/>
            <a:endParaRPr lang="en-US" sz="800" dirty="0" smtClean="0">
              <a:solidFill>
                <a:srgbClr val="008000"/>
              </a:solidFill>
              <a:latin typeface="+mn-lt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+mn-lt"/>
                <a:cs typeface="Arial" charset="0"/>
              </a:rPr>
              <a:t>…But intraspecific variability is an important driver for community composition and ecosystem functioning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1"/>
          <a:stretch/>
        </p:blipFill>
        <p:spPr>
          <a:xfrm>
            <a:off x="2240153" y="4819102"/>
            <a:ext cx="6856197" cy="1994368"/>
          </a:xfrm>
          <a:prstGeom prst="rect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Rectangle 61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138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142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80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81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71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7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8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65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66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8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9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52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53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7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8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0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1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1" name="Flèche en arc 14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642179" y="1003816"/>
            <a:ext cx="2709746" cy="792000"/>
            <a:chOff x="4598634" y="944162"/>
            <a:chExt cx="2709746" cy="792000"/>
          </a:xfrm>
        </p:grpSpPr>
        <p:sp>
          <p:nvSpPr>
            <p:cNvPr id="193" name="Ellipse 192"/>
            <p:cNvSpPr/>
            <p:nvPr/>
          </p:nvSpPr>
          <p:spPr>
            <a:xfrm>
              <a:off x="4598634" y="1178162"/>
              <a:ext cx="324000" cy="324000"/>
            </a:xfrm>
            <a:prstGeom prst="ellipse">
              <a:avLst/>
            </a:prstGeom>
            <a:solidFill>
              <a:srgbClr val="EA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1</a:t>
              </a:r>
              <a:endParaRPr lang="fr-FR" b="1" dirty="0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5580380" y="944162"/>
              <a:ext cx="1728000" cy="79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Light competition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-1804" y="12032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8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8" y="-3308"/>
            <a:ext cx="9205884" cy="6876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7228" y="5157330"/>
            <a:ext cx="5940000" cy="57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7859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Competition: trait divergence or convergence?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0" name="Graphique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922109"/>
              </p:ext>
            </p:extLst>
          </p:nvPr>
        </p:nvGraphicFramePr>
        <p:xfrm>
          <a:off x="4354216" y="659468"/>
          <a:ext cx="4680000" cy="37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" name="ZoneTexte 50"/>
          <p:cNvSpPr txBox="1"/>
          <p:nvPr/>
        </p:nvSpPr>
        <p:spPr>
          <a:xfrm>
            <a:off x="3813031" y="690894"/>
            <a:ext cx="11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Env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stress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8" name="Picture 8" descr="E:\arbre présentation\58_ScotsPine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r="42332"/>
          <a:stretch>
            <a:fillRect/>
          </a:stretch>
        </p:blipFill>
        <p:spPr bwMode="auto">
          <a:xfrm>
            <a:off x="10492" y="692620"/>
            <a:ext cx="1406453" cy="29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648055" y="1600285"/>
            <a:ext cx="21240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Maximal Age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679548" y="2242004"/>
            <a:ext cx="912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Bazzaz</a:t>
            </a:r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 1979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1" name="Accolade fermante 10"/>
          <p:cNvSpPr/>
          <p:nvPr/>
        </p:nvSpPr>
        <p:spPr>
          <a:xfrm rot="17018022" flipH="1">
            <a:off x="6067119" y="1924351"/>
            <a:ext cx="396000" cy="3708000"/>
          </a:xfrm>
          <a:prstGeom prst="rightBrace">
            <a:avLst>
              <a:gd name="adj1" fmla="val 8333"/>
              <a:gd name="adj2" fmla="val 9178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ccolade fermante 11"/>
          <p:cNvSpPr/>
          <p:nvPr/>
        </p:nvSpPr>
        <p:spPr>
          <a:xfrm rot="17040000" flipH="1">
            <a:off x="6397435" y="3164172"/>
            <a:ext cx="396000" cy="1944792"/>
          </a:xfrm>
          <a:prstGeom prst="rightBrace">
            <a:avLst>
              <a:gd name="adj1" fmla="val 8333"/>
              <a:gd name="adj2" fmla="val 68023"/>
            </a:avLst>
          </a:prstGeom>
          <a:ln w="19050">
            <a:solidFill>
              <a:srgbClr val="AC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5726818" y="4627043"/>
            <a:ext cx="2304000" cy="1692000"/>
            <a:chOff x="4644010" y="3725749"/>
            <a:chExt cx="2520000" cy="2052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/>
            <p:cNvSpPr/>
            <p:nvPr/>
          </p:nvSpPr>
          <p:spPr>
            <a:xfrm>
              <a:off x="4644010" y="3725749"/>
              <a:ext cx="2520000" cy="205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4718820" y="3782036"/>
              <a:ext cx="2276736" cy="1980169"/>
              <a:chOff x="4718820" y="3782036"/>
              <a:chExt cx="2276736" cy="1980169"/>
            </a:xfrm>
          </p:grpSpPr>
          <p:sp>
            <p:nvSpPr>
              <p:cNvPr id="17" name="Forme libre 16"/>
              <p:cNvSpPr/>
              <p:nvPr/>
            </p:nvSpPr>
            <p:spPr>
              <a:xfrm>
                <a:off x="5257264" y="4297077"/>
                <a:ext cx="1152000" cy="1148203"/>
              </a:xfrm>
              <a:custGeom>
                <a:avLst/>
                <a:gdLst>
                  <a:gd name="connsiteX0" fmla="*/ 0 w 2705100"/>
                  <a:gd name="connsiteY0" fmla="*/ 2163764 h 2163764"/>
                  <a:gd name="connsiteX1" fmla="*/ 381000 w 2705100"/>
                  <a:gd name="connsiteY1" fmla="*/ 163514 h 2163764"/>
                  <a:gd name="connsiteX2" fmla="*/ 933450 w 2705100"/>
                  <a:gd name="connsiteY2" fmla="*/ 1611314 h 2163764"/>
                  <a:gd name="connsiteX3" fmla="*/ 1276350 w 2705100"/>
                  <a:gd name="connsiteY3" fmla="*/ 1687514 h 2163764"/>
                  <a:gd name="connsiteX4" fmla="*/ 1685925 w 2705100"/>
                  <a:gd name="connsiteY4" fmla="*/ 1811339 h 2163764"/>
                  <a:gd name="connsiteX5" fmla="*/ 2038350 w 2705100"/>
                  <a:gd name="connsiteY5" fmla="*/ 1589 h 2163764"/>
                  <a:gd name="connsiteX6" fmla="*/ 2705100 w 2705100"/>
                  <a:gd name="connsiteY6" fmla="*/ 2163764 h 2163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5100" h="2163764">
                    <a:moveTo>
                      <a:pt x="0" y="2163764"/>
                    </a:moveTo>
                    <a:cubicBezTo>
                      <a:pt x="112712" y="1209676"/>
                      <a:pt x="225425" y="255589"/>
                      <a:pt x="381000" y="163514"/>
                    </a:cubicBezTo>
                    <a:cubicBezTo>
                      <a:pt x="536575" y="71439"/>
                      <a:pt x="784225" y="1357314"/>
                      <a:pt x="933450" y="1611314"/>
                    </a:cubicBezTo>
                    <a:cubicBezTo>
                      <a:pt x="1082675" y="1865314"/>
                      <a:pt x="1150938" y="1654176"/>
                      <a:pt x="1276350" y="1687514"/>
                    </a:cubicBezTo>
                    <a:cubicBezTo>
                      <a:pt x="1401763" y="1720851"/>
                      <a:pt x="1558925" y="2092326"/>
                      <a:pt x="1685925" y="1811339"/>
                    </a:cubicBezTo>
                    <a:cubicBezTo>
                      <a:pt x="1812925" y="1530351"/>
                      <a:pt x="1868488" y="-57149"/>
                      <a:pt x="2038350" y="1589"/>
                    </a:cubicBezTo>
                    <a:cubicBezTo>
                      <a:pt x="2208213" y="60326"/>
                      <a:pt x="2456656" y="1112045"/>
                      <a:pt x="2705100" y="216376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cs typeface="Arial" pitchFamily="34" charset="0"/>
                </a:endParaRPr>
              </a:p>
            </p:txBody>
          </p:sp>
          <p:grpSp>
            <p:nvGrpSpPr>
              <p:cNvPr id="18" name="Groupe 17"/>
              <p:cNvGrpSpPr/>
              <p:nvPr/>
            </p:nvGrpSpPr>
            <p:grpSpPr>
              <a:xfrm>
                <a:off x="4718820" y="3782036"/>
                <a:ext cx="2276736" cy="1980169"/>
                <a:chOff x="2276363" y="2254559"/>
                <a:chExt cx="2276736" cy="1980169"/>
              </a:xfrm>
            </p:grpSpPr>
            <p:grpSp>
              <p:nvGrpSpPr>
                <p:cNvPr id="19" name="Groupe 18"/>
                <p:cNvGrpSpPr/>
                <p:nvPr/>
              </p:nvGrpSpPr>
              <p:grpSpPr>
                <a:xfrm>
                  <a:off x="2276363" y="2529110"/>
                  <a:ext cx="2276736" cy="1705618"/>
                  <a:chOff x="2714177" y="1628750"/>
                  <a:chExt cx="3586062" cy="2372635"/>
                </a:xfrm>
              </p:grpSpPr>
              <p:grpSp>
                <p:nvGrpSpPr>
                  <p:cNvPr id="21" name="Groupe 20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5724128" y="620688"/>
                    <a:chExt cx="2592288" cy="1944216"/>
                  </a:xfrm>
                </p:grpSpPr>
                <p:grpSp>
                  <p:nvGrpSpPr>
                    <p:cNvPr id="24" name="Groupe 23"/>
                    <p:cNvGrpSpPr/>
                    <p:nvPr/>
                  </p:nvGrpSpPr>
                  <p:grpSpPr>
                    <a:xfrm>
                      <a:off x="5724128" y="620688"/>
                      <a:ext cx="2592288" cy="1944216"/>
                      <a:chOff x="6516216" y="1332384"/>
                      <a:chExt cx="1800200" cy="1232520"/>
                    </a:xfrm>
                  </p:grpSpPr>
                  <p:cxnSp>
                    <p:nvCxnSpPr>
                      <p:cNvPr id="27" name="Connecteur droit avec flèche 26"/>
                      <p:cNvCxnSpPr/>
                      <p:nvPr/>
                    </p:nvCxnSpPr>
                    <p:spPr>
                      <a:xfrm>
                        <a:off x="6516216" y="2564904"/>
                        <a:ext cx="1800200" cy="0"/>
                      </a:xfrm>
                      <a:prstGeom prst="straightConnector1">
                        <a:avLst/>
                      </a:prstGeom>
                      <a:ln w="22225">
                        <a:solidFill>
                          <a:schemeClr val="tx1"/>
                        </a:solidFill>
                        <a:tailEnd type="none" w="lg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necteur droit avec flèche 27"/>
                      <p:cNvCxnSpPr/>
                      <p:nvPr/>
                    </p:nvCxnSpPr>
                    <p:spPr>
                      <a:xfrm flipH="1" flipV="1">
                        <a:off x="6516216" y="1332384"/>
                        <a:ext cx="0" cy="1232520"/>
                      </a:xfrm>
                      <a:prstGeom prst="straightConnector1">
                        <a:avLst/>
                      </a:prstGeom>
                      <a:ln w="22225">
                        <a:solidFill>
                          <a:schemeClr val="tx1"/>
                        </a:solidFill>
                        <a:tailEnd type="none" w="lg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7548869" y="690396"/>
                      <a:ext cx="637201" cy="1863125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5745002" y="690396"/>
                      <a:ext cx="261819" cy="186312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2" name="ZoneTexte 21"/>
                  <p:cNvSpPr txBox="1"/>
                  <p:nvPr/>
                </p:nvSpPr>
                <p:spPr>
                  <a:xfrm rot="16200000">
                    <a:off x="2174015" y="2437352"/>
                    <a:ext cx="1517760" cy="437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err="1" smtClean="0">
                        <a:cs typeface="Arial" pitchFamily="34" charset="0"/>
                      </a:rPr>
                      <a:t>Frequency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820335" y="3573018"/>
                    <a:ext cx="1605378" cy="4283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0" name="ZoneTexte 19"/>
                <p:cNvSpPr txBox="1"/>
                <p:nvPr/>
              </p:nvSpPr>
              <p:spPr>
                <a:xfrm>
                  <a:off x="2911699" y="2254559"/>
                  <a:ext cx="1086174" cy="3359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smtClean="0">
                      <a:cs typeface="Arial" pitchFamily="34" charset="0"/>
                    </a:rPr>
                    <a:t>Divergence</a:t>
                  </a:r>
                  <a:endParaRPr lang="fr-FR" sz="1200" dirty="0"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16" name="Connecteur droit avec flèche 15"/>
            <p:cNvCxnSpPr/>
            <p:nvPr/>
          </p:nvCxnSpPr>
          <p:spPr>
            <a:xfrm flipH="1">
              <a:off x="5353902" y="4183936"/>
              <a:ext cx="826875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/>
          <p:cNvSpPr txBox="1"/>
          <p:nvPr/>
        </p:nvSpPr>
        <p:spPr>
          <a:xfrm>
            <a:off x="6407336" y="6335830"/>
            <a:ext cx="18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MacArthur</a:t>
            </a:r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 &amp; </a:t>
            </a:r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Levins</a:t>
            </a:r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 1967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2771750" y="3861060"/>
            <a:ext cx="2304000" cy="1665878"/>
            <a:chOff x="2809274" y="3601745"/>
            <a:chExt cx="2520000" cy="20642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1" name="Groupe 30"/>
            <p:cNvGrpSpPr/>
            <p:nvPr/>
          </p:nvGrpSpPr>
          <p:grpSpPr>
            <a:xfrm>
              <a:off x="2809274" y="3601745"/>
              <a:ext cx="2520000" cy="2064240"/>
              <a:chOff x="2809274" y="3601745"/>
              <a:chExt cx="2520000" cy="2064240"/>
            </a:xfrm>
          </p:grpSpPr>
          <p:grpSp>
            <p:nvGrpSpPr>
              <p:cNvPr id="33" name="Groupe 32"/>
              <p:cNvGrpSpPr/>
              <p:nvPr/>
            </p:nvGrpSpPr>
            <p:grpSpPr>
              <a:xfrm>
                <a:off x="2809274" y="3601745"/>
                <a:ext cx="2520000" cy="2064240"/>
                <a:chOff x="2809274" y="3601745"/>
                <a:chExt cx="2520000" cy="2064240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37" name="Groupe 36"/>
                <p:cNvGrpSpPr/>
                <p:nvPr/>
              </p:nvGrpSpPr>
              <p:grpSpPr>
                <a:xfrm>
                  <a:off x="2861497" y="3682204"/>
                  <a:ext cx="2276737" cy="1983781"/>
                  <a:chOff x="2276361" y="2257642"/>
                  <a:chExt cx="2276737" cy="1983781"/>
                </a:xfrm>
              </p:grpSpPr>
              <p:grpSp>
                <p:nvGrpSpPr>
                  <p:cNvPr id="38" name="Groupe 37"/>
                  <p:cNvGrpSpPr/>
                  <p:nvPr/>
                </p:nvGrpSpPr>
                <p:grpSpPr>
                  <a:xfrm>
                    <a:off x="2276361" y="2529110"/>
                    <a:ext cx="2276737" cy="1712313"/>
                    <a:chOff x="2714175" y="1628750"/>
                    <a:chExt cx="3586064" cy="2381947"/>
                  </a:xfrm>
                </p:grpSpPr>
                <p:grpSp>
                  <p:nvGrpSpPr>
                    <p:cNvPr id="40" name="Groupe 39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43" name="Groupe 42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46" name="Connecteur droit avec flèche 45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Connecteur droit avec flèche 51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" name="Rectangle 43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45" name="Rectangle 44"/>
                      <p:cNvSpPr/>
                      <p:nvPr/>
                    </p:nvSpPr>
                    <p:spPr>
                      <a:xfrm>
                        <a:off x="5744471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41" name="ZoneTexte 40"/>
                    <p:cNvSpPr txBox="1"/>
                    <p:nvPr/>
                  </p:nvSpPr>
                  <p:spPr>
                    <a:xfrm rot="16200000">
                      <a:off x="2174014" y="2437352"/>
                      <a:ext cx="1517758" cy="4374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err="1" smtClean="0">
                          <a:cs typeface="Arial" pitchFamily="34" charset="0"/>
                        </a:rPr>
                        <a:t>Frequency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3820335" y="3573018"/>
                      <a:ext cx="1605378" cy="4376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smtClean="0">
                          <a:cs typeface="Arial" pitchFamily="34" charset="0"/>
                        </a:rPr>
                        <a:t>Trait axis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2827329" y="2257642"/>
                    <a:ext cx="1188000" cy="3432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 smtClean="0">
                        <a:cs typeface="Arial" pitchFamily="34" charset="0"/>
                      </a:rPr>
                      <a:t>Convergence</a:t>
                    </a:r>
                    <a:endParaRPr lang="fr-FR" sz="12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34" name="Connecteur droit avec flèche 33"/>
              <p:cNvCxnSpPr/>
              <p:nvPr/>
            </p:nvCxnSpPr>
            <p:spPr>
              <a:xfrm flipH="1">
                <a:off x="4103522" y="4266993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>
                <a:off x="3444240" y="4266993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orme libre 31"/>
            <p:cNvSpPr/>
            <p:nvPr/>
          </p:nvSpPr>
          <p:spPr>
            <a:xfrm>
              <a:off x="3384000" y="4275702"/>
              <a:ext cx="1188000" cy="1063584"/>
            </a:xfrm>
            <a:custGeom>
              <a:avLst/>
              <a:gdLst>
                <a:gd name="connsiteX0" fmla="*/ 0 w 2329132"/>
                <a:gd name="connsiteY0" fmla="*/ 1854680 h 1863307"/>
                <a:gd name="connsiteX1" fmla="*/ 370936 w 2329132"/>
                <a:gd name="connsiteY1" fmla="*/ 1509624 h 1863307"/>
                <a:gd name="connsiteX2" fmla="*/ 1095555 w 2329132"/>
                <a:gd name="connsiteY2" fmla="*/ 1 h 1863307"/>
                <a:gd name="connsiteX3" fmla="*/ 1802921 w 2329132"/>
                <a:gd name="connsiteY3" fmla="*/ 1500997 h 1863307"/>
                <a:gd name="connsiteX4" fmla="*/ 2329132 w 2329132"/>
                <a:gd name="connsiteY4" fmla="*/ 1863307 h 186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32" h="1863307">
                  <a:moveTo>
                    <a:pt x="0" y="1854680"/>
                  </a:moveTo>
                  <a:cubicBezTo>
                    <a:pt x="94172" y="1836708"/>
                    <a:pt x="188344" y="1818737"/>
                    <a:pt x="370936" y="1509624"/>
                  </a:cubicBezTo>
                  <a:cubicBezTo>
                    <a:pt x="553529" y="1200511"/>
                    <a:pt x="856891" y="1439"/>
                    <a:pt x="1095555" y="1"/>
                  </a:cubicBezTo>
                  <a:cubicBezTo>
                    <a:pt x="1334219" y="-1437"/>
                    <a:pt x="1597325" y="1190446"/>
                    <a:pt x="1802921" y="1500997"/>
                  </a:cubicBezTo>
                  <a:cubicBezTo>
                    <a:pt x="2008517" y="1811548"/>
                    <a:pt x="2168824" y="1837427"/>
                    <a:pt x="2329132" y="186330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 pitchFamily="34" charset="0"/>
              </a:endParaRP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3508948" y="5532749"/>
            <a:ext cx="180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Mayfield &amp; </a:t>
            </a:r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Levine</a:t>
            </a:r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 2010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4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-203" y="123478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Growth equation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6" descr="Equation_croissa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32" y="2709041"/>
            <a:ext cx="5682136" cy="71995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9440" y="1444670"/>
            <a:ext cx="556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Increment of the diameter at breast height (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1"/>
          <p:cNvSpPr txBox="1"/>
          <p:nvPr/>
        </p:nvSpPr>
        <p:spPr>
          <a:xfrm>
            <a:off x="-203" y="73374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richness and environmental conditions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0" y="835880"/>
            <a:ext cx="6192860" cy="57602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76320" y="2636890"/>
            <a:ext cx="216030" cy="21603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876320" y="3020690"/>
            <a:ext cx="216030" cy="216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876320" y="5480905"/>
            <a:ext cx="216030" cy="21603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876320" y="5829080"/>
            <a:ext cx="216030" cy="2160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105745" y="2588630"/>
            <a:ext cx="172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Potentia</a:t>
            </a:r>
            <a:r>
              <a:rPr lang="fr-FR" sz="1400" dirty="0" err="1" smtClean="0"/>
              <a:t>l</a:t>
            </a:r>
            <a:r>
              <a:rPr lang="fr-FR" sz="1400" dirty="0" smtClean="0"/>
              <a:t> </a:t>
            </a:r>
            <a:r>
              <a:rPr lang="fr-FR" sz="1400" dirty="0" err="1" smtClean="0"/>
              <a:t>Sp</a:t>
            </a:r>
            <a:r>
              <a:rPr lang="fr-FR" sz="1400" dirty="0" smtClean="0"/>
              <a:t> </a:t>
            </a:r>
            <a:r>
              <a:rPr lang="fr-FR" sz="1400" dirty="0" err="1" smtClean="0"/>
              <a:t>richness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7092350" y="2973190"/>
            <a:ext cx="172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Realized</a:t>
            </a:r>
            <a:r>
              <a:rPr lang="fr-FR" sz="1400" dirty="0" smtClean="0"/>
              <a:t> </a:t>
            </a:r>
            <a:r>
              <a:rPr lang="fr-FR" sz="1400" dirty="0" err="1" smtClean="0"/>
              <a:t>Sp</a:t>
            </a:r>
            <a:r>
              <a:rPr lang="fr-FR" sz="1400" dirty="0" smtClean="0"/>
              <a:t> </a:t>
            </a:r>
            <a:r>
              <a:rPr lang="fr-FR" sz="1400" dirty="0" err="1" smtClean="0"/>
              <a:t>richness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7154005" y="5432645"/>
            <a:ext cx="172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Environmental</a:t>
            </a:r>
            <a:r>
              <a:rPr lang="fr-FR" sz="1400" b="1" dirty="0" smtClean="0"/>
              <a:t> </a:t>
            </a:r>
            <a:r>
              <a:rPr lang="fr-FR" sz="1400" dirty="0" err="1" smtClean="0"/>
              <a:t>filter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140610" y="5817205"/>
            <a:ext cx="172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Biotic</a:t>
            </a:r>
            <a:r>
              <a:rPr lang="fr-FR" sz="1400" b="1" dirty="0" smtClean="0"/>
              <a:t> </a:t>
            </a:r>
            <a:r>
              <a:rPr lang="fr-FR" sz="1400" dirty="0" err="1" smtClean="0"/>
              <a:t>filter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Chauvet et al. </a:t>
            </a:r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Submitted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1"/>
          <p:cNvSpPr txBox="1"/>
          <p:nvPr/>
        </p:nvSpPr>
        <p:spPr>
          <a:xfrm>
            <a:off x="-203" y="73374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trait correlations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 5" descr="Sh_Tol_Correaltion_Abiotic_Trait.png"/>
          <p:cNvPicPr>
            <a:picLocks noChangeAspect="1"/>
          </p:cNvPicPr>
          <p:nvPr/>
        </p:nvPicPr>
        <p:blipFill>
          <a:blip r:embed="rId2"/>
          <a:srcRect t="2749" b="2749"/>
          <a:stretch>
            <a:fillRect/>
          </a:stretch>
        </p:blipFill>
        <p:spPr>
          <a:xfrm>
            <a:off x="1812857" y="779574"/>
            <a:ext cx="5518286" cy="608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92732" y="1083956"/>
            <a:ext cx="720000" cy="3154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450" b="1" dirty="0" err="1" smtClean="0">
                <a:solidFill>
                  <a:schemeClr val="bg1"/>
                </a:solidFill>
              </a:rPr>
              <a:t>ShTol</a:t>
            </a:r>
            <a:endParaRPr lang="en-US" sz="145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72316" y="2001326"/>
            <a:ext cx="720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50" b="1" dirty="0" err="1" smtClean="0">
                <a:solidFill>
                  <a:schemeClr val="bg1"/>
                </a:solidFill>
              </a:rPr>
              <a:t>DDMin</a:t>
            </a:r>
            <a:endParaRPr lang="en-US" sz="145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26848" y="2912404"/>
            <a:ext cx="720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450" b="1" dirty="0" err="1" smtClean="0">
                <a:solidFill>
                  <a:schemeClr val="bg1"/>
                </a:solidFill>
              </a:rPr>
              <a:t>DrTol</a:t>
            </a:r>
            <a:endParaRPr lang="en-US" sz="145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97052" y="3836008"/>
            <a:ext cx="720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450" b="1" dirty="0" err="1" smtClean="0">
                <a:solidFill>
                  <a:schemeClr val="bg1"/>
                </a:solidFill>
              </a:rPr>
              <a:t>NTol</a:t>
            </a:r>
            <a:endParaRPr lang="en-US" sz="1450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51584" y="4759611"/>
            <a:ext cx="756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400" b="1" dirty="0" err="1" smtClean="0">
                <a:solidFill>
                  <a:schemeClr val="bg1"/>
                </a:solidFill>
              </a:rPr>
              <a:t>MinWit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96736" y="5673836"/>
            <a:ext cx="756000" cy="300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350" b="1" dirty="0" err="1" smtClean="0">
                <a:solidFill>
                  <a:schemeClr val="bg1"/>
                </a:solidFill>
              </a:rPr>
              <a:t>MaxWit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-203" y="73374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trait correlations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575445" y="1196687"/>
          <a:ext cx="7993110" cy="4896682"/>
        </p:xfrm>
        <a:graphic>
          <a:graphicData uri="http://schemas.openxmlformats.org/drawingml/2006/table">
            <a:tbl>
              <a:tblPr/>
              <a:tblGrid>
                <a:gridCol w="575362"/>
                <a:gridCol w="484079"/>
                <a:gridCol w="645623"/>
                <a:gridCol w="593066"/>
                <a:gridCol w="643410"/>
                <a:gridCol w="595831"/>
                <a:gridCol w="592513"/>
                <a:gridCol w="696521"/>
                <a:gridCol w="644516"/>
                <a:gridCol w="643410"/>
                <a:gridCol w="643963"/>
                <a:gridCol w="591406"/>
                <a:gridCol w="643410"/>
              </a:tblGrid>
              <a:tr h="282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kS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HMax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AMax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GwP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DDMin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WiTN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WiTX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DrTol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NReq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Brow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ShTol</a:t>
                      </a:r>
                      <a:r>
                        <a:rPr lang="en-US" sz="900" b="1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ShTol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kS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0.0476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-0.3476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0.1283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0.1558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-0.3268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0.2374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-0.1340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0.2824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-0.4571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-0.1500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-0.0606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4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HMax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0.8026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0.5810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0.0832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0.0613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0.2972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0.0116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-0.1388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-0.0568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0.1255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-0.2698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-0.1806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AMax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0.0598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0.0008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-0.4284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0.2544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0.3249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-0.1627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0.1693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-0.0229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0.3221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-0.1719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-0.2261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GwP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0.4993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0.6619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0.0182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-0.2909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-0.1630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0.1997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-0.5620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-0.1705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-0.4862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0.2074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0.2757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DDMin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0.4109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0.7476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0.1749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0.1189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0.0387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0.5716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0.1503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0.6061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0.0760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-0.4925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0.4364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WiTN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0.0780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0.1107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0.0798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0.3893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0.8390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0.0002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-0.0896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0.0113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0.3384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-0.3188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-0.3994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WiTX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0.2066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0.9513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0.3904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0.2899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0.0010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0.9990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-0.1222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0.3529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-0.1583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-0.2509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-0.1756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DrTol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0.4803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0.4646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0.3711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0.0012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0.4280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0.6376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0.5200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-0.2633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0.3774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0.3294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0.2865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NReq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0.1305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0.7657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0.9044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0.3676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0.0004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0.9529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0.0557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0.1598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0.0445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-0.7262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-0.6059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Brow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0.0111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0.5086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0.0826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0.0064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0.6899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0.0674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0.4036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0.0398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0.8155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-0.1649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-0.1337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ShTol</a:t>
                      </a:r>
                      <a:r>
                        <a:rPr lang="fr-FR" sz="900" b="1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0.4289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0.1494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0.3638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0.2715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0.0057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0.0860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0.1812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0.0755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5.6E-06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0.3838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0.9197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ShTol</a:t>
                      </a:r>
                      <a:endParaRPr lang="fr-F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0.7506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0.3395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0.2295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0.1404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0.0159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0.0288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0.3532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0.1248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0.0004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0.4812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7E-13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i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(***)</a:t>
                      </a:r>
                      <a:endParaRPr lang="fr-F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9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-203" y="123478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Growth equation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6" descr="Equation_croissa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32" y="2709041"/>
            <a:ext cx="5682136" cy="71995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9440" y="1444670"/>
            <a:ext cx="556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Increment of the diameter at breast height (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716872" y="2804881"/>
            <a:ext cx="432000" cy="468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1141" y="3867355"/>
            <a:ext cx="231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cs typeface="Arial" pitchFamily="34" charset="0"/>
              </a:rPr>
              <a:t>Growth rate parameter (constant)</a:t>
            </a:r>
            <a:endParaRPr lang="en-US" sz="1600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V="1">
            <a:off x="2123660" y="3361051"/>
            <a:ext cx="708831" cy="506303"/>
          </a:xfrm>
          <a:prstGeom prst="line">
            <a:avLst/>
          </a:prstGeom>
          <a:noFill/>
          <a:ln w="19050" cap="sq">
            <a:solidFill>
              <a:srgbClr val="00B050"/>
            </a:solidFill>
            <a:round/>
            <a:headEnd/>
            <a:tailEnd type="triangle" w="med" len="sm"/>
          </a:ln>
        </p:spPr>
        <p:txBody>
          <a:bodyPr wrap="none" anchor="ctr"/>
          <a:lstStyle/>
          <a:p>
            <a:endParaRPr lang="fr-FR"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192209" y="2750930"/>
            <a:ext cx="429215" cy="468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80002" y="4665156"/>
            <a:ext cx="275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cs typeface="Arial" pitchFamily="34" charset="0"/>
              </a:rPr>
              <a:t>Establishment </a:t>
            </a:r>
            <a:r>
              <a:rPr lang="en-US" sz="1600" i="1" dirty="0" smtClean="0">
                <a:solidFill>
                  <a:schemeClr val="tx2"/>
                </a:solidFill>
                <a:cs typeface="Arial" pitchFamily="34" charset="0"/>
              </a:rPr>
              <a:t>D</a:t>
            </a:r>
            <a:endParaRPr lang="en-US" sz="1600" i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5" name="Line 31"/>
          <p:cNvSpPr>
            <a:spLocks noChangeShapeType="1"/>
          </p:cNvSpPr>
          <p:nvPr/>
        </p:nvSpPr>
        <p:spPr bwMode="auto">
          <a:xfrm flipH="1" flipV="1">
            <a:off x="3406816" y="3315945"/>
            <a:ext cx="124413" cy="1136183"/>
          </a:xfrm>
          <a:prstGeom prst="line">
            <a:avLst/>
          </a:prstGeom>
          <a:noFill/>
          <a:ln w="19050" cap="sq">
            <a:solidFill>
              <a:schemeClr val="tx2"/>
            </a:solidFill>
            <a:round/>
            <a:headEnd/>
            <a:tailEnd type="triangle" w="med" len="sm"/>
          </a:ln>
        </p:spPr>
        <p:txBody>
          <a:bodyPr wrap="none" anchor="ctr"/>
          <a:lstStyle/>
          <a:p>
            <a:endParaRPr lang="fr-FR">
              <a:cs typeface="Arial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759234" y="2999920"/>
            <a:ext cx="756000" cy="540000"/>
          </a:xfrm>
          <a:prstGeom prst="ellipse">
            <a:avLst/>
          </a:prstGeom>
          <a:noFill/>
          <a:ln w="28575" cap="flat" cmpd="sng" algn="ctr">
            <a:solidFill>
              <a:srgbClr val="E684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076070" y="4557035"/>
            <a:ext cx="207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E68422"/>
                </a:solidFill>
                <a:ea typeface="MS PGothic" charset="0"/>
                <a:cs typeface="Arial" pitchFamily="34" charset="0"/>
              </a:rPr>
              <a:t>Diameter function</a:t>
            </a:r>
            <a:endParaRPr lang="en-US" sz="1600" dirty="0">
              <a:solidFill>
                <a:srgbClr val="E68422"/>
              </a:solidFill>
              <a:ea typeface="MS PGothic" charset="0"/>
              <a:cs typeface="Arial" pitchFamily="34" charset="0"/>
            </a:endParaRPr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 flipV="1">
            <a:off x="6107254" y="3614202"/>
            <a:ext cx="0" cy="837926"/>
          </a:xfrm>
          <a:prstGeom prst="line">
            <a:avLst/>
          </a:prstGeom>
          <a:noFill/>
          <a:ln w="19050" cap="sq">
            <a:solidFill>
              <a:srgbClr val="E68422"/>
            </a:solidFill>
            <a:round/>
            <a:headEnd/>
            <a:tailEnd type="triangle" w="med" len="sm"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charset="0"/>
              <a:cs typeface="Arial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6695974" y="2709041"/>
            <a:ext cx="858416" cy="635000"/>
          </a:xfrm>
          <a:prstGeom prst="ellipse">
            <a:avLst/>
          </a:prstGeom>
          <a:noFill/>
          <a:ln w="28575" cap="flat" cmpd="sng" algn="ctr">
            <a:solidFill>
              <a:srgbClr val="E6842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695974" y="3953011"/>
            <a:ext cx="2124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E68422">
                    <a:lumMod val="50000"/>
                  </a:srgbClr>
                </a:solidFill>
                <a:ea typeface="MS PGothic" charset="0"/>
                <a:cs typeface="Arial" pitchFamily="34" charset="0"/>
              </a:rPr>
              <a:t>Environment function</a:t>
            </a:r>
            <a:endParaRPr lang="en-US" sz="1600" dirty="0">
              <a:solidFill>
                <a:srgbClr val="E68422">
                  <a:lumMod val="50000"/>
                </a:srgbClr>
              </a:solidFill>
              <a:ea typeface="MS PGothic" charset="0"/>
              <a:cs typeface="Arial" pitchFamily="34" charset="0"/>
            </a:endParaRPr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H="1" flipV="1">
            <a:off x="7282888" y="3429346"/>
            <a:ext cx="251878" cy="344714"/>
          </a:xfrm>
          <a:prstGeom prst="line">
            <a:avLst/>
          </a:prstGeom>
          <a:noFill/>
          <a:ln w="19050" cap="sq">
            <a:solidFill>
              <a:srgbClr val="E68422">
                <a:lumMod val="50000"/>
              </a:srgbClr>
            </a:solidFill>
            <a:round/>
            <a:headEnd/>
            <a:tailEnd type="triangle" w="med" len="sm"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-203" y="123478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Growth equation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white">
          <a:xfrm>
            <a:off x="463550" y="1474788"/>
            <a:ext cx="2444750" cy="2933700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ƒ(e) = ?</a:t>
            </a:r>
          </a:p>
          <a:p>
            <a:endParaRPr lang="en-US" alt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Factors:</a:t>
            </a:r>
          </a:p>
          <a:p>
            <a:pPr lvl="1"/>
            <a:r>
              <a:rPr lang="en-US" altLang="fr-FR" sz="1800" dirty="0" smtClean="0">
                <a:solidFill>
                  <a:srgbClr val="C00000"/>
                </a:solidFill>
              </a:rPr>
              <a:t>light</a:t>
            </a:r>
          </a:p>
          <a:p>
            <a:pPr lvl="1"/>
            <a:r>
              <a:rPr lang="en-US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</a:t>
            </a:r>
          </a:p>
          <a:p>
            <a:pPr lvl="1"/>
            <a:r>
              <a:rPr lang="en-US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drought</a:t>
            </a:r>
          </a:p>
          <a:p>
            <a:pPr lvl="1"/>
            <a:r>
              <a:rPr lang="en-US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nitrogen</a:t>
            </a:r>
          </a:p>
        </p:txBody>
      </p:sp>
      <p:pic>
        <p:nvPicPr>
          <p:cNvPr id="20" name="Picture 3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1371600"/>
            <a:ext cx="53260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3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7"/>
          <p:cNvGrpSpPr/>
          <p:nvPr/>
        </p:nvGrpSpPr>
        <p:grpSpPr>
          <a:xfrm>
            <a:off x="3678613" y="1349775"/>
            <a:ext cx="1613487" cy="4947841"/>
            <a:chOff x="3534593" y="1349775"/>
            <a:chExt cx="1613487" cy="4947841"/>
          </a:xfrm>
        </p:grpSpPr>
        <p:sp>
          <p:nvSpPr>
            <p:cNvPr id="88" name="ZoneTexte 87"/>
            <p:cNvSpPr txBox="1"/>
            <p:nvPr/>
          </p:nvSpPr>
          <p:spPr>
            <a:xfrm>
              <a:off x="3534593" y="6005228"/>
              <a:ext cx="1613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Local community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3657241" y="1349775"/>
              <a:ext cx="13681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Regional species pool</a:t>
              </a:r>
              <a:endParaRPr lang="en-US" sz="1300" i="1" dirty="0">
                <a:cs typeface="Arial" pitchFamily="34" charset="0"/>
              </a:endParaRPr>
            </a:p>
          </p:txBody>
        </p:sp>
      </p:grpSp>
      <p:grpSp>
        <p:nvGrpSpPr>
          <p:cNvPr id="4" name="Groupe 84"/>
          <p:cNvGrpSpPr/>
          <p:nvPr/>
        </p:nvGrpSpPr>
        <p:grpSpPr>
          <a:xfrm>
            <a:off x="1721345" y="2516805"/>
            <a:ext cx="756000" cy="1980000"/>
            <a:chOff x="5912757" y="2859535"/>
            <a:chExt cx="756000" cy="1980000"/>
          </a:xfrm>
        </p:grpSpPr>
        <p:sp>
          <p:nvSpPr>
            <p:cNvPr id="86" name="Flèche droite 85"/>
            <p:cNvSpPr/>
            <p:nvPr/>
          </p:nvSpPr>
          <p:spPr>
            <a:xfrm rot="5400000">
              <a:off x="5293263" y="3633535"/>
              <a:ext cx="1980000" cy="4320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87" name="Ellipse 86"/>
            <p:cNvSpPr/>
            <p:nvPr/>
          </p:nvSpPr>
          <p:spPr bwMode="auto">
            <a:xfrm>
              <a:off x="5912757" y="3421799"/>
              <a:ext cx="756000" cy="720000"/>
            </a:xfrm>
            <a:prstGeom prst="ellipse">
              <a:avLst/>
            </a:prstGeom>
            <a:solidFill>
              <a:srgbClr val="73624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5"/>
          <p:cNvGrpSpPr/>
          <p:nvPr/>
        </p:nvGrpSpPr>
        <p:grpSpPr>
          <a:xfrm>
            <a:off x="558882" y="1034903"/>
            <a:ext cx="3076988" cy="1287302"/>
            <a:chOff x="3618452" y="917359"/>
            <a:chExt cx="3076988" cy="1287302"/>
          </a:xfrm>
        </p:grpSpPr>
        <p:pic>
          <p:nvPicPr>
            <p:cNvPr id="38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e 1"/>
            <p:cNvGrpSpPr/>
            <p:nvPr/>
          </p:nvGrpSpPr>
          <p:grpSpPr>
            <a:xfrm>
              <a:off x="4078714" y="1080099"/>
              <a:ext cx="2616726" cy="1124562"/>
              <a:chOff x="4078714" y="1080099"/>
              <a:chExt cx="2616726" cy="1124562"/>
            </a:xfrm>
          </p:grpSpPr>
          <p:grpSp>
            <p:nvGrpSpPr>
              <p:cNvPr id="11" name="Groupe 59"/>
              <p:cNvGrpSpPr/>
              <p:nvPr/>
            </p:nvGrpSpPr>
            <p:grpSpPr>
              <a:xfrm>
                <a:off x="4078714" y="1080099"/>
                <a:ext cx="2205186" cy="1124562"/>
                <a:chOff x="3194164" y="1386348"/>
                <a:chExt cx="2332071" cy="1202013"/>
              </a:xfrm>
            </p:grpSpPr>
            <p:pic>
              <p:nvPicPr>
                <p:cNvPr id="61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4892190" y="1441502"/>
                  <a:ext cx="634045" cy="1087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7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6271775" y="1781529"/>
                <a:ext cx="423665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2" name="TextBox 31"/>
          <p:cNvSpPr txBox="1"/>
          <p:nvPr/>
        </p:nvSpPr>
        <p:spPr>
          <a:xfrm>
            <a:off x="-203" y="1552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 community assembly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4" name="Picture 5" descr="C:\Users\defossez\Desktop\community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7255" r="10905" b="20841"/>
          <a:stretch/>
        </p:blipFill>
        <p:spPr bwMode="auto">
          <a:xfrm>
            <a:off x="416791" y="4417734"/>
            <a:ext cx="3435109" cy="26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155412" y="2344088"/>
            <a:ext cx="4860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i="1" dirty="0" smtClean="0"/>
              <a:t>« The study of community ecology is in a state of flux, and will continue to be so until sufficient field data are available to test thoroughly the current theories and indicate in which direction new theories should go. » (</a:t>
            </a:r>
            <a:r>
              <a:rPr lang="en-US" i="1" dirty="0" err="1" smtClean="0"/>
              <a:t>Giller</a:t>
            </a:r>
            <a:r>
              <a:rPr lang="en-US" i="1" dirty="0" smtClean="0"/>
              <a:t> 1984)</a:t>
            </a:r>
            <a:endParaRPr lang="en-US" i="1" dirty="0"/>
          </a:p>
        </p:txBody>
      </p:sp>
      <p:sp>
        <p:nvSpPr>
          <p:cNvPr id="37" name="Rectangle 36"/>
          <p:cNvSpPr/>
          <p:nvPr/>
        </p:nvSpPr>
        <p:spPr>
          <a:xfrm>
            <a:off x="-7494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0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804" y="332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  <p:cxnSp>
        <p:nvCxnSpPr>
          <p:cNvPr id="67" name="Connecteur droit avec flèche 66"/>
          <p:cNvCxnSpPr/>
          <p:nvPr/>
        </p:nvCxnSpPr>
        <p:spPr>
          <a:xfrm>
            <a:off x="4769592" y="1376220"/>
            <a:ext cx="1170971" cy="1655379"/>
          </a:xfrm>
          <a:prstGeom prst="straightConnector1">
            <a:avLst/>
          </a:prstGeom>
          <a:ln w="285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138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142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80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81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71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7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8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65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66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8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9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52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53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7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8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0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1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1" name="Flèche en arc 14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e 8"/>
          <p:cNvGrpSpPr/>
          <p:nvPr/>
        </p:nvGrpSpPr>
        <p:grpSpPr>
          <a:xfrm>
            <a:off x="4642179" y="1003816"/>
            <a:ext cx="4012214" cy="2412828"/>
            <a:chOff x="4598634" y="944162"/>
            <a:chExt cx="4012214" cy="2412828"/>
          </a:xfrm>
        </p:grpSpPr>
        <p:sp>
          <p:nvSpPr>
            <p:cNvPr id="191" name="Ellipse 190"/>
            <p:cNvSpPr/>
            <p:nvPr/>
          </p:nvSpPr>
          <p:spPr>
            <a:xfrm>
              <a:off x="5735018" y="2801632"/>
              <a:ext cx="324000" cy="324000"/>
            </a:xfrm>
            <a:prstGeom prst="ellipse">
              <a:avLst/>
            </a:prstGeom>
            <a:solidFill>
              <a:srgbClr val="B88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</a:t>
              </a:r>
              <a:endParaRPr lang="fr-FR" dirty="0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4598634" y="1178162"/>
              <a:ext cx="324000" cy="324000"/>
            </a:xfrm>
            <a:prstGeom prst="ellipse">
              <a:avLst/>
            </a:prstGeom>
            <a:solidFill>
              <a:srgbClr val="EA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1</a:t>
              </a:r>
              <a:endParaRPr lang="fr-FR" b="1" dirty="0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5580380" y="944162"/>
              <a:ext cx="1728000" cy="79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Light competition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408866" y="2525993"/>
              <a:ext cx="19274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Temperature</a:t>
              </a:r>
            </a:p>
            <a:p>
              <a:pPr algn="ctr"/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Drought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 Stress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Soil Nitrogen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Flèche en arc 7"/>
            <p:cNvSpPr/>
            <p:nvPr/>
          </p:nvSpPr>
          <p:spPr>
            <a:xfrm rot="14617273" flipV="1">
              <a:off x="6879997" y="1159852"/>
              <a:ext cx="1821766" cy="1639936"/>
            </a:xfrm>
            <a:prstGeom prst="circularArrow">
              <a:avLst>
                <a:gd name="adj1" fmla="val 11074"/>
                <a:gd name="adj2" fmla="val 1124201"/>
                <a:gd name="adj3" fmla="val 19976075"/>
                <a:gd name="adj4" fmla="val 11067802"/>
                <a:gd name="adj5" fmla="val 13015"/>
              </a:avLst>
            </a:prstGeom>
            <a:solidFill>
              <a:schemeClr val="accent5">
                <a:lumMod val="50000"/>
                <a:alpha val="80000"/>
              </a:schemeClr>
            </a:solidFill>
            <a:ln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804" y="332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  <p:cxnSp>
        <p:nvCxnSpPr>
          <p:cNvPr id="67" name="Connecteur droit avec flèche 66"/>
          <p:cNvCxnSpPr/>
          <p:nvPr/>
        </p:nvCxnSpPr>
        <p:spPr>
          <a:xfrm>
            <a:off x="4769592" y="1376220"/>
            <a:ext cx="2221721" cy="3157126"/>
          </a:xfrm>
          <a:prstGeom prst="straightConnector1">
            <a:avLst/>
          </a:prstGeom>
          <a:ln w="285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138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142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80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81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71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7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8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65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66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8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9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52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53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7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8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0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1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1" name="Flèche en arc 14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e 8"/>
          <p:cNvGrpSpPr/>
          <p:nvPr/>
        </p:nvGrpSpPr>
        <p:grpSpPr>
          <a:xfrm>
            <a:off x="4606836" y="1003816"/>
            <a:ext cx="4047557" cy="3799530"/>
            <a:chOff x="4563291" y="944162"/>
            <a:chExt cx="4047557" cy="3799530"/>
          </a:xfrm>
        </p:grpSpPr>
        <p:sp>
          <p:nvSpPr>
            <p:cNvPr id="191" name="Ellipse 190"/>
            <p:cNvSpPr/>
            <p:nvPr/>
          </p:nvSpPr>
          <p:spPr>
            <a:xfrm>
              <a:off x="5735018" y="2801632"/>
              <a:ext cx="324000" cy="324000"/>
            </a:xfrm>
            <a:prstGeom prst="ellipse">
              <a:avLst/>
            </a:prstGeom>
            <a:solidFill>
              <a:srgbClr val="B88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</a:t>
              </a:r>
              <a:endParaRPr lang="fr-FR" dirty="0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6785768" y="4311692"/>
              <a:ext cx="324000" cy="324000"/>
            </a:xfrm>
            <a:prstGeom prst="ellipse">
              <a:avLst/>
            </a:prstGeom>
            <a:solidFill>
              <a:srgbClr val="6B3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3</a:t>
              </a:r>
              <a:endParaRPr lang="fr-FR" dirty="0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4598634" y="1178162"/>
              <a:ext cx="324000" cy="324000"/>
            </a:xfrm>
            <a:prstGeom prst="ellipse">
              <a:avLst/>
            </a:prstGeom>
            <a:solidFill>
              <a:srgbClr val="EA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1</a:t>
              </a:r>
              <a:endParaRPr lang="fr-FR" b="1" dirty="0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5580380" y="944162"/>
              <a:ext cx="1728000" cy="79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Light competition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563291" y="4203692"/>
              <a:ext cx="1980000" cy="54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30 European tree species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408866" y="2525993"/>
              <a:ext cx="19274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Temperature</a:t>
              </a:r>
            </a:p>
            <a:p>
              <a:pPr algn="ctr"/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Drought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 Stress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Soil Nitrogen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Flèche en arc 7"/>
            <p:cNvSpPr/>
            <p:nvPr/>
          </p:nvSpPr>
          <p:spPr>
            <a:xfrm rot="14617273" flipV="1">
              <a:off x="6879997" y="1159852"/>
              <a:ext cx="1821766" cy="1639936"/>
            </a:xfrm>
            <a:prstGeom prst="circularArrow">
              <a:avLst>
                <a:gd name="adj1" fmla="val 11074"/>
                <a:gd name="adj2" fmla="val 1124201"/>
                <a:gd name="adj3" fmla="val 19976075"/>
                <a:gd name="adj4" fmla="val 11067802"/>
                <a:gd name="adj5" fmla="val 13015"/>
              </a:avLst>
            </a:prstGeom>
            <a:solidFill>
              <a:schemeClr val="accent5">
                <a:lumMod val="50000"/>
                <a:alpha val="80000"/>
              </a:schemeClr>
            </a:solidFill>
            <a:ln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4934342" y="4849463"/>
            <a:ext cx="2085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(Interspecific variability)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107"/>
          <p:cNvGrpSpPr/>
          <p:nvPr/>
        </p:nvGrpSpPr>
        <p:grpSpPr>
          <a:xfrm>
            <a:off x="102464" y="2033475"/>
            <a:ext cx="4893391" cy="3375711"/>
            <a:chOff x="102464" y="2033475"/>
            <a:chExt cx="4893391" cy="3375711"/>
          </a:xfrm>
        </p:grpSpPr>
        <p:grpSp>
          <p:nvGrpSpPr>
            <p:cNvPr id="5" name="Groupe 70"/>
            <p:cNvGrpSpPr/>
            <p:nvPr/>
          </p:nvGrpSpPr>
          <p:grpSpPr>
            <a:xfrm>
              <a:off x="102464" y="2033475"/>
              <a:ext cx="4893391" cy="3375711"/>
              <a:chOff x="3950090" y="1164978"/>
              <a:chExt cx="5465273" cy="3863110"/>
            </a:xfrm>
          </p:grpSpPr>
          <p:grpSp>
            <p:nvGrpSpPr>
              <p:cNvPr id="6" name="Groupe 11"/>
              <p:cNvGrpSpPr/>
              <p:nvPr/>
            </p:nvGrpSpPr>
            <p:grpSpPr>
              <a:xfrm>
                <a:off x="3950090" y="1164978"/>
                <a:ext cx="5465273" cy="3863110"/>
                <a:chOff x="3950090" y="1601363"/>
                <a:chExt cx="5465273" cy="3863110"/>
              </a:xfrm>
            </p:grpSpPr>
            <p:grpSp>
              <p:nvGrpSpPr>
                <p:cNvPr id="7" name="Groupe 10"/>
                <p:cNvGrpSpPr/>
                <p:nvPr/>
              </p:nvGrpSpPr>
              <p:grpSpPr>
                <a:xfrm>
                  <a:off x="3950090" y="1994383"/>
                  <a:ext cx="5158540" cy="3470090"/>
                  <a:chOff x="4196372" y="1846330"/>
                  <a:chExt cx="4912258" cy="3470090"/>
                </a:xfrm>
              </p:grpSpPr>
              <p:grpSp>
                <p:nvGrpSpPr>
                  <p:cNvPr id="9" name="Groupe 9"/>
                  <p:cNvGrpSpPr/>
                  <p:nvPr/>
                </p:nvGrpSpPr>
                <p:grpSpPr>
                  <a:xfrm>
                    <a:off x="4196372" y="1846330"/>
                    <a:ext cx="4912258" cy="3470090"/>
                    <a:chOff x="4196372" y="1846330"/>
                    <a:chExt cx="4912258" cy="3470090"/>
                  </a:xfrm>
                </p:grpSpPr>
                <p:grpSp>
                  <p:nvGrpSpPr>
                    <p:cNvPr id="11" name="Groupe 8"/>
                    <p:cNvGrpSpPr/>
                    <p:nvPr/>
                  </p:nvGrpSpPr>
                  <p:grpSpPr>
                    <a:xfrm>
                      <a:off x="4196372" y="1846330"/>
                      <a:ext cx="4912258" cy="3470090"/>
                      <a:chOff x="4196372" y="1846330"/>
                      <a:chExt cx="4912258" cy="3470090"/>
                    </a:xfrm>
                  </p:grpSpPr>
                  <p:pic>
                    <p:nvPicPr>
                      <p:cNvPr id="95" name="Image 94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96372" y="1846330"/>
                        <a:ext cx="4912258" cy="347009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96" name="Ellipse 4"/>
                      <p:cNvSpPr/>
                      <p:nvPr/>
                    </p:nvSpPr>
                    <p:spPr>
                      <a:xfrm>
                        <a:off x="5751780" y="4662048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97" name="Ellipse 96"/>
                      <p:cNvSpPr/>
                      <p:nvPr/>
                    </p:nvSpPr>
                    <p:spPr>
                      <a:xfrm>
                        <a:off x="5735498" y="4379426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98" name="Ellipse 97"/>
                      <p:cNvSpPr/>
                      <p:nvPr/>
                    </p:nvSpPr>
                    <p:spPr>
                      <a:xfrm>
                        <a:off x="5923410" y="3996202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99" name="Ellipse 98"/>
                      <p:cNvSpPr/>
                      <p:nvPr/>
                    </p:nvSpPr>
                    <p:spPr>
                      <a:xfrm>
                        <a:off x="5814912" y="3239604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0" name="Ellipse 99"/>
                      <p:cNvSpPr/>
                      <p:nvPr/>
                    </p:nvSpPr>
                    <p:spPr>
                      <a:xfrm>
                        <a:off x="6237108" y="2925916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1" name="Ellipse 100"/>
                      <p:cNvSpPr/>
                      <p:nvPr/>
                    </p:nvSpPr>
                    <p:spPr>
                      <a:xfrm>
                        <a:off x="5994444" y="2322216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2" name="Ellipse 101"/>
                      <p:cNvSpPr/>
                      <p:nvPr/>
                    </p:nvSpPr>
                    <p:spPr>
                      <a:xfrm>
                        <a:off x="7011462" y="2097308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3" name="ZoneTexte 102"/>
                      <p:cNvSpPr txBox="1"/>
                      <p:nvPr/>
                    </p:nvSpPr>
                    <p:spPr>
                      <a:xfrm>
                        <a:off x="5481477" y="2131630"/>
                        <a:ext cx="1040834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a:t>Basel</a:t>
                        </a:r>
                        <a:endParaRPr lang="fr-FR" sz="11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endParaRPr>
                      </a:p>
                    </p:txBody>
                  </p:sp>
                  <p:sp>
                    <p:nvSpPr>
                      <p:cNvPr id="104" name="ZoneTexte 103"/>
                      <p:cNvSpPr txBox="1"/>
                      <p:nvPr/>
                    </p:nvSpPr>
                    <p:spPr>
                      <a:xfrm>
                        <a:off x="7137539" y="2006454"/>
                        <a:ext cx="1040834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a:t>Schaffhausen</a:t>
                        </a:r>
                        <a:endParaRPr lang="fr-FR" sz="11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endParaRPr>
                      </a:p>
                    </p:txBody>
                  </p:sp>
                  <p:sp>
                    <p:nvSpPr>
                      <p:cNvPr id="105" name="ZoneTexte 104"/>
                      <p:cNvSpPr txBox="1"/>
                      <p:nvPr/>
                    </p:nvSpPr>
                    <p:spPr>
                      <a:xfrm>
                        <a:off x="7800614" y="3442205"/>
                        <a:ext cx="1040834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a:t>Davos</a:t>
                        </a:r>
                        <a:endParaRPr lang="fr-FR" sz="11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endParaRPr>
                      </a:p>
                    </p:txBody>
                  </p:sp>
                  <p:sp>
                    <p:nvSpPr>
                      <p:cNvPr id="106" name="ZoneTexte 105"/>
                      <p:cNvSpPr txBox="1"/>
                      <p:nvPr/>
                    </p:nvSpPr>
                    <p:spPr>
                      <a:xfrm>
                        <a:off x="7895733" y="3730753"/>
                        <a:ext cx="1040834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1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rPr>
                          <a:t>Bever</a:t>
                        </a:r>
                        <a:endParaRPr lang="fr-FR" sz="11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93" name="Ellipse 92"/>
                    <p:cNvSpPr/>
                    <p:nvPr/>
                  </p:nvSpPr>
                  <p:spPr>
                    <a:xfrm>
                      <a:off x="8432920" y="3834436"/>
                      <a:ext cx="72010" cy="72000"/>
                    </a:xfrm>
                    <a:prstGeom prst="ellips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" name="Ellipse 93"/>
                    <p:cNvSpPr/>
                    <p:nvPr/>
                  </p:nvSpPr>
                  <p:spPr>
                    <a:xfrm>
                      <a:off x="8371760" y="3545400"/>
                      <a:ext cx="72010" cy="72000"/>
                    </a:xfrm>
                    <a:prstGeom prst="ellips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87" name="ZoneTexte 86"/>
                  <p:cNvSpPr txBox="1"/>
                  <p:nvPr/>
                </p:nvSpPr>
                <p:spPr>
                  <a:xfrm>
                    <a:off x="5863567" y="4280670"/>
                    <a:ext cx="104083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Sion</a:t>
                    </a:r>
                    <a:endParaRPr lang="fr-FR" sz="11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88" name="ZoneTexte 87"/>
                  <p:cNvSpPr txBox="1"/>
                  <p:nvPr/>
                </p:nvSpPr>
                <p:spPr>
                  <a:xfrm>
                    <a:off x="6032890" y="3896572"/>
                    <a:ext cx="104083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Adelboden</a:t>
                    </a:r>
                    <a:endParaRPr lang="fr-FR" sz="11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89" name="ZoneTexte 88"/>
                  <p:cNvSpPr txBox="1"/>
                  <p:nvPr/>
                </p:nvSpPr>
                <p:spPr>
                  <a:xfrm>
                    <a:off x="5265078" y="3122455"/>
                    <a:ext cx="104083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Bern</a:t>
                    </a:r>
                    <a:endParaRPr lang="fr-FR" sz="11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90" name="ZoneTexte 89"/>
                  <p:cNvSpPr txBox="1"/>
                  <p:nvPr/>
                </p:nvSpPr>
                <p:spPr>
                  <a:xfrm>
                    <a:off x="5534478" y="2792911"/>
                    <a:ext cx="104083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b="1" dirty="0" err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Huttwil</a:t>
                    </a:r>
                    <a:endParaRPr lang="fr-FR" sz="11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91" name="ZoneTexte 90"/>
                  <p:cNvSpPr txBox="1"/>
                  <p:nvPr/>
                </p:nvSpPr>
                <p:spPr>
                  <a:xfrm>
                    <a:off x="5880467" y="4568643"/>
                    <a:ext cx="104083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G</a:t>
                    </a:r>
                    <a:r>
                      <a:rPr lang="fr-FR" sz="1100" b="1" baseline="300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de </a:t>
                    </a:r>
                    <a:r>
                      <a:rPr lang="fr-FR" sz="11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Dixence</a:t>
                    </a:r>
                    <a:endParaRPr lang="fr-FR" sz="11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2" name="Groupe 7"/>
                <p:cNvGrpSpPr/>
                <p:nvPr/>
              </p:nvGrpSpPr>
              <p:grpSpPr>
                <a:xfrm>
                  <a:off x="7526080" y="1601363"/>
                  <a:ext cx="1889283" cy="691475"/>
                  <a:chOff x="7491244" y="1295456"/>
                  <a:chExt cx="1889283" cy="691475"/>
                </a:xfrm>
              </p:grpSpPr>
              <p:grpSp>
                <p:nvGrpSpPr>
                  <p:cNvPr id="13" name="Groupe 75"/>
                  <p:cNvGrpSpPr/>
                  <p:nvPr/>
                </p:nvGrpSpPr>
                <p:grpSpPr>
                  <a:xfrm>
                    <a:off x="7491244" y="1295456"/>
                    <a:ext cx="1889283" cy="691475"/>
                    <a:chOff x="7491244" y="1295456"/>
                    <a:chExt cx="1889283" cy="691475"/>
                  </a:xfrm>
                </p:grpSpPr>
                <p:sp>
                  <p:nvSpPr>
                    <p:cNvPr id="81" name="ZoneTexte 5"/>
                    <p:cNvSpPr txBox="1"/>
                    <p:nvPr/>
                  </p:nvSpPr>
                  <p:spPr>
                    <a:xfrm>
                      <a:off x="7491244" y="1295456"/>
                      <a:ext cx="1889283" cy="2993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+ 2 sites in Germany</a:t>
                      </a:r>
                      <a:endParaRPr lang="fr-FR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82" name="ZoneTexte 81"/>
                    <p:cNvSpPr txBox="1"/>
                    <p:nvPr/>
                  </p:nvSpPr>
                  <p:spPr>
                    <a:xfrm>
                      <a:off x="8020459" y="1529375"/>
                      <a:ext cx="104083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Schwerin</a:t>
                      </a:r>
                      <a:endParaRPr lang="fr-FR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83" name="ZoneTexte 82"/>
                    <p:cNvSpPr txBox="1"/>
                    <p:nvPr/>
                  </p:nvSpPr>
                  <p:spPr>
                    <a:xfrm>
                      <a:off x="8110328" y="1725321"/>
                      <a:ext cx="104083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Cottbus</a:t>
                      </a:r>
                      <a:endParaRPr lang="fr-FR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77" name="Ellipse 76"/>
                  <p:cNvSpPr/>
                  <p:nvPr/>
                </p:nvSpPr>
                <p:spPr>
                  <a:xfrm>
                    <a:off x="8832072" y="1646504"/>
                    <a:ext cx="72010" cy="72000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0" name="Ellipse 79"/>
                  <p:cNvSpPr/>
                  <p:nvPr/>
                </p:nvSpPr>
                <p:spPr>
                  <a:xfrm>
                    <a:off x="8832072" y="1833731"/>
                    <a:ext cx="72010" cy="72000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73" name="Rectangle 72"/>
              <p:cNvSpPr/>
              <p:nvPr/>
            </p:nvSpPr>
            <p:spPr>
              <a:xfrm>
                <a:off x="3987211" y="4326261"/>
                <a:ext cx="576080" cy="238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7" name="ZoneTexte 106"/>
            <p:cNvSpPr txBox="1"/>
            <p:nvPr/>
          </p:nvSpPr>
          <p:spPr>
            <a:xfrm>
              <a:off x="2195670" y="3498275"/>
              <a:ext cx="1125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SWITZERLAND</a:t>
              </a:r>
              <a:endPara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" name="Groupe 8"/>
          <p:cNvGrpSpPr/>
          <p:nvPr/>
        </p:nvGrpSpPr>
        <p:grpSpPr>
          <a:xfrm>
            <a:off x="4532177" y="1003816"/>
            <a:ext cx="4122216" cy="5673758"/>
            <a:chOff x="4488632" y="944162"/>
            <a:chExt cx="4122216" cy="5673758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4726047" y="1316566"/>
              <a:ext cx="3474918" cy="49331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Ellipse 189"/>
            <p:cNvSpPr/>
            <p:nvPr/>
          </p:nvSpPr>
          <p:spPr>
            <a:xfrm>
              <a:off x="8010901" y="6059920"/>
              <a:ext cx="324000" cy="324000"/>
            </a:xfrm>
            <a:prstGeom prst="ellipse">
              <a:avLst/>
            </a:prstGeom>
            <a:solidFill>
              <a:srgbClr val="42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4</a:t>
              </a:r>
              <a:endParaRPr lang="fr-FR" dirty="0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5735018" y="2801632"/>
              <a:ext cx="324000" cy="324000"/>
            </a:xfrm>
            <a:prstGeom prst="ellipse">
              <a:avLst/>
            </a:prstGeom>
            <a:solidFill>
              <a:srgbClr val="B88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</a:t>
              </a:r>
              <a:endParaRPr lang="fr-FR" dirty="0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6785768" y="4311692"/>
              <a:ext cx="324000" cy="324000"/>
            </a:xfrm>
            <a:prstGeom prst="ellipse">
              <a:avLst/>
            </a:prstGeom>
            <a:solidFill>
              <a:srgbClr val="6B3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3</a:t>
              </a:r>
              <a:endParaRPr lang="fr-FR" dirty="0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4598634" y="1178162"/>
              <a:ext cx="324000" cy="324000"/>
            </a:xfrm>
            <a:prstGeom prst="ellipse">
              <a:avLst/>
            </a:prstGeom>
            <a:solidFill>
              <a:srgbClr val="EA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1</a:t>
              </a:r>
              <a:endParaRPr lang="fr-FR" b="1" dirty="0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5580380" y="944162"/>
              <a:ext cx="1728000" cy="79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Light competition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563291" y="4203692"/>
              <a:ext cx="1980000" cy="54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30 European tree species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408866" y="2525993"/>
              <a:ext cx="19274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Temperature</a:t>
              </a:r>
            </a:p>
            <a:p>
              <a:pPr algn="ctr"/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Drought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 Stress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Soil Nitrogen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Flèche en arc 7"/>
            <p:cNvSpPr/>
            <p:nvPr/>
          </p:nvSpPr>
          <p:spPr>
            <a:xfrm rot="14617273" flipV="1">
              <a:off x="6879997" y="1159852"/>
              <a:ext cx="1821766" cy="1639936"/>
            </a:xfrm>
            <a:prstGeom prst="circularArrow">
              <a:avLst>
                <a:gd name="adj1" fmla="val 11074"/>
                <a:gd name="adj2" fmla="val 1124201"/>
                <a:gd name="adj3" fmla="val 19976075"/>
                <a:gd name="adj4" fmla="val 11067802"/>
                <a:gd name="adj5" fmla="val 13015"/>
              </a:avLst>
            </a:prstGeom>
            <a:solidFill>
              <a:schemeClr val="accent5">
                <a:lumMod val="50000"/>
                <a:alpha val="80000"/>
              </a:schemeClr>
            </a:solidFill>
            <a:ln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5743747" y="5825920"/>
              <a:ext cx="1728000" cy="792000"/>
            </a:xfrm>
            <a:prstGeom prst="ellipse">
              <a:avLst/>
            </a:prstGeom>
            <a:solidFill>
              <a:srgbClr val="736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Validation </a:t>
              </a:r>
              <a:r>
                <a:rPr lang="en-US" sz="1600" b="1" i="1" dirty="0" smtClean="0">
                  <a:cs typeface="Arial" panose="020B0604020202020204" pitchFamily="34" charset="0"/>
                </a:rPr>
                <a:t>in situ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79" name="Flèche en arc 78"/>
            <p:cNvSpPr/>
            <p:nvPr/>
          </p:nvSpPr>
          <p:spPr>
            <a:xfrm rot="4110645" flipV="1">
              <a:off x="4397717" y="4701541"/>
              <a:ext cx="1821766" cy="1639936"/>
            </a:xfrm>
            <a:prstGeom prst="circularArrow">
              <a:avLst>
                <a:gd name="adj1" fmla="val 11074"/>
                <a:gd name="adj2" fmla="val 1124201"/>
                <a:gd name="adj3" fmla="val 19976075"/>
                <a:gd name="adj4" fmla="val 11067802"/>
                <a:gd name="adj5" fmla="val 13015"/>
              </a:avLst>
            </a:prstGeom>
            <a:solidFill>
              <a:srgbClr val="736241"/>
            </a:solidFill>
            <a:ln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3" name="Ellipse 52"/>
          <p:cNvSpPr/>
          <p:nvPr/>
        </p:nvSpPr>
        <p:spPr>
          <a:xfrm>
            <a:off x="5724160" y="5885574"/>
            <a:ext cx="1800000" cy="828000"/>
          </a:xfrm>
          <a:prstGeom prst="ellipse">
            <a:avLst/>
          </a:prstGeom>
          <a:solidFill>
            <a:srgbClr val="73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cs typeface="Arial" panose="020B0604020202020204" pitchFamily="34" charset="0"/>
              </a:rPr>
              <a:t>Validation </a:t>
            </a:r>
            <a:r>
              <a:rPr lang="en-US" sz="1600" b="1" i="1" dirty="0" smtClean="0">
                <a:cs typeface="Arial" panose="020B0604020202020204" pitchFamily="34" charset="0"/>
              </a:rPr>
              <a:t>in situ</a:t>
            </a:r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999216" y="5443436"/>
            <a:ext cx="15432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Bugmann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 1996</a:t>
            </a:r>
          </a:p>
          <a:p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Didion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 et al. 2009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1804" y="12032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95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e 8"/>
          <p:cNvGrpSpPr/>
          <p:nvPr/>
        </p:nvGrpSpPr>
        <p:grpSpPr>
          <a:xfrm>
            <a:off x="4532177" y="1003816"/>
            <a:ext cx="4122216" cy="5709758"/>
            <a:chOff x="4488632" y="944162"/>
            <a:chExt cx="4122216" cy="5709758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4726047" y="1316566"/>
              <a:ext cx="3474918" cy="49331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Ellipse 189"/>
            <p:cNvSpPr/>
            <p:nvPr/>
          </p:nvSpPr>
          <p:spPr>
            <a:xfrm>
              <a:off x="8010901" y="6059920"/>
              <a:ext cx="324000" cy="324000"/>
            </a:xfrm>
            <a:prstGeom prst="ellipse">
              <a:avLst/>
            </a:prstGeom>
            <a:solidFill>
              <a:srgbClr val="42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4</a:t>
              </a:r>
              <a:endParaRPr lang="fr-FR" dirty="0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5735018" y="2801632"/>
              <a:ext cx="324000" cy="324000"/>
            </a:xfrm>
            <a:prstGeom prst="ellipse">
              <a:avLst/>
            </a:prstGeom>
            <a:solidFill>
              <a:srgbClr val="B88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</a:t>
              </a:r>
              <a:endParaRPr lang="fr-FR" dirty="0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6785768" y="4311692"/>
              <a:ext cx="324000" cy="324000"/>
            </a:xfrm>
            <a:prstGeom prst="ellipse">
              <a:avLst/>
            </a:prstGeom>
            <a:solidFill>
              <a:srgbClr val="6B3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3</a:t>
              </a:r>
              <a:endParaRPr lang="fr-FR" dirty="0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4598634" y="1178162"/>
              <a:ext cx="324000" cy="324000"/>
            </a:xfrm>
            <a:prstGeom prst="ellipse">
              <a:avLst/>
            </a:prstGeom>
            <a:solidFill>
              <a:srgbClr val="EA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1</a:t>
              </a:r>
              <a:endParaRPr lang="fr-FR" b="1" dirty="0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5580380" y="944162"/>
              <a:ext cx="1728000" cy="79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Light competition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563291" y="4203692"/>
              <a:ext cx="1980000" cy="54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30 European tree species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408866" y="2525993"/>
              <a:ext cx="19274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Temperature</a:t>
              </a:r>
            </a:p>
            <a:p>
              <a:pPr algn="ctr"/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</a:rPr>
                <a:t>Drought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 Stress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</a:rPr>
                <a:t>Soil Nitrogen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" name="Flèche en arc 7"/>
            <p:cNvSpPr/>
            <p:nvPr/>
          </p:nvSpPr>
          <p:spPr>
            <a:xfrm rot="14617273" flipV="1">
              <a:off x="6879997" y="1159852"/>
              <a:ext cx="1821766" cy="1639936"/>
            </a:xfrm>
            <a:prstGeom prst="circularArrow">
              <a:avLst>
                <a:gd name="adj1" fmla="val 11074"/>
                <a:gd name="adj2" fmla="val 1124201"/>
                <a:gd name="adj3" fmla="val 19976075"/>
                <a:gd name="adj4" fmla="val 11067802"/>
                <a:gd name="adj5" fmla="val 13015"/>
              </a:avLst>
            </a:prstGeom>
            <a:solidFill>
              <a:schemeClr val="accent5">
                <a:lumMod val="50000"/>
                <a:alpha val="80000"/>
              </a:schemeClr>
            </a:solidFill>
            <a:ln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5680615" y="5825920"/>
              <a:ext cx="1800000" cy="828000"/>
            </a:xfrm>
            <a:prstGeom prst="ellipse">
              <a:avLst/>
            </a:prstGeom>
            <a:solidFill>
              <a:srgbClr val="736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cs typeface="Arial" panose="020B0604020202020204" pitchFamily="34" charset="0"/>
                </a:rPr>
                <a:t>Re-validated </a:t>
              </a:r>
              <a:r>
                <a:rPr lang="en-US" sz="1600" b="1" i="1" dirty="0" smtClean="0">
                  <a:cs typeface="Arial" panose="020B0604020202020204" pitchFamily="34" charset="0"/>
                </a:rPr>
                <a:t>in situ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79" name="Flèche en arc 78"/>
            <p:cNvSpPr/>
            <p:nvPr/>
          </p:nvSpPr>
          <p:spPr>
            <a:xfrm rot="4110645" flipV="1">
              <a:off x="4397717" y="4701541"/>
              <a:ext cx="1821766" cy="1639936"/>
            </a:xfrm>
            <a:prstGeom prst="circularArrow">
              <a:avLst>
                <a:gd name="adj1" fmla="val 11074"/>
                <a:gd name="adj2" fmla="val 1124201"/>
                <a:gd name="adj3" fmla="val 19976075"/>
                <a:gd name="adj4" fmla="val 11067802"/>
                <a:gd name="adj5" fmla="val 13015"/>
              </a:avLst>
            </a:prstGeom>
            <a:solidFill>
              <a:srgbClr val="736241"/>
            </a:solidFill>
            <a:ln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9" y="2278873"/>
            <a:ext cx="4061038" cy="3552055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3023980" y="5885574"/>
            <a:ext cx="140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Rasche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 et al. 2012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1804" y="12032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79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4914862" y="905712"/>
            <a:ext cx="2447799" cy="2230974"/>
            <a:chOff x="4914862" y="837976"/>
            <a:chExt cx="2447799" cy="2230974"/>
          </a:xfrm>
        </p:grpSpPr>
        <p:grpSp>
          <p:nvGrpSpPr>
            <p:cNvPr id="2" name="Groupe 45"/>
            <p:cNvGrpSpPr/>
            <p:nvPr/>
          </p:nvGrpSpPr>
          <p:grpSpPr>
            <a:xfrm>
              <a:off x="5076070" y="1484950"/>
              <a:ext cx="1800000" cy="1584000"/>
              <a:chOff x="3933978" y="4653170"/>
              <a:chExt cx="2138956" cy="1846633"/>
            </a:xfrm>
          </p:grpSpPr>
          <p:pic>
            <p:nvPicPr>
              <p:cNvPr id="58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4235739" y="5056765"/>
                <a:ext cx="470693" cy="9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e 63"/>
              <p:cNvGrpSpPr/>
              <p:nvPr/>
            </p:nvGrpSpPr>
            <p:grpSpPr>
              <a:xfrm>
                <a:off x="3933978" y="4653170"/>
                <a:ext cx="2138956" cy="1846633"/>
                <a:chOff x="3933978" y="4653170"/>
                <a:chExt cx="2138956" cy="1846633"/>
              </a:xfrm>
            </p:grpSpPr>
            <p:pic>
              <p:nvPicPr>
                <p:cNvPr id="72" name="Picture 8" descr="E:\arbre présentation\58_ScotsPine_Full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9612" r="42332"/>
                <a:stretch>
                  <a:fillRect/>
                </a:stretch>
              </p:blipFill>
              <p:spPr bwMode="auto">
                <a:xfrm>
                  <a:off x="5292100" y="4653170"/>
                  <a:ext cx="657708" cy="1358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e 77"/>
                <p:cNvGrpSpPr/>
                <p:nvPr/>
              </p:nvGrpSpPr>
              <p:grpSpPr>
                <a:xfrm>
                  <a:off x="3933978" y="4947742"/>
                  <a:ext cx="2138956" cy="1552061"/>
                  <a:chOff x="960050" y="4077090"/>
                  <a:chExt cx="2390602" cy="1911128"/>
                </a:xfrm>
              </p:grpSpPr>
              <p:pic>
                <p:nvPicPr>
                  <p:cNvPr id="85" name="Picture 7" descr="E:\arbre présentation\101_AmericanBoxwood_RT_Full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4977" t="21783" r="15591" b="19675"/>
                  <a:stretch>
                    <a:fillRect/>
                  </a:stretch>
                </p:blipFill>
                <p:spPr bwMode="auto">
                  <a:xfrm>
                    <a:off x="1795160" y="5044461"/>
                    <a:ext cx="384704" cy="3546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67680" y="5589300"/>
                    <a:ext cx="627417" cy="3989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" name="Picture 7" descr="E:\arbre présentation\101_AmericanBoxwood_RT_Full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4977" t="21783" r="15591" b="19675"/>
                  <a:stretch>
                    <a:fillRect/>
                  </a:stretch>
                </p:blipFill>
                <p:spPr bwMode="auto">
                  <a:xfrm>
                    <a:off x="2915770" y="5468263"/>
                    <a:ext cx="360050" cy="3370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8" name="Picture 6" descr="E:\arbre présentation\123_ThickGrass_RT_Full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6402" r="5394" b="22995"/>
                  <a:stretch>
                    <a:fillRect/>
                  </a:stretch>
                </p:blipFill>
                <p:spPr bwMode="auto">
                  <a:xfrm>
                    <a:off x="1619590" y="5661310"/>
                    <a:ext cx="444441" cy="2599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0050" y="4767874"/>
                    <a:ext cx="1061601" cy="11606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0" name="Picture 6" descr="E:\arbre présentation\123_ThickGrass_RT_Full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6402" r="5394" b="22995"/>
                  <a:stretch>
                    <a:fillRect/>
                  </a:stretch>
                </p:blipFill>
                <p:spPr bwMode="auto">
                  <a:xfrm>
                    <a:off x="1771639" y="5403403"/>
                    <a:ext cx="330790" cy="193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1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53612" y="4077090"/>
                    <a:ext cx="1597040" cy="174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73" name="Flèche vers le bas 140"/>
            <p:cNvSpPr/>
            <p:nvPr/>
          </p:nvSpPr>
          <p:spPr>
            <a:xfrm>
              <a:off x="5958761" y="837976"/>
              <a:ext cx="360000" cy="684000"/>
            </a:xfrm>
            <a:prstGeom prst="downArrow">
              <a:avLst>
                <a:gd name="adj1" fmla="val 50000"/>
                <a:gd name="adj2" fmla="val 35511"/>
              </a:avLst>
            </a:prstGeom>
            <a:gradFill>
              <a:gsLst>
                <a:gs pos="11000">
                  <a:srgbClr val="80BA80">
                    <a:alpha val="95000"/>
                  </a:srgbClr>
                </a:gs>
                <a:gs pos="1000">
                  <a:schemeClr val="bg1"/>
                </a:gs>
                <a:gs pos="100000">
                  <a:srgbClr val="007400"/>
                </a:gs>
              </a:gsLst>
              <a:lin ang="5400000" scaled="0"/>
            </a:gradFill>
            <a:ln w="285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cs typeface="Arial" pitchFamily="34" charset="0"/>
              </a:endParaRPr>
            </a:p>
          </p:txBody>
        </p:sp>
        <p:sp>
          <p:nvSpPr>
            <p:cNvPr id="74" name="ZoneTexte 81"/>
            <p:cNvSpPr txBox="1">
              <a:spLocks noChangeArrowheads="1"/>
            </p:cNvSpPr>
            <p:nvPr/>
          </p:nvSpPr>
          <p:spPr bwMode="auto">
            <a:xfrm>
              <a:off x="4914862" y="962257"/>
              <a:ext cx="2447799" cy="338554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7400"/>
                  </a:solidFill>
                  <a:cs typeface="Arial" pitchFamily="34" charset="0"/>
                </a:rPr>
                <a:t>Competition</a:t>
              </a:r>
              <a:endParaRPr lang="en-US" sz="1600" b="1" dirty="0">
                <a:solidFill>
                  <a:srgbClr val="007400"/>
                </a:solidFill>
                <a:cs typeface="Arial" pitchFamily="34" charset="0"/>
              </a:endParaRPr>
            </a:p>
          </p:txBody>
        </p:sp>
      </p:grp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3" r="40739"/>
          <a:stretch/>
        </p:blipFill>
        <p:spPr>
          <a:xfrm>
            <a:off x="-108649" y="-1353"/>
            <a:ext cx="2376330" cy="68580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-110840" y="0"/>
            <a:ext cx="2556000" cy="6884709"/>
            <a:chOff x="-110840" y="0"/>
            <a:chExt cx="2556000" cy="6884709"/>
          </a:xfrm>
        </p:grpSpPr>
        <p:sp>
          <p:nvSpPr>
            <p:cNvPr id="52" name="Rectangle 51"/>
            <p:cNvSpPr/>
            <p:nvPr/>
          </p:nvSpPr>
          <p:spPr>
            <a:xfrm>
              <a:off x="-110840" y="0"/>
              <a:ext cx="2556000" cy="68580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2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outcomes to competition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4" name="Groupe 63"/>
          <p:cNvGrpSpPr/>
          <p:nvPr/>
        </p:nvGrpSpPr>
        <p:grpSpPr>
          <a:xfrm>
            <a:off x="794229" y="1234652"/>
            <a:ext cx="2482899" cy="826158"/>
            <a:chOff x="470145" y="559212"/>
            <a:chExt cx="2482899" cy="826158"/>
          </a:xfrm>
        </p:grpSpPr>
        <p:sp>
          <p:nvSpPr>
            <p:cNvPr id="195" name="Rectangle 19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7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4914862" y="905712"/>
            <a:ext cx="2447799" cy="2230974"/>
            <a:chOff x="4914862" y="837976"/>
            <a:chExt cx="2447799" cy="2230974"/>
          </a:xfrm>
        </p:grpSpPr>
        <p:grpSp>
          <p:nvGrpSpPr>
            <p:cNvPr id="2" name="Groupe 45"/>
            <p:cNvGrpSpPr/>
            <p:nvPr/>
          </p:nvGrpSpPr>
          <p:grpSpPr>
            <a:xfrm>
              <a:off x="5076070" y="1484950"/>
              <a:ext cx="1800000" cy="1584000"/>
              <a:chOff x="3933978" y="4653170"/>
              <a:chExt cx="2138956" cy="1846633"/>
            </a:xfrm>
          </p:grpSpPr>
          <p:pic>
            <p:nvPicPr>
              <p:cNvPr id="58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4235739" y="5056765"/>
                <a:ext cx="470693" cy="9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e 63"/>
              <p:cNvGrpSpPr/>
              <p:nvPr/>
            </p:nvGrpSpPr>
            <p:grpSpPr>
              <a:xfrm>
                <a:off x="3933978" y="4653170"/>
                <a:ext cx="2138956" cy="1846633"/>
                <a:chOff x="3933978" y="4653170"/>
                <a:chExt cx="2138956" cy="1846633"/>
              </a:xfrm>
            </p:grpSpPr>
            <p:pic>
              <p:nvPicPr>
                <p:cNvPr id="72" name="Picture 8" descr="E:\arbre présentation\58_ScotsPine_Full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9612" r="42332"/>
                <a:stretch>
                  <a:fillRect/>
                </a:stretch>
              </p:blipFill>
              <p:spPr bwMode="auto">
                <a:xfrm>
                  <a:off x="5292100" y="4653170"/>
                  <a:ext cx="657708" cy="1358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e 77"/>
                <p:cNvGrpSpPr/>
                <p:nvPr/>
              </p:nvGrpSpPr>
              <p:grpSpPr>
                <a:xfrm>
                  <a:off x="3933978" y="4947742"/>
                  <a:ext cx="2138956" cy="1552061"/>
                  <a:chOff x="960050" y="4077090"/>
                  <a:chExt cx="2390602" cy="1911128"/>
                </a:xfrm>
              </p:grpSpPr>
              <p:pic>
                <p:nvPicPr>
                  <p:cNvPr id="85" name="Picture 7" descr="E:\arbre présentation\101_AmericanBoxwood_RT_Full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4977" t="21783" r="15591" b="19675"/>
                  <a:stretch>
                    <a:fillRect/>
                  </a:stretch>
                </p:blipFill>
                <p:spPr bwMode="auto">
                  <a:xfrm>
                    <a:off x="1795160" y="5044461"/>
                    <a:ext cx="384704" cy="3546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67680" y="5589300"/>
                    <a:ext cx="627417" cy="3989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" name="Picture 7" descr="E:\arbre présentation\101_AmericanBoxwood_RT_Full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4977" t="21783" r="15591" b="19675"/>
                  <a:stretch>
                    <a:fillRect/>
                  </a:stretch>
                </p:blipFill>
                <p:spPr bwMode="auto">
                  <a:xfrm>
                    <a:off x="2915770" y="5468263"/>
                    <a:ext cx="360050" cy="3370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8" name="Picture 6" descr="E:\arbre présentation\123_ThickGrass_RT_Full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6402" r="5394" b="22995"/>
                  <a:stretch>
                    <a:fillRect/>
                  </a:stretch>
                </p:blipFill>
                <p:spPr bwMode="auto">
                  <a:xfrm>
                    <a:off x="1619590" y="5661310"/>
                    <a:ext cx="444441" cy="2599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0050" y="4767874"/>
                    <a:ext cx="1061601" cy="11606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0" name="Picture 6" descr="E:\arbre présentation\123_ThickGrass_RT_Full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6402" r="5394" b="22995"/>
                  <a:stretch>
                    <a:fillRect/>
                  </a:stretch>
                </p:blipFill>
                <p:spPr bwMode="auto">
                  <a:xfrm>
                    <a:off x="1771639" y="5403403"/>
                    <a:ext cx="330790" cy="193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1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53612" y="4077090"/>
                    <a:ext cx="1597040" cy="174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73" name="Flèche vers le bas 140"/>
            <p:cNvSpPr/>
            <p:nvPr/>
          </p:nvSpPr>
          <p:spPr>
            <a:xfrm>
              <a:off x="5958761" y="837976"/>
              <a:ext cx="360000" cy="684000"/>
            </a:xfrm>
            <a:prstGeom prst="downArrow">
              <a:avLst>
                <a:gd name="adj1" fmla="val 50000"/>
                <a:gd name="adj2" fmla="val 35511"/>
              </a:avLst>
            </a:prstGeom>
            <a:gradFill>
              <a:gsLst>
                <a:gs pos="11000">
                  <a:srgbClr val="80BA80">
                    <a:alpha val="95000"/>
                  </a:srgbClr>
                </a:gs>
                <a:gs pos="1000">
                  <a:schemeClr val="bg1"/>
                </a:gs>
                <a:gs pos="100000">
                  <a:srgbClr val="007400"/>
                </a:gs>
              </a:gsLst>
              <a:lin ang="5400000" scaled="0"/>
            </a:gradFill>
            <a:ln w="285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cs typeface="Arial" pitchFamily="34" charset="0"/>
              </a:endParaRPr>
            </a:p>
          </p:txBody>
        </p:sp>
        <p:sp>
          <p:nvSpPr>
            <p:cNvPr id="74" name="ZoneTexte 81"/>
            <p:cNvSpPr txBox="1">
              <a:spLocks noChangeArrowheads="1"/>
            </p:cNvSpPr>
            <p:nvPr/>
          </p:nvSpPr>
          <p:spPr bwMode="auto">
            <a:xfrm>
              <a:off x="4914862" y="962257"/>
              <a:ext cx="2447799" cy="338554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7400"/>
                  </a:solidFill>
                  <a:cs typeface="Arial" pitchFamily="34" charset="0"/>
                </a:rPr>
                <a:t>Competition</a:t>
              </a:r>
              <a:endParaRPr lang="en-US" sz="1600" b="1" dirty="0">
                <a:solidFill>
                  <a:srgbClr val="007400"/>
                </a:solidFill>
                <a:cs typeface="Arial" pitchFamily="34" charset="0"/>
              </a:endParaRPr>
            </a:p>
          </p:txBody>
        </p:sp>
      </p:grp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3" r="40739"/>
          <a:stretch/>
        </p:blipFill>
        <p:spPr>
          <a:xfrm>
            <a:off x="-108649" y="-1353"/>
            <a:ext cx="2376330" cy="68580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-110840" y="0"/>
            <a:ext cx="2556000" cy="6884709"/>
            <a:chOff x="-110840" y="0"/>
            <a:chExt cx="2556000" cy="6884709"/>
          </a:xfrm>
        </p:grpSpPr>
        <p:sp>
          <p:nvSpPr>
            <p:cNvPr id="52" name="Rectangle 51"/>
            <p:cNvSpPr/>
            <p:nvPr/>
          </p:nvSpPr>
          <p:spPr>
            <a:xfrm>
              <a:off x="-110840" y="0"/>
              <a:ext cx="2556000" cy="68580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4" name="Groupe 63"/>
          <p:cNvGrpSpPr/>
          <p:nvPr/>
        </p:nvGrpSpPr>
        <p:grpSpPr>
          <a:xfrm>
            <a:off x="794229" y="1234652"/>
            <a:ext cx="2482899" cy="826158"/>
            <a:chOff x="470145" y="559212"/>
            <a:chExt cx="2482899" cy="826158"/>
          </a:xfrm>
        </p:grpSpPr>
        <p:sp>
          <p:nvSpPr>
            <p:cNvPr id="195" name="Rectangle 19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132" name="Groupe 134"/>
          <p:cNvGrpSpPr/>
          <p:nvPr/>
        </p:nvGrpSpPr>
        <p:grpSpPr>
          <a:xfrm>
            <a:off x="1090223" y="4204181"/>
            <a:ext cx="2304000" cy="1692000"/>
            <a:chOff x="2809274" y="3601745"/>
            <a:chExt cx="2520000" cy="20966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34" name="Groupe 135"/>
            <p:cNvGrpSpPr/>
            <p:nvPr/>
          </p:nvGrpSpPr>
          <p:grpSpPr>
            <a:xfrm>
              <a:off x="2809274" y="3601745"/>
              <a:ext cx="2520000" cy="2096609"/>
              <a:chOff x="2809274" y="3601745"/>
              <a:chExt cx="2520000" cy="2096609"/>
            </a:xfrm>
          </p:grpSpPr>
          <p:grpSp>
            <p:nvGrpSpPr>
              <p:cNvPr id="136" name="Groupe 137"/>
              <p:cNvGrpSpPr/>
              <p:nvPr/>
            </p:nvGrpSpPr>
            <p:grpSpPr>
              <a:xfrm>
                <a:off x="2809274" y="3601745"/>
                <a:ext cx="2520000" cy="2096609"/>
                <a:chOff x="2809274" y="3601745"/>
                <a:chExt cx="2520000" cy="2096609"/>
              </a:xfrm>
            </p:grpSpPr>
            <p:sp>
              <p:nvSpPr>
                <p:cNvPr id="139" name="Rectangle 138"/>
                <p:cNvSpPr/>
                <p:nvPr/>
              </p:nvSpPr>
              <p:spPr>
                <a:xfrm>
                  <a:off x="2809274" y="3601745"/>
                  <a:ext cx="2520000" cy="20966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40" name="Groupe 141"/>
                <p:cNvGrpSpPr/>
                <p:nvPr/>
              </p:nvGrpSpPr>
              <p:grpSpPr>
                <a:xfrm>
                  <a:off x="2861497" y="3682204"/>
                  <a:ext cx="2276737" cy="1983781"/>
                  <a:chOff x="2276361" y="2257642"/>
                  <a:chExt cx="2276737" cy="1983781"/>
                </a:xfrm>
              </p:grpSpPr>
              <p:grpSp>
                <p:nvGrpSpPr>
                  <p:cNvPr id="143" name="Groupe 142"/>
                  <p:cNvGrpSpPr/>
                  <p:nvPr/>
                </p:nvGrpSpPr>
                <p:grpSpPr>
                  <a:xfrm>
                    <a:off x="2276361" y="2529110"/>
                    <a:ext cx="2276737" cy="1712313"/>
                    <a:chOff x="2714175" y="1628750"/>
                    <a:chExt cx="3586064" cy="2381947"/>
                  </a:xfrm>
                </p:grpSpPr>
                <p:grpSp>
                  <p:nvGrpSpPr>
                    <p:cNvPr id="145" name="Groupe 144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148" name="Groupe 147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151" name="Connecteur droit avec flèche 150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" name="Connecteur droit avec flèche 151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50" name="Rectangle 149"/>
                      <p:cNvSpPr/>
                      <p:nvPr/>
                    </p:nvSpPr>
                    <p:spPr>
                      <a:xfrm>
                        <a:off x="5744471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46" name="ZoneTexte 145"/>
                    <p:cNvSpPr txBox="1"/>
                    <p:nvPr/>
                  </p:nvSpPr>
                  <p:spPr>
                    <a:xfrm rot="16200000">
                      <a:off x="2174014" y="2437352"/>
                      <a:ext cx="1517758" cy="4374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err="1" smtClean="0">
                          <a:cs typeface="Arial" pitchFamily="34" charset="0"/>
                        </a:rPr>
                        <a:t>Frequency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ZoneTexte 146"/>
                    <p:cNvSpPr txBox="1"/>
                    <p:nvPr/>
                  </p:nvSpPr>
                  <p:spPr>
                    <a:xfrm>
                      <a:off x="3820335" y="3573018"/>
                      <a:ext cx="1605378" cy="4376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smtClean="0">
                          <a:cs typeface="Arial" pitchFamily="34" charset="0"/>
                        </a:rPr>
                        <a:t>Trait axis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44" name="ZoneTexte 143"/>
                  <p:cNvSpPr txBox="1"/>
                  <p:nvPr/>
                </p:nvSpPr>
                <p:spPr>
                  <a:xfrm>
                    <a:off x="2827329" y="2257642"/>
                    <a:ext cx="1188000" cy="3432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 smtClean="0">
                        <a:cs typeface="Arial" pitchFamily="34" charset="0"/>
                      </a:rPr>
                      <a:t>Convergence</a:t>
                    </a:r>
                    <a:endParaRPr lang="fr-FR" sz="12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137" name="Connecteur droit avec flèche 136"/>
              <p:cNvCxnSpPr/>
              <p:nvPr/>
            </p:nvCxnSpPr>
            <p:spPr>
              <a:xfrm flipH="1">
                <a:off x="4103522" y="4266993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avec flèche 137"/>
              <p:cNvCxnSpPr/>
              <p:nvPr/>
            </p:nvCxnSpPr>
            <p:spPr>
              <a:xfrm>
                <a:off x="3444240" y="4266993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Forme libre 134"/>
            <p:cNvSpPr/>
            <p:nvPr/>
          </p:nvSpPr>
          <p:spPr>
            <a:xfrm>
              <a:off x="3384000" y="4275702"/>
              <a:ext cx="1188000" cy="1063584"/>
            </a:xfrm>
            <a:custGeom>
              <a:avLst/>
              <a:gdLst>
                <a:gd name="connsiteX0" fmla="*/ 0 w 2329132"/>
                <a:gd name="connsiteY0" fmla="*/ 1854680 h 1863307"/>
                <a:gd name="connsiteX1" fmla="*/ 370936 w 2329132"/>
                <a:gd name="connsiteY1" fmla="*/ 1509624 h 1863307"/>
                <a:gd name="connsiteX2" fmla="*/ 1095555 w 2329132"/>
                <a:gd name="connsiteY2" fmla="*/ 1 h 1863307"/>
                <a:gd name="connsiteX3" fmla="*/ 1802921 w 2329132"/>
                <a:gd name="connsiteY3" fmla="*/ 1500997 h 1863307"/>
                <a:gd name="connsiteX4" fmla="*/ 2329132 w 2329132"/>
                <a:gd name="connsiteY4" fmla="*/ 1863307 h 186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32" h="1863307">
                  <a:moveTo>
                    <a:pt x="0" y="1854680"/>
                  </a:moveTo>
                  <a:cubicBezTo>
                    <a:pt x="94172" y="1836708"/>
                    <a:pt x="188344" y="1818737"/>
                    <a:pt x="370936" y="1509624"/>
                  </a:cubicBezTo>
                  <a:cubicBezTo>
                    <a:pt x="553529" y="1200511"/>
                    <a:pt x="856891" y="1439"/>
                    <a:pt x="1095555" y="1"/>
                  </a:cubicBezTo>
                  <a:cubicBezTo>
                    <a:pt x="1334219" y="-1437"/>
                    <a:pt x="1597325" y="1190446"/>
                    <a:pt x="1802921" y="1500997"/>
                  </a:cubicBezTo>
                  <a:cubicBezTo>
                    <a:pt x="2008517" y="1811548"/>
                    <a:pt x="2168824" y="1837427"/>
                    <a:pt x="2329132" y="186330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 pitchFamily="34" charset="0"/>
              </a:endParaRPr>
            </a:p>
          </p:txBody>
        </p:sp>
      </p:grpSp>
      <p:sp>
        <p:nvSpPr>
          <p:cNvPr id="153" name="Rectangle 152"/>
          <p:cNvSpPr/>
          <p:nvPr/>
        </p:nvSpPr>
        <p:spPr>
          <a:xfrm>
            <a:off x="730069" y="6042487"/>
            <a:ext cx="302430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Competitive dominance of late successional species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4" name="ZoneTexte 153"/>
          <p:cNvSpPr txBox="1"/>
          <p:nvPr/>
        </p:nvSpPr>
        <p:spPr>
          <a:xfrm>
            <a:off x="2698334" y="6571561"/>
            <a:ext cx="1543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Rees et al. 2001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27" name="Flèche droite 125"/>
          <p:cNvSpPr>
            <a:spLocks noChangeArrowheads="1"/>
          </p:cNvSpPr>
          <p:nvPr/>
        </p:nvSpPr>
        <p:spPr bwMode="auto">
          <a:xfrm rot="5400000">
            <a:off x="2087527" y="3539769"/>
            <a:ext cx="288039" cy="354544"/>
          </a:xfrm>
          <a:prstGeom prst="rightArrow">
            <a:avLst>
              <a:gd name="adj1" fmla="val 50000"/>
              <a:gd name="adj2" fmla="val 50000"/>
            </a:avLst>
          </a:prstGeom>
          <a:noFill/>
          <a:ln w="22225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fr-FR" altLang="fr-FR"/>
          </a:p>
        </p:txBody>
      </p:sp>
      <p:cxnSp>
        <p:nvCxnSpPr>
          <p:cNvPr id="128" name="Connecteur droit 4110"/>
          <p:cNvCxnSpPr>
            <a:cxnSpLocks noChangeShapeType="1"/>
          </p:cNvCxnSpPr>
          <p:nvPr/>
        </p:nvCxnSpPr>
        <p:spPr bwMode="auto">
          <a:xfrm rot="5400000">
            <a:off x="4572000" y="153021"/>
            <a:ext cx="0" cy="6840000"/>
          </a:xfrm>
          <a:prstGeom prst="line">
            <a:avLst/>
          </a:prstGeom>
          <a:noFill/>
          <a:ln w="22225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/>
            <a:tailEnd/>
          </a:ln>
        </p:spPr>
      </p:cxnSp>
      <p:sp>
        <p:nvSpPr>
          <p:cNvPr id="70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outcomes to competition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810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4914862" y="905712"/>
            <a:ext cx="2447799" cy="2230974"/>
            <a:chOff x="4914862" y="837976"/>
            <a:chExt cx="2447799" cy="2230974"/>
          </a:xfrm>
        </p:grpSpPr>
        <p:grpSp>
          <p:nvGrpSpPr>
            <p:cNvPr id="2" name="Groupe 45"/>
            <p:cNvGrpSpPr/>
            <p:nvPr/>
          </p:nvGrpSpPr>
          <p:grpSpPr>
            <a:xfrm>
              <a:off x="5076070" y="1484950"/>
              <a:ext cx="1800000" cy="1584000"/>
              <a:chOff x="3933978" y="4653170"/>
              <a:chExt cx="2138956" cy="1846633"/>
            </a:xfrm>
          </p:grpSpPr>
          <p:pic>
            <p:nvPicPr>
              <p:cNvPr id="58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4235739" y="5056765"/>
                <a:ext cx="470693" cy="9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e 63"/>
              <p:cNvGrpSpPr/>
              <p:nvPr/>
            </p:nvGrpSpPr>
            <p:grpSpPr>
              <a:xfrm>
                <a:off x="3933978" y="4653170"/>
                <a:ext cx="2138956" cy="1846633"/>
                <a:chOff x="3933978" y="4653170"/>
                <a:chExt cx="2138956" cy="1846633"/>
              </a:xfrm>
            </p:grpSpPr>
            <p:pic>
              <p:nvPicPr>
                <p:cNvPr id="72" name="Picture 8" descr="E:\arbre présentation\58_ScotsPine_Full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9612" r="42332"/>
                <a:stretch>
                  <a:fillRect/>
                </a:stretch>
              </p:blipFill>
              <p:spPr bwMode="auto">
                <a:xfrm>
                  <a:off x="5292100" y="4653170"/>
                  <a:ext cx="657708" cy="1358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e 77"/>
                <p:cNvGrpSpPr/>
                <p:nvPr/>
              </p:nvGrpSpPr>
              <p:grpSpPr>
                <a:xfrm>
                  <a:off x="3933978" y="4947742"/>
                  <a:ext cx="2138956" cy="1552061"/>
                  <a:chOff x="960050" y="4077090"/>
                  <a:chExt cx="2390602" cy="1911128"/>
                </a:xfrm>
              </p:grpSpPr>
              <p:pic>
                <p:nvPicPr>
                  <p:cNvPr id="85" name="Picture 7" descr="E:\arbre présentation\101_AmericanBoxwood_RT_Full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4977" t="21783" r="15591" b="19675"/>
                  <a:stretch>
                    <a:fillRect/>
                  </a:stretch>
                </p:blipFill>
                <p:spPr bwMode="auto">
                  <a:xfrm>
                    <a:off x="1795160" y="5044461"/>
                    <a:ext cx="384704" cy="3546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67680" y="5589300"/>
                    <a:ext cx="627417" cy="3989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" name="Picture 7" descr="E:\arbre présentation\101_AmericanBoxwood_RT_Full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4977" t="21783" r="15591" b="19675"/>
                  <a:stretch>
                    <a:fillRect/>
                  </a:stretch>
                </p:blipFill>
                <p:spPr bwMode="auto">
                  <a:xfrm>
                    <a:off x="2915770" y="5468263"/>
                    <a:ext cx="360050" cy="3370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8" name="Picture 6" descr="E:\arbre présentation\123_ThickGrass_RT_Full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6402" r="5394" b="22995"/>
                  <a:stretch>
                    <a:fillRect/>
                  </a:stretch>
                </p:blipFill>
                <p:spPr bwMode="auto">
                  <a:xfrm>
                    <a:off x="1619590" y="5661310"/>
                    <a:ext cx="444441" cy="2599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0050" y="4767874"/>
                    <a:ext cx="1061601" cy="11606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0" name="Picture 6" descr="E:\arbre présentation\123_ThickGrass_RT_Full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6402" r="5394" b="22995"/>
                  <a:stretch>
                    <a:fillRect/>
                  </a:stretch>
                </p:blipFill>
                <p:spPr bwMode="auto">
                  <a:xfrm>
                    <a:off x="1771639" y="5403403"/>
                    <a:ext cx="330790" cy="1934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1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53612" y="4077090"/>
                    <a:ext cx="1597040" cy="174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73" name="Flèche vers le bas 140"/>
            <p:cNvSpPr/>
            <p:nvPr/>
          </p:nvSpPr>
          <p:spPr>
            <a:xfrm>
              <a:off x="5958761" y="837976"/>
              <a:ext cx="360000" cy="684000"/>
            </a:xfrm>
            <a:prstGeom prst="downArrow">
              <a:avLst>
                <a:gd name="adj1" fmla="val 50000"/>
                <a:gd name="adj2" fmla="val 35511"/>
              </a:avLst>
            </a:prstGeom>
            <a:gradFill>
              <a:gsLst>
                <a:gs pos="11000">
                  <a:srgbClr val="80BA80">
                    <a:alpha val="95000"/>
                  </a:srgbClr>
                </a:gs>
                <a:gs pos="1000">
                  <a:schemeClr val="bg1"/>
                </a:gs>
                <a:gs pos="100000">
                  <a:srgbClr val="007400"/>
                </a:gs>
              </a:gsLst>
              <a:lin ang="5400000" scaled="0"/>
            </a:gradFill>
            <a:ln w="285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cs typeface="Arial" pitchFamily="34" charset="0"/>
              </a:endParaRPr>
            </a:p>
          </p:txBody>
        </p:sp>
        <p:sp>
          <p:nvSpPr>
            <p:cNvPr id="74" name="ZoneTexte 81"/>
            <p:cNvSpPr txBox="1">
              <a:spLocks noChangeArrowheads="1"/>
            </p:cNvSpPr>
            <p:nvPr/>
          </p:nvSpPr>
          <p:spPr bwMode="auto">
            <a:xfrm>
              <a:off x="4914862" y="962257"/>
              <a:ext cx="2447799" cy="338554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7400"/>
                  </a:solidFill>
                  <a:cs typeface="Arial" pitchFamily="34" charset="0"/>
                </a:rPr>
                <a:t>Competition</a:t>
              </a:r>
              <a:endParaRPr lang="en-US" sz="1600" b="1" dirty="0">
                <a:solidFill>
                  <a:srgbClr val="007400"/>
                </a:solidFill>
                <a:cs typeface="Arial" pitchFamily="34" charset="0"/>
              </a:endParaRPr>
            </a:p>
          </p:txBody>
        </p:sp>
      </p:grp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3" r="40739"/>
          <a:stretch/>
        </p:blipFill>
        <p:spPr>
          <a:xfrm>
            <a:off x="-108649" y="-1353"/>
            <a:ext cx="2376330" cy="68580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-110840" y="0"/>
            <a:ext cx="2556000" cy="6884709"/>
            <a:chOff x="-110840" y="0"/>
            <a:chExt cx="2556000" cy="6884709"/>
          </a:xfrm>
        </p:grpSpPr>
        <p:sp>
          <p:nvSpPr>
            <p:cNvPr id="52" name="Rectangle 51"/>
            <p:cNvSpPr/>
            <p:nvPr/>
          </p:nvSpPr>
          <p:spPr>
            <a:xfrm>
              <a:off x="-110840" y="0"/>
              <a:ext cx="2556000" cy="68580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4" name="Groupe 63"/>
          <p:cNvGrpSpPr/>
          <p:nvPr/>
        </p:nvGrpSpPr>
        <p:grpSpPr>
          <a:xfrm>
            <a:off x="794229" y="1234652"/>
            <a:ext cx="2482899" cy="826158"/>
            <a:chOff x="470145" y="559212"/>
            <a:chExt cx="2482899" cy="826158"/>
          </a:xfrm>
        </p:grpSpPr>
        <p:sp>
          <p:nvSpPr>
            <p:cNvPr id="195" name="Rectangle 19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394564" y="4204095"/>
            <a:ext cx="3010900" cy="2438925"/>
            <a:chOff x="692625" y="4204095"/>
            <a:chExt cx="3010900" cy="2438925"/>
          </a:xfrm>
        </p:grpSpPr>
        <p:grpSp>
          <p:nvGrpSpPr>
            <p:cNvPr id="109" name="Groupe 152"/>
            <p:cNvGrpSpPr/>
            <p:nvPr/>
          </p:nvGrpSpPr>
          <p:grpSpPr>
            <a:xfrm>
              <a:off x="1006760" y="4204095"/>
              <a:ext cx="2304000" cy="1692000"/>
              <a:chOff x="4644010" y="3725749"/>
              <a:chExt cx="2520000" cy="205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Rectangle 110"/>
              <p:cNvSpPr/>
              <p:nvPr/>
            </p:nvSpPr>
            <p:spPr>
              <a:xfrm>
                <a:off x="4644010" y="3725749"/>
                <a:ext cx="2520000" cy="205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12" name="Groupe 154"/>
              <p:cNvGrpSpPr/>
              <p:nvPr/>
            </p:nvGrpSpPr>
            <p:grpSpPr>
              <a:xfrm>
                <a:off x="4718820" y="3782036"/>
                <a:ext cx="2276736" cy="1980169"/>
                <a:chOff x="4718820" y="3782036"/>
                <a:chExt cx="2276736" cy="1980169"/>
              </a:xfrm>
            </p:grpSpPr>
            <p:sp>
              <p:nvSpPr>
                <p:cNvPr id="114" name="Forme libre 113"/>
                <p:cNvSpPr/>
                <p:nvPr/>
              </p:nvSpPr>
              <p:spPr>
                <a:xfrm>
                  <a:off x="5257264" y="4297077"/>
                  <a:ext cx="1152000" cy="1148203"/>
                </a:xfrm>
                <a:custGeom>
                  <a:avLst/>
                  <a:gdLst>
                    <a:gd name="connsiteX0" fmla="*/ 0 w 2705100"/>
                    <a:gd name="connsiteY0" fmla="*/ 2163764 h 2163764"/>
                    <a:gd name="connsiteX1" fmla="*/ 381000 w 2705100"/>
                    <a:gd name="connsiteY1" fmla="*/ 163514 h 2163764"/>
                    <a:gd name="connsiteX2" fmla="*/ 933450 w 2705100"/>
                    <a:gd name="connsiteY2" fmla="*/ 1611314 h 2163764"/>
                    <a:gd name="connsiteX3" fmla="*/ 1276350 w 2705100"/>
                    <a:gd name="connsiteY3" fmla="*/ 1687514 h 2163764"/>
                    <a:gd name="connsiteX4" fmla="*/ 1685925 w 2705100"/>
                    <a:gd name="connsiteY4" fmla="*/ 1811339 h 2163764"/>
                    <a:gd name="connsiteX5" fmla="*/ 2038350 w 2705100"/>
                    <a:gd name="connsiteY5" fmla="*/ 1589 h 2163764"/>
                    <a:gd name="connsiteX6" fmla="*/ 2705100 w 2705100"/>
                    <a:gd name="connsiteY6" fmla="*/ 2163764 h 21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5100" h="2163764">
                      <a:moveTo>
                        <a:pt x="0" y="2163764"/>
                      </a:moveTo>
                      <a:cubicBezTo>
                        <a:pt x="112712" y="1209676"/>
                        <a:pt x="225425" y="255589"/>
                        <a:pt x="381000" y="163514"/>
                      </a:cubicBezTo>
                      <a:cubicBezTo>
                        <a:pt x="536575" y="71439"/>
                        <a:pt x="784225" y="1357314"/>
                        <a:pt x="933450" y="1611314"/>
                      </a:cubicBezTo>
                      <a:cubicBezTo>
                        <a:pt x="1082675" y="1865314"/>
                        <a:pt x="1150938" y="1654176"/>
                        <a:pt x="1276350" y="1687514"/>
                      </a:cubicBezTo>
                      <a:cubicBezTo>
                        <a:pt x="1401763" y="1720851"/>
                        <a:pt x="1558925" y="2092326"/>
                        <a:pt x="1685925" y="1811339"/>
                      </a:cubicBezTo>
                      <a:cubicBezTo>
                        <a:pt x="1812925" y="1530351"/>
                        <a:pt x="1868488" y="-57149"/>
                        <a:pt x="2038350" y="1589"/>
                      </a:cubicBezTo>
                      <a:cubicBezTo>
                        <a:pt x="2208213" y="60326"/>
                        <a:pt x="2456656" y="1112045"/>
                        <a:pt x="2705100" y="216376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cs typeface="Arial" pitchFamily="34" charset="0"/>
                  </a:endParaRPr>
                </a:p>
              </p:txBody>
            </p:sp>
            <p:grpSp>
              <p:nvGrpSpPr>
                <p:cNvPr id="115" name="Groupe 158"/>
                <p:cNvGrpSpPr/>
                <p:nvPr/>
              </p:nvGrpSpPr>
              <p:grpSpPr>
                <a:xfrm>
                  <a:off x="4718820" y="3782036"/>
                  <a:ext cx="2276736" cy="1980169"/>
                  <a:chOff x="2276363" y="2254559"/>
                  <a:chExt cx="2276736" cy="1980169"/>
                </a:xfrm>
              </p:grpSpPr>
              <p:grpSp>
                <p:nvGrpSpPr>
                  <p:cNvPr id="116" name="Groupe 159"/>
                  <p:cNvGrpSpPr/>
                  <p:nvPr/>
                </p:nvGrpSpPr>
                <p:grpSpPr>
                  <a:xfrm>
                    <a:off x="2276363" y="2529110"/>
                    <a:ext cx="2276736" cy="1705618"/>
                    <a:chOff x="2714177" y="1628750"/>
                    <a:chExt cx="3586062" cy="2372635"/>
                  </a:xfrm>
                </p:grpSpPr>
                <p:grpSp>
                  <p:nvGrpSpPr>
                    <p:cNvPr id="118" name="Groupe 161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121" name="Groupe 164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124" name="Connecteur droit avec flèche 123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" name="Connecteur droit avec flèche 124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2" name="Rectangle 121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3" name="Rectangle 122"/>
                      <p:cNvSpPr/>
                      <p:nvPr/>
                    </p:nvSpPr>
                    <p:spPr>
                      <a:xfrm>
                        <a:off x="5745002" y="690396"/>
                        <a:ext cx="261819" cy="1863126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19" name="ZoneTexte 118"/>
                    <p:cNvSpPr txBox="1"/>
                    <p:nvPr/>
                  </p:nvSpPr>
                  <p:spPr>
                    <a:xfrm rot="16200000">
                      <a:off x="2174015" y="2437352"/>
                      <a:ext cx="1517760" cy="4374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err="1" smtClean="0">
                          <a:cs typeface="Arial" pitchFamily="34" charset="0"/>
                        </a:rPr>
                        <a:t>Frequency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ZoneTexte 119"/>
                    <p:cNvSpPr txBox="1"/>
                    <p:nvPr/>
                  </p:nvSpPr>
                  <p:spPr>
                    <a:xfrm>
                      <a:off x="3820335" y="3573018"/>
                      <a:ext cx="1605378" cy="4283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smtClean="0">
                          <a:cs typeface="Arial" pitchFamily="34" charset="0"/>
                        </a:rPr>
                        <a:t>Trait axis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17" name="ZoneTexte 116"/>
                  <p:cNvSpPr txBox="1"/>
                  <p:nvPr/>
                </p:nvSpPr>
                <p:spPr>
                  <a:xfrm>
                    <a:off x="2911699" y="2254559"/>
                    <a:ext cx="1086174" cy="33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 smtClean="0">
                        <a:cs typeface="Arial" pitchFamily="34" charset="0"/>
                      </a:rPr>
                      <a:t>Divergence</a:t>
                    </a:r>
                    <a:endParaRPr lang="fr-FR" sz="12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113" name="Connecteur droit avec flèche 112"/>
              <p:cNvCxnSpPr/>
              <p:nvPr/>
            </p:nvCxnSpPr>
            <p:spPr>
              <a:xfrm flipH="1">
                <a:off x="5353902" y="4183936"/>
                <a:ext cx="826875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/>
            <p:cNvGrpSpPr/>
            <p:nvPr/>
          </p:nvGrpSpPr>
          <p:grpSpPr>
            <a:xfrm>
              <a:off x="692625" y="6004345"/>
              <a:ext cx="3010900" cy="638675"/>
              <a:chOff x="692625" y="6004345"/>
              <a:chExt cx="3010900" cy="638675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692625" y="6004345"/>
                <a:ext cx="2932270" cy="54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The successional niche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ZoneTexte 129"/>
              <p:cNvSpPr txBox="1"/>
              <p:nvPr/>
            </p:nvSpPr>
            <p:spPr>
              <a:xfrm>
                <a:off x="2160234" y="6381410"/>
                <a:ext cx="154329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i="1" dirty="0" err="1" smtClean="0">
                    <a:solidFill>
                      <a:srgbClr val="0070C0"/>
                    </a:solidFill>
                    <a:cs typeface="Arial" pitchFamily="34" charset="0"/>
                  </a:rPr>
                  <a:t>Pacala</a:t>
                </a:r>
                <a:r>
                  <a:rPr lang="fr-FR" sz="1100" i="1" dirty="0" smtClean="0">
                    <a:solidFill>
                      <a:srgbClr val="0070C0"/>
                    </a:solidFill>
                    <a:cs typeface="Arial" pitchFamily="34" charset="0"/>
                  </a:rPr>
                  <a:t> and Rees 1998</a:t>
                </a:r>
                <a:endParaRPr lang="fr-FR" sz="1100" i="1" dirty="0">
                  <a:solidFill>
                    <a:srgbClr val="0070C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27" name="Flèche droite 125"/>
          <p:cNvSpPr>
            <a:spLocks noChangeArrowheads="1"/>
          </p:cNvSpPr>
          <p:nvPr/>
        </p:nvSpPr>
        <p:spPr bwMode="auto">
          <a:xfrm rot="5400000">
            <a:off x="2087527" y="3539769"/>
            <a:ext cx="288039" cy="354544"/>
          </a:xfrm>
          <a:prstGeom prst="rightArrow">
            <a:avLst>
              <a:gd name="adj1" fmla="val 50000"/>
              <a:gd name="adj2" fmla="val 50000"/>
            </a:avLst>
          </a:prstGeom>
          <a:noFill/>
          <a:ln w="22225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fr-FR" altLang="fr-FR"/>
          </a:p>
        </p:txBody>
      </p:sp>
      <p:cxnSp>
        <p:nvCxnSpPr>
          <p:cNvPr id="128" name="Connecteur droit 4110"/>
          <p:cNvCxnSpPr>
            <a:cxnSpLocks noChangeShapeType="1"/>
          </p:cNvCxnSpPr>
          <p:nvPr/>
        </p:nvCxnSpPr>
        <p:spPr bwMode="auto">
          <a:xfrm rot="5400000">
            <a:off x="4572000" y="153021"/>
            <a:ext cx="0" cy="6840000"/>
          </a:xfrm>
          <a:prstGeom prst="line">
            <a:avLst/>
          </a:prstGeom>
          <a:noFill/>
          <a:ln w="22225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/>
            <a:tailEnd/>
          </a:ln>
        </p:spPr>
      </p:cxnSp>
      <p:sp>
        <p:nvSpPr>
          <p:cNvPr id="155" name="Flèche droite 125"/>
          <p:cNvSpPr>
            <a:spLocks noChangeArrowheads="1"/>
          </p:cNvSpPr>
          <p:nvPr/>
        </p:nvSpPr>
        <p:spPr bwMode="auto">
          <a:xfrm rot="5400000">
            <a:off x="6749179" y="3539944"/>
            <a:ext cx="288039" cy="354544"/>
          </a:xfrm>
          <a:prstGeom prst="rightArrow">
            <a:avLst>
              <a:gd name="adj1" fmla="val 50000"/>
              <a:gd name="adj2" fmla="val 50000"/>
            </a:avLst>
          </a:prstGeom>
          <a:noFill/>
          <a:ln w="22225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6" name="Ellipse 155"/>
          <p:cNvSpPr/>
          <p:nvPr/>
        </p:nvSpPr>
        <p:spPr>
          <a:xfrm>
            <a:off x="4086000" y="4797290"/>
            <a:ext cx="972000" cy="72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63500" dist="25400" dir="162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outcomes to competition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1" name="Groupe 134"/>
          <p:cNvGrpSpPr/>
          <p:nvPr/>
        </p:nvGrpSpPr>
        <p:grpSpPr>
          <a:xfrm>
            <a:off x="1090223" y="4204181"/>
            <a:ext cx="2304000" cy="1692000"/>
            <a:chOff x="2809274" y="3601745"/>
            <a:chExt cx="2520000" cy="20966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75" name="Groupe 135"/>
            <p:cNvGrpSpPr/>
            <p:nvPr/>
          </p:nvGrpSpPr>
          <p:grpSpPr>
            <a:xfrm>
              <a:off x="2809274" y="3601745"/>
              <a:ext cx="2520000" cy="2096609"/>
              <a:chOff x="2809274" y="3601745"/>
              <a:chExt cx="2520000" cy="2096609"/>
            </a:xfrm>
          </p:grpSpPr>
          <p:grpSp>
            <p:nvGrpSpPr>
              <p:cNvPr id="77" name="Groupe 137"/>
              <p:cNvGrpSpPr/>
              <p:nvPr/>
            </p:nvGrpSpPr>
            <p:grpSpPr>
              <a:xfrm>
                <a:off x="2809274" y="3601745"/>
                <a:ext cx="2520000" cy="2096609"/>
                <a:chOff x="2809274" y="3601745"/>
                <a:chExt cx="2520000" cy="2096609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2809274" y="3601745"/>
                  <a:ext cx="2520000" cy="20966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81" name="Groupe 141"/>
                <p:cNvGrpSpPr/>
                <p:nvPr/>
              </p:nvGrpSpPr>
              <p:grpSpPr>
                <a:xfrm>
                  <a:off x="2861497" y="3682204"/>
                  <a:ext cx="2276737" cy="1983781"/>
                  <a:chOff x="2276361" y="2257642"/>
                  <a:chExt cx="2276737" cy="1983781"/>
                </a:xfrm>
              </p:grpSpPr>
              <p:grpSp>
                <p:nvGrpSpPr>
                  <p:cNvPr id="83" name="Groupe 82"/>
                  <p:cNvGrpSpPr/>
                  <p:nvPr/>
                </p:nvGrpSpPr>
                <p:grpSpPr>
                  <a:xfrm>
                    <a:off x="2276361" y="2529110"/>
                    <a:ext cx="2276737" cy="1712313"/>
                    <a:chOff x="2714175" y="1628750"/>
                    <a:chExt cx="3586064" cy="2381947"/>
                  </a:xfrm>
                </p:grpSpPr>
                <p:grpSp>
                  <p:nvGrpSpPr>
                    <p:cNvPr id="92" name="Groupe 91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95" name="Groupe 94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98" name="Connecteur droit avec flèche 97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9" name="Connecteur droit avec flèche 98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6" name="Rectangle 95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>
                        <a:off x="5744471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93" name="ZoneTexte 92"/>
                    <p:cNvSpPr txBox="1"/>
                    <p:nvPr/>
                  </p:nvSpPr>
                  <p:spPr>
                    <a:xfrm rot="16200000">
                      <a:off x="2174014" y="2437352"/>
                      <a:ext cx="1517758" cy="4374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err="1" smtClean="0">
                          <a:cs typeface="Arial" pitchFamily="34" charset="0"/>
                        </a:rPr>
                        <a:t>Frequency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ZoneTexte 93"/>
                    <p:cNvSpPr txBox="1"/>
                    <p:nvPr/>
                  </p:nvSpPr>
                  <p:spPr>
                    <a:xfrm>
                      <a:off x="3820335" y="3573018"/>
                      <a:ext cx="1605378" cy="43767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smtClean="0">
                          <a:cs typeface="Arial" pitchFamily="34" charset="0"/>
                        </a:rPr>
                        <a:t>Trait axis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84" name="ZoneTexte 83"/>
                  <p:cNvSpPr txBox="1"/>
                  <p:nvPr/>
                </p:nvSpPr>
                <p:spPr>
                  <a:xfrm>
                    <a:off x="2827329" y="2257642"/>
                    <a:ext cx="1188000" cy="3432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 smtClean="0">
                        <a:cs typeface="Arial" pitchFamily="34" charset="0"/>
                      </a:rPr>
                      <a:t>Convergence</a:t>
                    </a:r>
                    <a:endParaRPr lang="fr-FR" sz="12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78" name="Connecteur droit avec flèche 77"/>
              <p:cNvCxnSpPr/>
              <p:nvPr/>
            </p:nvCxnSpPr>
            <p:spPr>
              <a:xfrm flipH="1">
                <a:off x="4103522" y="4266993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78"/>
              <p:cNvCxnSpPr/>
              <p:nvPr/>
            </p:nvCxnSpPr>
            <p:spPr>
              <a:xfrm>
                <a:off x="3444240" y="4266993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Forme libre 75"/>
            <p:cNvSpPr/>
            <p:nvPr/>
          </p:nvSpPr>
          <p:spPr>
            <a:xfrm>
              <a:off x="3384000" y="4275702"/>
              <a:ext cx="1188000" cy="1063584"/>
            </a:xfrm>
            <a:custGeom>
              <a:avLst/>
              <a:gdLst>
                <a:gd name="connsiteX0" fmla="*/ 0 w 2329132"/>
                <a:gd name="connsiteY0" fmla="*/ 1854680 h 1863307"/>
                <a:gd name="connsiteX1" fmla="*/ 370936 w 2329132"/>
                <a:gd name="connsiteY1" fmla="*/ 1509624 h 1863307"/>
                <a:gd name="connsiteX2" fmla="*/ 1095555 w 2329132"/>
                <a:gd name="connsiteY2" fmla="*/ 1 h 1863307"/>
                <a:gd name="connsiteX3" fmla="*/ 1802921 w 2329132"/>
                <a:gd name="connsiteY3" fmla="*/ 1500997 h 1863307"/>
                <a:gd name="connsiteX4" fmla="*/ 2329132 w 2329132"/>
                <a:gd name="connsiteY4" fmla="*/ 1863307 h 186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32" h="1863307">
                  <a:moveTo>
                    <a:pt x="0" y="1854680"/>
                  </a:moveTo>
                  <a:cubicBezTo>
                    <a:pt x="94172" y="1836708"/>
                    <a:pt x="188344" y="1818737"/>
                    <a:pt x="370936" y="1509624"/>
                  </a:cubicBezTo>
                  <a:cubicBezTo>
                    <a:pt x="553529" y="1200511"/>
                    <a:pt x="856891" y="1439"/>
                    <a:pt x="1095555" y="1"/>
                  </a:cubicBezTo>
                  <a:cubicBezTo>
                    <a:pt x="1334219" y="-1437"/>
                    <a:pt x="1597325" y="1190446"/>
                    <a:pt x="1802921" y="1500997"/>
                  </a:cubicBezTo>
                  <a:cubicBezTo>
                    <a:pt x="2008517" y="1811548"/>
                    <a:pt x="2168824" y="1837427"/>
                    <a:pt x="2329132" y="186330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 pitchFamily="34" charset="0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730069" y="6042487"/>
            <a:ext cx="302430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Competitive dominance of late successional species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2698334" y="6571561"/>
            <a:ext cx="1543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Rees et al. 2001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4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69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 dynamic simulations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7"/>
          <p:cNvGrpSpPr/>
          <p:nvPr/>
        </p:nvGrpSpPr>
        <p:grpSpPr>
          <a:xfrm>
            <a:off x="3678613" y="1349775"/>
            <a:ext cx="1613487" cy="4947841"/>
            <a:chOff x="3534593" y="1349775"/>
            <a:chExt cx="1613487" cy="4947841"/>
          </a:xfrm>
        </p:grpSpPr>
        <p:sp>
          <p:nvSpPr>
            <p:cNvPr id="88" name="ZoneTexte 87"/>
            <p:cNvSpPr txBox="1"/>
            <p:nvPr/>
          </p:nvSpPr>
          <p:spPr>
            <a:xfrm>
              <a:off x="3534593" y="6005228"/>
              <a:ext cx="1613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Local community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3657241" y="1349775"/>
              <a:ext cx="13681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Regional species pool</a:t>
              </a:r>
              <a:endParaRPr lang="en-US" sz="1300" i="1" dirty="0">
                <a:cs typeface="Arial" pitchFamily="34" charset="0"/>
              </a:endParaRPr>
            </a:p>
          </p:txBody>
        </p:sp>
      </p:grpSp>
      <p:grpSp>
        <p:nvGrpSpPr>
          <p:cNvPr id="4" name="Groupe 84"/>
          <p:cNvGrpSpPr/>
          <p:nvPr/>
        </p:nvGrpSpPr>
        <p:grpSpPr>
          <a:xfrm>
            <a:off x="1721345" y="2516805"/>
            <a:ext cx="756000" cy="1980000"/>
            <a:chOff x="5912757" y="2859535"/>
            <a:chExt cx="756000" cy="1980000"/>
          </a:xfrm>
        </p:grpSpPr>
        <p:sp>
          <p:nvSpPr>
            <p:cNvPr id="86" name="Flèche droite 85"/>
            <p:cNvSpPr/>
            <p:nvPr/>
          </p:nvSpPr>
          <p:spPr>
            <a:xfrm rot="5400000">
              <a:off x="5293263" y="3633535"/>
              <a:ext cx="1980000" cy="4320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87" name="Ellipse 86"/>
            <p:cNvSpPr/>
            <p:nvPr/>
          </p:nvSpPr>
          <p:spPr bwMode="auto">
            <a:xfrm>
              <a:off x="5912757" y="3421799"/>
              <a:ext cx="756000" cy="720000"/>
            </a:xfrm>
            <a:prstGeom prst="ellipse">
              <a:avLst/>
            </a:prstGeom>
            <a:solidFill>
              <a:srgbClr val="73624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5"/>
          <p:cNvGrpSpPr/>
          <p:nvPr/>
        </p:nvGrpSpPr>
        <p:grpSpPr>
          <a:xfrm>
            <a:off x="558882" y="1034903"/>
            <a:ext cx="3076988" cy="1287302"/>
            <a:chOff x="3618452" y="917359"/>
            <a:chExt cx="3076988" cy="1287302"/>
          </a:xfrm>
        </p:grpSpPr>
        <p:pic>
          <p:nvPicPr>
            <p:cNvPr id="38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e 1"/>
            <p:cNvGrpSpPr/>
            <p:nvPr/>
          </p:nvGrpSpPr>
          <p:grpSpPr>
            <a:xfrm>
              <a:off x="4078714" y="1080099"/>
              <a:ext cx="2616726" cy="1124562"/>
              <a:chOff x="4078714" y="1080099"/>
              <a:chExt cx="2616726" cy="1124562"/>
            </a:xfrm>
          </p:grpSpPr>
          <p:grpSp>
            <p:nvGrpSpPr>
              <p:cNvPr id="11" name="Groupe 59"/>
              <p:cNvGrpSpPr/>
              <p:nvPr/>
            </p:nvGrpSpPr>
            <p:grpSpPr>
              <a:xfrm>
                <a:off x="4078714" y="1080099"/>
                <a:ext cx="2205186" cy="1124562"/>
                <a:chOff x="3194164" y="1386348"/>
                <a:chExt cx="2332071" cy="1202013"/>
              </a:xfrm>
            </p:grpSpPr>
            <p:pic>
              <p:nvPicPr>
                <p:cNvPr id="61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4892190" y="1441502"/>
                  <a:ext cx="634045" cy="1087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7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6271775" y="1781529"/>
                <a:ext cx="423665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Groupe 79"/>
          <p:cNvGrpSpPr/>
          <p:nvPr/>
        </p:nvGrpSpPr>
        <p:grpSpPr>
          <a:xfrm>
            <a:off x="5622521" y="1115820"/>
            <a:ext cx="3396546" cy="5682099"/>
            <a:chOff x="302624" y="1124680"/>
            <a:chExt cx="3396546" cy="5682099"/>
          </a:xfrm>
        </p:grpSpPr>
        <p:grpSp>
          <p:nvGrpSpPr>
            <p:cNvPr id="13" name="Groupe 17"/>
            <p:cNvGrpSpPr/>
            <p:nvPr/>
          </p:nvGrpSpPr>
          <p:grpSpPr>
            <a:xfrm>
              <a:off x="467430" y="1124680"/>
              <a:ext cx="3231740" cy="3774752"/>
              <a:chOff x="122908" y="721085"/>
              <a:chExt cx="3433866" cy="3990782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279" t="8691" r="3359" b="3956"/>
              <a:stretch/>
            </p:blipFill>
            <p:spPr>
              <a:xfrm>
                <a:off x="122908" y="721085"/>
                <a:ext cx="3031435" cy="2518934"/>
              </a:xfrm>
              <a:prstGeom prst="rect">
                <a:avLst/>
              </a:prstGeom>
              <a:ln w="19050">
                <a:solidFill>
                  <a:schemeClr val="dk1">
                    <a:shade val="95000"/>
                    <a:satMod val="10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899490" y="2492870"/>
                <a:ext cx="216030" cy="2160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Connecteur droit 41"/>
              <p:cNvCxnSpPr/>
              <p:nvPr/>
            </p:nvCxnSpPr>
            <p:spPr>
              <a:xfrm>
                <a:off x="899490" y="2708900"/>
                <a:ext cx="1678773" cy="2002967"/>
              </a:xfrm>
              <a:prstGeom prst="line">
                <a:avLst/>
              </a:prstGeom>
              <a:ln w="63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>
                <a:off x="899490" y="2492388"/>
                <a:ext cx="1678773" cy="1130238"/>
              </a:xfrm>
              <a:prstGeom prst="line">
                <a:avLst/>
              </a:prstGeom>
              <a:ln w="63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1115520" y="2492388"/>
                <a:ext cx="2441254" cy="1130238"/>
              </a:xfrm>
              <a:prstGeom prst="line">
                <a:avLst/>
              </a:prstGeom>
              <a:ln w="63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>
                <a:off x="1115520" y="2708900"/>
                <a:ext cx="2441254" cy="2002967"/>
              </a:xfrm>
              <a:prstGeom prst="line">
                <a:avLst/>
              </a:prstGeom>
              <a:ln w="63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Image 40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512" t="66869" r="51311" b="21836"/>
              <a:stretch/>
            </p:blipFill>
            <p:spPr>
              <a:xfrm>
                <a:off x="2578263" y="3622626"/>
                <a:ext cx="978511" cy="108924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70" name="Image 69" descr="20140709_135026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24" y="5348577"/>
              <a:ext cx="2405959" cy="1458202"/>
            </a:xfrm>
            <a:prstGeom prst="rect">
              <a:avLst/>
            </a:prstGeom>
            <a:ln w="19050">
              <a:solidFill>
                <a:schemeClr val="dk1">
                  <a:shade val="95000"/>
                  <a:satMod val="10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1" name="Connecteur droit avec flèche 70"/>
            <p:cNvCxnSpPr/>
            <p:nvPr/>
          </p:nvCxnSpPr>
          <p:spPr>
            <a:xfrm flipH="1">
              <a:off x="2761366" y="4657642"/>
              <a:ext cx="501066" cy="5630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Ellipse 90"/>
            <p:cNvSpPr/>
            <p:nvPr/>
          </p:nvSpPr>
          <p:spPr>
            <a:xfrm>
              <a:off x="3330412" y="4481070"/>
              <a:ext cx="67707" cy="6291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2" name="TextBox 31"/>
          <p:cNvSpPr txBox="1"/>
          <p:nvPr/>
        </p:nvSpPr>
        <p:spPr>
          <a:xfrm>
            <a:off x="-203" y="1552"/>
            <a:ext cx="91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 community assembly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4" name="Picture 5" descr="C:\Users\defossez\Desktop\community2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7255" r="10905" b="20841"/>
          <a:stretch/>
        </p:blipFill>
        <p:spPr bwMode="auto">
          <a:xfrm>
            <a:off x="484364" y="4460069"/>
            <a:ext cx="3230462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-7494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5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 dynamic simulations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281125" y="790757"/>
            <a:ext cx="4795119" cy="3508405"/>
            <a:chOff x="333379" y="790757"/>
            <a:chExt cx="4795119" cy="3508405"/>
          </a:xfrm>
        </p:grpSpPr>
        <p:sp>
          <p:nvSpPr>
            <p:cNvPr id="164" name="Ellipse 163"/>
            <p:cNvSpPr/>
            <p:nvPr/>
          </p:nvSpPr>
          <p:spPr>
            <a:xfrm>
              <a:off x="1835860" y="790757"/>
              <a:ext cx="1728000" cy="61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Monocultures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5" name="Groupe 1"/>
            <p:cNvGrpSpPr>
              <a:grpSpLocks/>
            </p:cNvGrpSpPr>
            <p:nvPr/>
          </p:nvGrpSpPr>
          <p:grpSpPr bwMode="auto">
            <a:xfrm>
              <a:off x="333911" y="1083077"/>
              <a:ext cx="1576415" cy="1318009"/>
              <a:chOff x="652585" y="764704"/>
              <a:chExt cx="1433354" cy="1388865"/>
            </a:xfrm>
          </p:grpSpPr>
          <p:pic>
            <p:nvPicPr>
              <p:cNvPr id="11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136" y="764704"/>
                <a:ext cx="451057" cy="653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2" name="Connecteur droit avec flèche 111"/>
              <p:cNvCxnSpPr/>
              <p:nvPr/>
            </p:nvCxnSpPr>
            <p:spPr>
              <a:xfrm>
                <a:off x="1360032" y="1468113"/>
                <a:ext cx="62406" cy="341418"/>
              </a:xfrm>
              <a:prstGeom prst="straightConnector1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Oval 22"/>
              <p:cNvSpPr>
                <a:spLocks noChangeArrowheads="1"/>
              </p:cNvSpPr>
              <p:nvPr/>
            </p:nvSpPr>
            <p:spPr bwMode="auto">
              <a:xfrm>
                <a:off x="652585" y="1546572"/>
                <a:ext cx="1433354" cy="6069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Groupe 95"/>
            <p:cNvGrpSpPr/>
            <p:nvPr/>
          </p:nvGrpSpPr>
          <p:grpSpPr>
            <a:xfrm>
              <a:off x="3467887" y="1058276"/>
              <a:ext cx="1496109" cy="1367611"/>
              <a:chOff x="3487738" y="2257896"/>
              <a:chExt cx="1360487" cy="1225550"/>
            </a:xfrm>
          </p:grpSpPr>
          <p:sp>
            <p:nvSpPr>
              <p:cNvPr id="100" name="Oval 22"/>
              <p:cNvSpPr>
                <a:spLocks noChangeArrowheads="1"/>
              </p:cNvSpPr>
              <p:nvPr/>
            </p:nvSpPr>
            <p:spPr bwMode="auto">
              <a:xfrm>
                <a:off x="3629025" y="2967509"/>
                <a:ext cx="1219200" cy="51593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0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426171"/>
                <a:ext cx="531812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825" y="2310284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0775" y="2416646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525" y="2345209"/>
                <a:ext cx="558800" cy="930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257896"/>
                <a:ext cx="600075" cy="100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784946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038" y="261825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545234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738" y="253570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925" y="3015134"/>
                <a:ext cx="266700" cy="38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7" name="Groupe 116"/>
            <p:cNvGrpSpPr/>
            <p:nvPr/>
          </p:nvGrpSpPr>
          <p:grpSpPr>
            <a:xfrm>
              <a:off x="333379" y="2427896"/>
              <a:ext cx="1576415" cy="1250110"/>
              <a:chOff x="502522" y="3568594"/>
              <a:chExt cx="1576415" cy="1250110"/>
            </a:xfrm>
          </p:grpSpPr>
          <p:cxnSp>
            <p:nvCxnSpPr>
              <p:cNvPr id="158" name="Connecteur droit avec flèche 157"/>
              <p:cNvCxnSpPr/>
              <p:nvPr/>
            </p:nvCxnSpPr>
            <p:spPr>
              <a:xfrm>
                <a:off x="1261199" y="4214901"/>
                <a:ext cx="113049" cy="253595"/>
              </a:xfrm>
              <a:prstGeom prst="straightConnector1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0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94" y="3568594"/>
                <a:ext cx="466116" cy="628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Oval 22"/>
              <p:cNvSpPr>
                <a:spLocks noChangeArrowheads="1"/>
              </p:cNvSpPr>
              <p:nvPr/>
            </p:nvSpPr>
            <p:spPr bwMode="auto">
              <a:xfrm>
                <a:off x="502522" y="4242960"/>
                <a:ext cx="1576415" cy="5757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2079941" y="1514150"/>
              <a:ext cx="1224170" cy="1985333"/>
              <a:chOff x="2079941" y="1796584"/>
              <a:chExt cx="1224170" cy="1985333"/>
            </a:xfrm>
          </p:grpSpPr>
          <p:sp>
            <p:nvSpPr>
              <p:cNvPr id="98" name="Flèche droite 4102"/>
              <p:cNvSpPr>
                <a:spLocks noChangeArrowheads="1"/>
              </p:cNvSpPr>
              <p:nvPr/>
            </p:nvSpPr>
            <p:spPr bwMode="auto">
              <a:xfrm>
                <a:off x="2165206" y="2219367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en-US" altLang="fr-FR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9" name="ZoneTexte 4103"/>
              <p:cNvSpPr txBox="1">
                <a:spLocks noChangeArrowheads="1"/>
              </p:cNvSpPr>
              <p:nvPr/>
            </p:nvSpPr>
            <p:spPr bwMode="auto">
              <a:xfrm>
                <a:off x="2221310" y="2836817"/>
                <a:ext cx="10107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fr-FR" sz="1200" dirty="0" smtClean="0">
                    <a:solidFill>
                      <a:srgbClr val="007400"/>
                    </a:solidFill>
                    <a:latin typeface="+mn-lt"/>
                    <a:cs typeface="Arial" panose="020B0604020202020204" pitchFamily="34" charset="0"/>
                  </a:rPr>
                  <a:t>2000 years</a:t>
                </a:r>
                <a:endParaRPr lang="en-US" altLang="fr-FR" sz="1200" dirty="0">
                  <a:solidFill>
                    <a:srgbClr val="0074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3" name="ZoneTexte 448"/>
              <p:cNvSpPr txBox="1">
                <a:spLocks noChangeArrowheads="1"/>
              </p:cNvSpPr>
              <p:nvPr/>
            </p:nvSpPr>
            <p:spPr bwMode="auto">
              <a:xfrm>
                <a:off x="2079941" y="1796584"/>
                <a:ext cx="122417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200" b="1" dirty="0" smtClean="0">
                    <a:solidFill>
                      <a:srgbClr val="007400"/>
                    </a:solidFill>
                    <a:cs typeface="Arial" pitchFamily="34" charset="0"/>
                  </a:rPr>
                  <a:t>Forest succession</a:t>
                </a:r>
                <a:endParaRPr lang="en-US" sz="1200" b="1" dirty="0">
                  <a:solidFill>
                    <a:srgbClr val="007400"/>
                  </a:solidFill>
                  <a:cs typeface="Arial" pitchFamily="34" charset="0"/>
                </a:endParaRPr>
              </a:p>
            </p:txBody>
          </p:sp>
          <p:sp>
            <p:nvSpPr>
              <p:cNvPr id="252" name="Flèche droite 4102"/>
              <p:cNvSpPr>
                <a:spLocks noChangeArrowheads="1"/>
              </p:cNvSpPr>
              <p:nvPr/>
            </p:nvSpPr>
            <p:spPr bwMode="auto">
              <a:xfrm>
                <a:off x="2169369" y="3512646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fr-FR" sz="2400" dirty="0"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9" name="ZoneTexte 4108"/>
            <p:cNvSpPr txBox="1">
              <a:spLocks noChangeArrowheads="1"/>
            </p:cNvSpPr>
            <p:nvPr/>
          </p:nvSpPr>
          <p:spPr bwMode="auto">
            <a:xfrm>
              <a:off x="673517" y="3664213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0" name="ZoneTexte 4108"/>
            <p:cNvSpPr txBox="1">
              <a:spLocks noChangeArrowheads="1"/>
            </p:cNvSpPr>
            <p:nvPr/>
          </p:nvSpPr>
          <p:spPr bwMode="auto">
            <a:xfrm>
              <a:off x="3847855" y="3664213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3347831" y="2413404"/>
              <a:ext cx="1780667" cy="1279094"/>
              <a:chOff x="5652151" y="2483316"/>
              <a:chExt cx="1780667" cy="1279094"/>
            </a:xfrm>
          </p:grpSpPr>
          <p:pic>
            <p:nvPicPr>
              <p:cNvPr id="141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065" y="2509608"/>
                <a:ext cx="670369" cy="903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e 53"/>
              <p:cNvGrpSpPr/>
              <p:nvPr/>
            </p:nvGrpSpPr>
            <p:grpSpPr>
              <a:xfrm>
                <a:off x="5652151" y="2483316"/>
                <a:ext cx="1780667" cy="1279094"/>
                <a:chOff x="5652151" y="2480923"/>
                <a:chExt cx="1780667" cy="1279094"/>
              </a:xfrm>
            </p:grpSpPr>
            <p:grpSp>
              <p:nvGrpSpPr>
                <p:cNvPr id="143" name="Groupe 142"/>
                <p:cNvGrpSpPr/>
                <p:nvPr/>
              </p:nvGrpSpPr>
              <p:grpSpPr>
                <a:xfrm>
                  <a:off x="5652151" y="2480923"/>
                  <a:ext cx="1780667" cy="1279094"/>
                  <a:chOff x="3336926" y="3532258"/>
                  <a:chExt cx="1619249" cy="1146229"/>
                </a:xfrm>
              </p:grpSpPr>
              <p:pic>
                <p:nvPicPr>
                  <p:cNvPr id="145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4237" y="3532258"/>
                    <a:ext cx="608013" cy="8080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47" name="Groupe 146"/>
                  <p:cNvGrpSpPr/>
                  <p:nvPr/>
                </p:nvGrpSpPr>
                <p:grpSpPr>
                  <a:xfrm>
                    <a:off x="3336926" y="3645024"/>
                    <a:ext cx="1619249" cy="1033463"/>
                    <a:chOff x="3336926" y="3632671"/>
                    <a:chExt cx="1619249" cy="1033463"/>
                  </a:xfrm>
                </p:grpSpPr>
                <p:sp>
                  <p:nvSpPr>
                    <p:cNvPr id="14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5375" y="4150196"/>
                      <a:ext cx="1219200" cy="51593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fr-FR" sz="1800" dirty="0"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149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00538" y="3632671"/>
                      <a:ext cx="655637" cy="8715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1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26078" y="4035896"/>
                      <a:ext cx="423862" cy="5635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4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70229" y="4205625"/>
                      <a:ext cx="327025" cy="434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2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64336" y="4192641"/>
                      <a:ext cx="327025" cy="434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0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36926" y="3803893"/>
                      <a:ext cx="516387" cy="6876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3" name="Groupe 52"/>
                <p:cNvGrpSpPr/>
                <p:nvPr/>
              </p:nvGrpSpPr>
              <p:grpSpPr>
                <a:xfrm>
                  <a:off x="6084210" y="2568690"/>
                  <a:ext cx="1132130" cy="1155803"/>
                  <a:chOff x="6084210" y="2568690"/>
                  <a:chExt cx="1132130" cy="1155803"/>
                </a:xfrm>
              </p:grpSpPr>
              <p:pic>
                <p:nvPicPr>
                  <p:cNvPr id="263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84210" y="2577796"/>
                    <a:ext cx="555079" cy="7485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2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2106" y="2568690"/>
                    <a:ext cx="668624" cy="9017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1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88280" y="2797829"/>
                    <a:ext cx="628060" cy="8472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4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69912" y="3239097"/>
                    <a:ext cx="359625" cy="4853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265" name="ZoneTexte 4108"/>
            <p:cNvSpPr txBox="1">
              <a:spLocks noChangeArrowheads="1"/>
            </p:cNvSpPr>
            <p:nvPr/>
          </p:nvSpPr>
          <p:spPr bwMode="auto">
            <a:xfrm>
              <a:off x="677562" y="3929830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6" name="ZoneTexte 4108"/>
            <p:cNvSpPr txBox="1">
              <a:spLocks noChangeArrowheads="1"/>
            </p:cNvSpPr>
            <p:nvPr/>
          </p:nvSpPr>
          <p:spPr bwMode="auto">
            <a:xfrm>
              <a:off x="3851900" y="3929830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e 57"/>
          <p:cNvGrpSpPr/>
          <p:nvPr/>
        </p:nvGrpSpPr>
        <p:grpSpPr>
          <a:xfrm>
            <a:off x="5804207" y="1734505"/>
            <a:ext cx="3090731" cy="1046405"/>
            <a:chOff x="2959260" y="1715205"/>
            <a:chExt cx="3090731" cy="1046405"/>
          </a:xfrm>
        </p:grpSpPr>
        <p:pic>
          <p:nvPicPr>
            <p:cNvPr id="60" name="Picture 2" descr="http://sketchup.google.com/3dwarehouse/download?mid=ec92070d4749b03d42f51754174f5d1&amp;rtyp=lt&amp;ctyp=other&amp;ts=12917400060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rcRect l="29617" r="26341"/>
            <a:stretch>
              <a:fillRect/>
            </a:stretch>
          </p:blipFill>
          <p:spPr bwMode="auto">
            <a:xfrm>
              <a:off x="4918057" y="1844329"/>
              <a:ext cx="541824" cy="869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6" descr="http://www.speedtree.com/trees/images/58_FraserFir_Full.jpg"/>
            <p:cNvPicPr>
              <a:picLocks noChangeAspect="1" noChangeArrowheads="1"/>
            </p:cNvPicPr>
            <p:nvPr/>
          </p:nvPicPr>
          <p:blipFill>
            <a:blip r:embed="rId10" cstate="print"/>
            <a:srcRect l="22270" r="19827"/>
            <a:stretch>
              <a:fillRect/>
            </a:stretch>
          </p:blipFill>
          <p:spPr bwMode="auto">
            <a:xfrm>
              <a:off x="4384081" y="1943291"/>
              <a:ext cx="468604" cy="78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11" cstate="print"/>
            <a:srcRect l="9240" t="2097" r="25738"/>
            <a:stretch>
              <a:fillRect/>
            </a:stretch>
          </p:blipFill>
          <p:spPr bwMode="auto">
            <a:xfrm>
              <a:off x="5445035" y="1800216"/>
              <a:ext cx="604956" cy="940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4" descr="E:\arbre présentation\56_NorwaySpruce_Full copie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750" y="1800216"/>
              <a:ext cx="1000680" cy="96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2" descr="9_EuropeanAspen_kle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60" y="1715205"/>
              <a:ext cx="813857" cy="100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Groupe 63"/>
          <p:cNvGrpSpPr/>
          <p:nvPr/>
        </p:nvGrpSpPr>
        <p:grpSpPr>
          <a:xfrm>
            <a:off x="6677708" y="2037868"/>
            <a:ext cx="468000" cy="648000"/>
            <a:chOff x="4954969" y="2015980"/>
            <a:chExt cx="468000" cy="648000"/>
          </a:xfrm>
        </p:grpSpPr>
        <p:cxnSp>
          <p:nvCxnSpPr>
            <p:cNvPr id="66" name="Connecteur droit 65"/>
            <p:cNvCxnSpPr/>
            <p:nvPr/>
          </p:nvCxnSpPr>
          <p:spPr>
            <a:xfrm flipV="1">
              <a:off x="4954969" y="2015980"/>
              <a:ext cx="468000" cy="648000"/>
            </a:xfrm>
            <a:prstGeom prst="line">
              <a:avLst/>
            </a:prstGeom>
            <a:ln w="41275" cmpd="sng">
              <a:solidFill>
                <a:srgbClr val="9E0000">
                  <a:alpha val="8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 flipV="1">
              <a:off x="4954969" y="2015980"/>
              <a:ext cx="468000" cy="648000"/>
            </a:xfrm>
            <a:prstGeom prst="line">
              <a:avLst/>
            </a:prstGeom>
            <a:ln w="41275" cmpd="sng">
              <a:solidFill>
                <a:srgbClr val="9E0000">
                  <a:alpha val="8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ZoneTexte 67"/>
          <p:cNvSpPr txBox="1"/>
          <p:nvPr/>
        </p:nvSpPr>
        <p:spPr>
          <a:xfrm>
            <a:off x="6486110" y="2943313"/>
            <a:ext cx="208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9E0000"/>
                </a:solidFill>
              </a:rPr>
              <a:t>Local species richness (n)</a:t>
            </a:r>
            <a:endParaRPr lang="en-US" sz="1400" b="1" i="1" dirty="0">
              <a:solidFill>
                <a:srgbClr val="9E0000"/>
              </a:solidFill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5346131" y="1052234"/>
            <a:ext cx="288039" cy="3240886"/>
            <a:chOff x="5364111" y="1052234"/>
            <a:chExt cx="288039" cy="3240886"/>
          </a:xfrm>
        </p:grpSpPr>
        <p:sp>
          <p:nvSpPr>
            <p:cNvPr id="70" name="Flèche droite 125"/>
            <p:cNvSpPr>
              <a:spLocks noChangeArrowheads="1"/>
            </p:cNvSpPr>
            <p:nvPr/>
          </p:nvSpPr>
          <p:spPr bwMode="auto">
            <a:xfrm>
              <a:off x="5364111" y="2504689"/>
              <a:ext cx="288039" cy="3240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71" name="Connecteur droit 4110"/>
            <p:cNvCxnSpPr>
              <a:cxnSpLocks noChangeShapeType="1"/>
            </p:cNvCxnSpPr>
            <p:nvPr/>
          </p:nvCxnSpPr>
          <p:spPr bwMode="auto">
            <a:xfrm>
              <a:off x="5364111" y="1052234"/>
              <a:ext cx="0" cy="3240886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47" name="Rectangle 46"/>
          <p:cNvSpPr/>
          <p:nvPr/>
        </p:nvSpPr>
        <p:spPr>
          <a:xfrm>
            <a:off x="-534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1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 dynamic simulations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11664" y="4808848"/>
            <a:ext cx="4930689" cy="1806010"/>
            <a:chOff x="63918" y="4808848"/>
            <a:chExt cx="4930689" cy="1806010"/>
          </a:xfrm>
        </p:grpSpPr>
        <p:grpSp>
          <p:nvGrpSpPr>
            <p:cNvPr id="167" name="Groupe 166"/>
            <p:cNvGrpSpPr/>
            <p:nvPr/>
          </p:nvGrpSpPr>
          <p:grpSpPr>
            <a:xfrm>
              <a:off x="3376295" y="5231021"/>
              <a:ext cx="1618312" cy="1314466"/>
              <a:chOff x="3392488" y="5013176"/>
              <a:chExt cx="1471612" cy="1177925"/>
            </a:xfrm>
          </p:grpSpPr>
          <p:pic>
            <p:nvPicPr>
              <p:cNvPr id="183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185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86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8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9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0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69" name="Flèche droite 113"/>
            <p:cNvSpPr>
              <a:spLocks noChangeArrowheads="1"/>
            </p:cNvSpPr>
            <p:nvPr/>
          </p:nvSpPr>
          <p:spPr bwMode="auto">
            <a:xfrm>
              <a:off x="2165206" y="6110788"/>
              <a:ext cx="1116000" cy="269271"/>
            </a:xfrm>
            <a:prstGeom prst="rightArrow">
              <a:avLst>
                <a:gd name="adj1" fmla="val 50000"/>
                <a:gd name="adj2" fmla="val 50016"/>
              </a:avLst>
            </a:prstGeom>
            <a:gradFill flip="none" rotWithShape="1">
              <a:gsLst>
                <a:gs pos="100000">
                  <a:schemeClr val="tx1">
                    <a:alpha val="0"/>
                    <a:lumMod val="94000"/>
                  </a:schemeClr>
                </a:gs>
                <a:gs pos="59000">
                  <a:srgbClr val="007400">
                    <a:lumMod val="80000"/>
                    <a:alpha val="79000"/>
                  </a:srgbClr>
                </a:gs>
              </a:gsLst>
              <a:lin ang="10800000" scaled="1"/>
              <a:tileRect/>
            </a:gradFill>
            <a:ln w="19050" algn="ctr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altLang="fr-FR" sz="2400"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6" name="ZoneTexte 116"/>
            <p:cNvSpPr txBox="1">
              <a:spLocks noChangeArrowheads="1"/>
            </p:cNvSpPr>
            <p:nvPr/>
          </p:nvSpPr>
          <p:spPr bwMode="auto">
            <a:xfrm>
              <a:off x="2221797" y="6337859"/>
              <a:ext cx="10090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fr-FR" sz="1200" dirty="0" smtClean="0">
                  <a:solidFill>
                    <a:srgbClr val="007400"/>
                  </a:solidFill>
                  <a:latin typeface="+mn-lt"/>
                  <a:cs typeface="Arial" panose="020B0604020202020204" pitchFamily="34" charset="0"/>
                </a:rPr>
                <a:t>2000 years</a:t>
              </a:r>
              <a:endParaRPr lang="en-US" altLang="fr-FR" sz="1200" dirty="0">
                <a:solidFill>
                  <a:srgbClr val="0074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38" name="Groupe 37"/>
            <p:cNvGrpSpPr/>
            <p:nvPr/>
          </p:nvGrpSpPr>
          <p:grpSpPr>
            <a:xfrm>
              <a:off x="63918" y="5229250"/>
              <a:ext cx="1850814" cy="1318009"/>
              <a:chOff x="201550" y="5377568"/>
              <a:chExt cx="1850814" cy="1318009"/>
            </a:xfrm>
          </p:grpSpPr>
          <p:grpSp>
            <p:nvGrpSpPr>
              <p:cNvPr id="170" name="Groupe 3"/>
              <p:cNvGrpSpPr>
                <a:grpSpLocks/>
              </p:cNvGrpSpPr>
              <p:nvPr/>
            </p:nvGrpSpPr>
            <p:grpSpPr bwMode="auto">
              <a:xfrm>
                <a:off x="201550" y="5377568"/>
                <a:ext cx="1850814" cy="1318009"/>
                <a:chOff x="402728" y="3768632"/>
                <a:chExt cx="1683211" cy="1388865"/>
              </a:xfrm>
            </p:grpSpPr>
            <p:pic>
              <p:nvPicPr>
                <p:cNvPr id="182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1628978" y="3844513"/>
                  <a:ext cx="393049" cy="650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8044" y="3768632"/>
                  <a:ext cx="451057" cy="653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609" y="3869357"/>
                  <a:ext cx="424054" cy="6630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3495" y="3805208"/>
                  <a:ext cx="380819" cy="626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6" name="Connecteur droit avec flèche 175"/>
                <p:cNvCxnSpPr/>
                <p:nvPr/>
              </p:nvCxnSpPr>
              <p:spPr>
                <a:xfrm>
                  <a:off x="796653" y="4532134"/>
                  <a:ext cx="160471" cy="230257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eur droit avec flèche 176"/>
                <p:cNvCxnSpPr/>
                <p:nvPr/>
              </p:nvCxnSpPr>
              <p:spPr>
                <a:xfrm>
                  <a:off x="1080523" y="4532440"/>
                  <a:ext cx="88628" cy="192328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eur droit avec flèche 177"/>
                <p:cNvCxnSpPr/>
                <p:nvPr/>
              </p:nvCxnSpPr>
              <p:spPr>
                <a:xfrm>
                  <a:off x="1285691" y="4470532"/>
                  <a:ext cx="65480" cy="227612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Connecteur droit avec flèche 178"/>
                <p:cNvCxnSpPr/>
                <p:nvPr/>
              </p:nvCxnSpPr>
              <p:spPr>
                <a:xfrm flipH="1">
                  <a:off x="1490079" y="4480799"/>
                  <a:ext cx="65489" cy="243970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avec flèche 179"/>
                <p:cNvCxnSpPr/>
                <p:nvPr/>
              </p:nvCxnSpPr>
              <p:spPr>
                <a:xfrm flipH="1">
                  <a:off x="1664314" y="4584338"/>
                  <a:ext cx="82636" cy="222280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Oval 22"/>
                <p:cNvSpPr>
                  <a:spLocks noChangeArrowheads="1"/>
                </p:cNvSpPr>
                <p:nvPr/>
              </p:nvSpPr>
              <p:spPr bwMode="auto">
                <a:xfrm>
                  <a:off x="652585" y="4550500"/>
                  <a:ext cx="1433354" cy="60699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728" y="3899837"/>
                  <a:ext cx="486061" cy="653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7" name="Groupe 36"/>
              <p:cNvGrpSpPr/>
              <p:nvPr/>
            </p:nvGrpSpPr>
            <p:grpSpPr>
              <a:xfrm>
                <a:off x="227553" y="6123514"/>
                <a:ext cx="601018" cy="547864"/>
                <a:chOff x="227553" y="6123514"/>
                <a:chExt cx="601018" cy="547864"/>
              </a:xfrm>
            </p:grpSpPr>
            <p:sp>
              <p:nvSpPr>
                <p:cNvPr id="254" name="ZoneTexte 4108"/>
                <p:cNvSpPr txBox="1">
                  <a:spLocks noChangeArrowheads="1"/>
                </p:cNvSpPr>
                <p:nvPr/>
              </p:nvSpPr>
              <p:spPr bwMode="auto">
                <a:xfrm>
                  <a:off x="233965" y="6123514"/>
                  <a:ext cx="2520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fr-FR" altLang="fr-FR" sz="1600" b="1" dirty="0" smtClean="0">
                      <a:latin typeface="+mn-lt"/>
                      <a:cs typeface="Arial" panose="020B0604020202020204" pitchFamily="34" charset="0"/>
                    </a:rPr>
                    <a:t>…</a:t>
                  </a:r>
                  <a:endParaRPr lang="fr-FR" altLang="fr-FR" sz="16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5" name="ZoneTexte 4108"/>
                <p:cNvSpPr txBox="1">
                  <a:spLocks noChangeArrowheads="1"/>
                </p:cNvSpPr>
                <p:nvPr/>
              </p:nvSpPr>
              <p:spPr bwMode="auto">
                <a:xfrm>
                  <a:off x="227553" y="6332824"/>
                  <a:ext cx="3600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fr-FR" altLang="fr-FR" sz="1600" b="1" dirty="0" smtClean="0">
                      <a:latin typeface="+mn-lt"/>
                      <a:cs typeface="Arial" panose="020B0604020202020204" pitchFamily="34" charset="0"/>
                    </a:rPr>
                    <a:t>…</a:t>
                  </a:r>
                  <a:endParaRPr lang="fr-FR" altLang="fr-FR" sz="16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56" name="Connecteur droit avec flèche 255"/>
                <p:cNvCxnSpPr/>
                <p:nvPr/>
              </p:nvCxnSpPr>
              <p:spPr bwMode="auto">
                <a:xfrm>
                  <a:off x="456221" y="6362599"/>
                  <a:ext cx="272948" cy="51373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onnecteur droit avec flèche 256"/>
                <p:cNvCxnSpPr/>
                <p:nvPr/>
              </p:nvCxnSpPr>
              <p:spPr bwMode="auto">
                <a:xfrm flipV="1">
                  <a:off x="579167" y="6525081"/>
                  <a:ext cx="249404" cy="23709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8" name="Ellipse 257"/>
            <p:cNvSpPr/>
            <p:nvPr/>
          </p:nvSpPr>
          <p:spPr>
            <a:xfrm>
              <a:off x="1835860" y="4808848"/>
              <a:ext cx="1728000" cy="612000"/>
            </a:xfrm>
            <a:prstGeom prst="ellipse">
              <a:avLst/>
            </a:prstGeom>
            <a:solidFill>
              <a:srgbClr val="685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cs typeface="Arial" panose="020B0604020202020204" pitchFamily="34" charset="0"/>
                </a:rPr>
                <a:t>Mixtures</a:t>
              </a:r>
            </a:p>
            <a:p>
              <a:pPr algn="ctr"/>
              <a:r>
                <a:rPr lang="en-US" sz="1400" b="1" dirty="0" smtClean="0">
                  <a:cs typeface="Arial" panose="020B0604020202020204" pitchFamily="34" charset="0"/>
                </a:rPr>
                <a:t> </a:t>
              </a:r>
              <a:r>
                <a:rPr lang="en-US" sz="1400" b="1" i="1" dirty="0">
                  <a:cs typeface="Arial" panose="020B0604020202020204" pitchFamily="34" charset="0"/>
                </a:rPr>
                <a:t>n</a:t>
              </a:r>
              <a:r>
                <a:rPr lang="en-US" sz="1400" b="1" dirty="0" smtClean="0">
                  <a:cs typeface="Arial" panose="020B0604020202020204" pitchFamily="34" charset="0"/>
                </a:rPr>
                <a:t> Species</a:t>
              </a:r>
              <a:endParaRPr lang="en-US" sz="1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281125" y="790757"/>
            <a:ext cx="4795119" cy="3508405"/>
            <a:chOff x="333379" y="790757"/>
            <a:chExt cx="4795119" cy="3508405"/>
          </a:xfrm>
        </p:grpSpPr>
        <p:sp>
          <p:nvSpPr>
            <p:cNvPr id="164" name="Ellipse 163"/>
            <p:cNvSpPr/>
            <p:nvPr/>
          </p:nvSpPr>
          <p:spPr>
            <a:xfrm>
              <a:off x="1835860" y="790757"/>
              <a:ext cx="1728000" cy="61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Monocultures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5" name="Groupe 1"/>
            <p:cNvGrpSpPr>
              <a:grpSpLocks/>
            </p:cNvGrpSpPr>
            <p:nvPr/>
          </p:nvGrpSpPr>
          <p:grpSpPr bwMode="auto">
            <a:xfrm>
              <a:off x="333911" y="1083077"/>
              <a:ext cx="1576415" cy="1318009"/>
              <a:chOff x="652585" y="764704"/>
              <a:chExt cx="1433354" cy="1388865"/>
            </a:xfrm>
          </p:grpSpPr>
          <p:pic>
            <p:nvPicPr>
              <p:cNvPr id="11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136" y="764704"/>
                <a:ext cx="451057" cy="653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2" name="Connecteur droit avec flèche 111"/>
              <p:cNvCxnSpPr/>
              <p:nvPr/>
            </p:nvCxnSpPr>
            <p:spPr>
              <a:xfrm>
                <a:off x="1360032" y="1468113"/>
                <a:ext cx="62406" cy="341418"/>
              </a:xfrm>
              <a:prstGeom prst="straightConnector1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Oval 22"/>
              <p:cNvSpPr>
                <a:spLocks noChangeArrowheads="1"/>
              </p:cNvSpPr>
              <p:nvPr/>
            </p:nvSpPr>
            <p:spPr bwMode="auto">
              <a:xfrm>
                <a:off x="652585" y="1546572"/>
                <a:ext cx="1433354" cy="6069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Groupe 95"/>
            <p:cNvGrpSpPr/>
            <p:nvPr/>
          </p:nvGrpSpPr>
          <p:grpSpPr>
            <a:xfrm>
              <a:off x="3467887" y="1058276"/>
              <a:ext cx="1496109" cy="1367611"/>
              <a:chOff x="3487738" y="2257896"/>
              <a:chExt cx="1360487" cy="1225550"/>
            </a:xfrm>
          </p:grpSpPr>
          <p:sp>
            <p:nvSpPr>
              <p:cNvPr id="100" name="Oval 22"/>
              <p:cNvSpPr>
                <a:spLocks noChangeArrowheads="1"/>
              </p:cNvSpPr>
              <p:nvPr/>
            </p:nvSpPr>
            <p:spPr bwMode="auto">
              <a:xfrm>
                <a:off x="3629025" y="2967509"/>
                <a:ext cx="1219200" cy="51593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0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426171"/>
                <a:ext cx="531812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825" y="2310284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0775" y="2416646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525" y="2345209"/>
                <a:ext cx="558800" cy="930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257896"/>
                <a:ext cx="600075" cy="100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784946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038" y="261825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545234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738" y="253570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925" y="3015134"/>
                <a:ext cx="266700" cy="38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7" name="Groupe 116"/>
            <p:cNvGrpSpPr/>
            <p:nvPr/>
          </p:nvGrpSpPr>
          <p:grpSpPr>
            <a:xfrm>
              <a:off x="333379" y="2427896"/>
              <a:ext cx="1576415" cy="1250110"/>
              <a:chOff x="502522" y="3568594"/>
              <a:chExt cx="1576415" cy="1250110"/>
            </a:xfrm>
          </p:grpSpPr>
          <p:cxnSp>
            <p:nvCxnSpPr>
              <p:cNvPr id="158" name="Connecteur droit avec flèche 157"/>
              <p:cNvCxnSpPr/>
              <p:nvPr/>
            </p:nvCxnSpPr>
            <p:spPr>
              <a:xfrm>
                <a:off x="1261199" y="4214901"/>
                <a:ext cx="113049" cy="253595"/>
              </a:xfrm>
              <a:prstGeom prst="straightConnector1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0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94" y="3568594"/>
                <a:ext cx="466116" cy="628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Oval 22"/>
              <p:cNvSpPr>
                <a:spLocks noChangeArrowheads="1"/>
              </p:cNvSpPr>
              <p:nvPr/>
            </p:nvSpPr>
            <p:spPr bwMode="auto">
              <a:xfrm>
                <a:off x="502522" y="4242960"/>
                <a:ext cx="1576415" cy="5757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2079941" y="1514150"/>
              <a:ext cx="1224170" cy="1985333"/>
              <a:chOff x="2079941" y="1796584"/>
              <a:chExt cx="1224170" cy="1985333"/>
            </a:xfrm>
          </p:grpSpPr>
          <p:sp>
            <p:nvSpPr>
              <p:cNvPr id="98" name="Flèche droite 4102"/>
              <p:cNvSpPr>
                <a:spLocks noChangeArrowheads="1"/>
              </p:cNvSpPr>
              <p:nvPr/>
            </p:nvSpPr>
            <p:spPr bwMode="auto">
              <a:xfrm>
                <a:off x="2165206" y="2219367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en-US" altLang="fr-FR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9" name="ZoneTexte 4103"/>
              <p:cNvSpPr txBox="1">
                <a:spLocks noChangeArrowheads="1"/>
              </p:cNvSpPr>
              <p:nvPr/>
            </p:nvSpPr>
            <p:spPr bwMode="auto">
              <a:xfrm>
                <a:off x="2221310" y="2836817"/>
                <a:ext cx="10107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fr-FR" sz="1200" dirty="0" smtClean="0">
                    <a:solidFill>
                      <a:srgbClr val="007400"/>
                    </a:solidFill>
                    <a:latin typeface="+mn-lt"/>
                    <a:cs typeface="Arial" panose="020B0604020202020204" pitchFamily="34" charset="0"/>
                  </a:rPr>
                  <a:t>2000 years</a:t>
                </a:r>
                <a:endParaRPr lang="en-US" altLang="fr-FR" sz="1200" dirty="0">
                  <a:solidFill>
                    <a:srgbClr val="0074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3" name="ZoneTexte 448"/>
              <p:cNvSpPr txBox="1">
                <a:spLocks noChangeArrowheads="1"/>
              </p:cNvSpPr>
              <p:nvPr/>
            </p:nvSpPr>
            <p:spPr bwMode="auto">
              <a:xfrm>
                <a:off x="2079941" y="1796584"/>
                <a:ext cx="122417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200" b="1" dirty="0" smtClean="0">
                    <a:solidFill>
                      <a:srgbClr val="007400"/>
                    </a:solidFill>
                    <a:cs typeface="Arial" pitchFamily="34" charset="0"/>
                  </a:rPr>
                  <a:t>Forest succession</a:t>
                </a:r>
                <a:endParaRPr lang="en-US" sz="1200" b="1" dirty="0">
                  <a:solidFill>
                    <a:srgbClr val="007400"/>
                  </a:solidFill>
                  <a:cs typeface="Arial" pitchFamily="34" charset="0"/>
                </a:endParaRPr>
              </a:p>
            </p:txBody>
          </p:sp>
          <p:sp>
            <p:nvSpPr>
              <p:cNvPr id="252" name="Flèche droite 4102"/>
              <p:cNvSpPr>
                <a:spLocks noChangeArrowheads="1"/>
              </p:cNvSpPr>
              <p:nvPr/>
            </p:nvSpPr>
            <p:spPr bwMode="auto">
              <a:xfrm>
                <a:off x="2169369" y="3512646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fr-FR" sz="2400" dirty="0"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9" name="ZoneTexte 4108"/>
            <p:cNvSpPr txBox="1">
              <a:spLocks noChangeArrowheads="1"/>
            </p:cNvSpPr>
            <p:nvPr/>
          </p:nvSpPr>
          <p:spPr bwMode="auto">
            <a:xfrm>
              <a:off x="673517" y="3664213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0" name="ZoneTexte 4108"/>
            <p:cNvSpPr txBox="1">
              <a:spLocks noChangeArrowheads="1"/>
            </p:cNvSpPr>
            <p:nvPr/>
          </p:nvSpPr>
          <p:spPr bwMode="auto">
            <a:xfrm>
              <a:off x="3847855" y="3664213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3347831" y="2413404"/>
              <a:ext cx="1780667" cy="1279094"/>
              <a:chOff x="5652151" y="2483316"/>
              <a:chExt cx="1780667" cy="1279094"/>
            </a:xfrm>
          </p:grpSpPr>
          <p:pic>
            <p:nvPicPr>
              <p:cNvPr id="141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065" y="2509608"/>
                <a:ext cx="670369" cy="903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e 53"/>
              <p:cNvGrpSpPr/>
              <p:nvPr/>
            </p:nvGrpSpPr>
            <p:grpSpPr>
              <a:xfrm>
                <a:off x="5652151" y="2483316"/>
                <a:ext cx="1780667" cy="1279094"/>
                <a:chOff x="5652151" y="2480923"/>
                <a:chExt cx="1780667" cy="1279094"/>
              </a:xfrm>
            </p:grpSpPr>
            <p:grpSp>
              <p:nvGrpSpPr>
                <p:cNvPr id="143" name="Groupe 142"/>
                <p:cNvGrpSpPr/>
                <p:nvPr/>
              </p:nvGrpSpPr>
              <p:grpSpPr>
                <a:xfrm>
                  <a:off x="5652151" y="2480923"/>
                  <a:ext cx="1780667" cy="1279094"/>
                  <a:chOff x="3336926" y="3532258"/>
                  <a:chExt cx="1619249" cy="1146229"/>
                </a:xfrm>
              </p:grpSpPr>
              <p:pic>
                <p:nvPicPr>
                  <p:cNvPr id="145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4237" y="3532258"/>
                    <a:ext cx="608013" cy="8080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47" name="Groupe 146"/>
                  <p:cNvGrpSpPr/>
                  <p:nvPr/>
                </p:nvGrpSpPr>
                <p:grpSpPr>
                  <a:xfrm>
                    <a:off x="3336926" y="3645024"/>
                    <a:ext cx="1619249" cy="1033463"/>
                    <a:chOff x="3336926" y="3632671"/>
                    <a:chExt cx="1619249" cy="1033463"/>
                  </a:xfrm>
                </p:grpSpPr>
                <p:sp>
                  <p:nvSpPr>
                    <p:cNvPr id="14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5375" y="4150196"/>
                      <a:ext cx="1219200" cy="51593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fr-FR" sz="1800" dirty="0"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149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00538" y="3632671"/>
                      <a:ext cx="655637" cy="8715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1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26078" y="4035896"/>
                      <a:ext cx="423862" cy="5635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4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70229" y="4205625"/>
                      <a:ext cx="327025" cy="434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2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64336" y="4192641"/>
                      <a:ext cx="327025" cy="434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0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36926" y="3803893"/>
                      <a:ext cx="516387" cy="6876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3" name="Groupe 52"/>
                <p:cNvGrpSpPr/>
                <p:nvPr/>
              </p:nvGrpSpPr>
              <p:grpSpPr>
                <a:xfrm>
                  <a:off x="6084210" y="2568690"/>
                  <a:ext cx="1132130" cy="1155803"/>
                  <a:chOff x="6084210" y="2568690"/>
                  <a:chExt cx="1132130" cy="1155803"/>
                </a:xfrm>
              </p:grpSpPr>
              <p:pic>
                <p:nvPicPr>
                  <p:cNvPr id="263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84210" y="2577796"/>
                    <a:ext cx="555079" cy="7485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2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2106" y="2568690"/>
                    <a:ext cx="668624" cy="9017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1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88280" y="2797829"/>
                    <a:ext cx="628060" cy="8472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4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69912" y="3239097"/>
                    <a:ext cx="359625" cy="4853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265" name="ZoneTexte 4108"/>
            <p:cNvSpPr txBox="1">
              <a:spLocks noChangeArrowheads="1"/>
            </p:cNvSpPr>
            <p:nvPr/>
          </p:nvSpPr>
          <p:spPr bwMode="auto">
            <a:xfrm>
              <a:off x="677562" y="3929830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6" name="ZoneTexte 4108"/>
            <p:cNvSpPr txBox="1">
              <a:spLocks noChangeArrowheads="1"/>
            </p:cNvSpPr>
            <p:nvPr/>
          </p:nvSpPr>
          <p:spPr bwMode="auto">
            <a:xfrm>
              <a:off x="3851900" y="3929830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5346131" y="1052234"/>
            <a:ext cx="288039" cy="3240886"/>
            <a:chOff x="5364111" y="1052234"/>
            <a:chExt cx="288039" cy="3240886"/>
          </a:xfrm>
        </p:grpSpPr>
        <p:sp>
          <p:nvSpPr>
            <p:cNvPr id="268" name="Flèche droite 125"/>
            <p:cNvSpPr>
              <a:spLocks noChangeArrowheads="1"/>
            </p:cNvSpPr>
            <p:nvPr/>
          </p:nvSpPr>
          <p:spPr bwMode="auto">
            <a:xfrm>
              <a:off x="5364111" y="2504689"/>
              <a:ext cx="288039" cy="32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269" name="Connecteur droit 4110"/>
            <p:cNvCxnSpPr>
              <a:cxnSpLocks noChangeShapeType="1"/>
            </p:cNvCxnSpPr>
            <p:nvPr/>
          </p:nvCxnSpPr>
          <p:spPr bwMode="auto">
            <a:xfrm>
              <a:off x="5364111" y="1052234"/>
              <a:ext cx="0" cy="3240886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270" name="Groupe 57"/>
          <p:cNvGrpSpPr/>
          <p:nvPr/>
        </p:nvGrpSpPr>
        <p:grpSpPr>
          <a:xfrm>
            <a:off x="5804207" y="1734505"/>
            <a:ext cx="3090731" cy="1046405"/>
            <a:chOff x="2959260" y="1715205"/>
            <a:chExt cx="3090731" cy="1046405"/>
          </a:xfrm>
        </p:grpSpPr>
        <p:pic>
          <p:nvPicPr>
            <p:cNvPr id="271" name="Picture 2" descr="http://sketchup.google.com/3dwarehouse/download?mid=ec92070d4749b03d42f51754174f5d1&amp;rtyp=lt&amp;ctyp=other&amp;ts=129174000600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rcRect l="29617" r="26341"/>
            <a:stretch>
              <a:fillRect/>
            </a:stretch>
          </p:blipFill>
          <p:spPr bwMode="auto">
            <a:xfrm>
              <a:off x="4918057" y="1844329"/>
              <a:ext cx="541824" cy="869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" name="Picture 6" descr="http://www.speedtree.com/trees/images/58_FraserFir_Full.jpg"/>
            <p:cNvPicPr>
              <a:picLocks noChangeAspect="1" noChangeArrowheads="1"/>
            </p:cNvPicPr>
            <p:nvPr/>
          </p:nvPicPr>
          <p:blipFill>
            <a:blip r:embed="rId17" cstate="print"/>
            <a:srcRect l="22270" r="19827"/>
            <a:stretch>
              <a:fillRect/>
            </a:stretch>
          </p:blipFill>
          <p:spPr bwMode="auto">
            <a:xfrm>
              <a:off x="4384081" y="1943291"/>
              <a:ext cx="468604" cy="78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3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18" cstate="print"/>
            <a:srcRect l="9240" t="2097" r="25738"/>
            <a:stretch>
              <a:fillRect/>
            </a:stretch>
          </p:blipFill>
          <p:spPr bwMode="auto">
            <a:xfrm>
              <a:off x="5445035" y="1800216"/>
              <a:ext cx="604956" cy="940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4" name="Picture 4" descr="E:\arbre présentation\56_NorwaySpruce_Full copie.gif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750" y="1800216"/>
              <a:ext cx="1000680" cy="96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" name="Picture 12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60" y="1715205"/>
              <a:ext cx="813857" cy="100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" name="Groupe 63"/>
          <p:cNvGrpSpPr/>
          <p:nvPr/>
        </p:nvGrpSpPr>
        <p:grpSpPr>
          <a:xfrm>
            <a:off x="6677708" y="2037868"/>
            <a:ext cx="468000" cy="648000"/>
            <a:chOff x="4954969" y="2015980"/>
            <a:chExt cx="468000" cy="648000"/>
          </a:xfrm>
        </p:grpSpPr>
        <p:cxnSp>
          <p:nvCxnSpPr>
            <p:cNvPr id="277" name="Connecteur droit 276"/>
            <p:cNvCxnSpPr/>
            <p:nvPr/>
          </p:nvCxnSpPr>
          <p:spPr>
            <a:xfrm flipV="1">
              <a:off x="4954969" y="2015980"/>
              <a:ext cx="468000" cy="648000"/>
            </a:xfrm>
            <a:prstGeom prst="line">
              <a:avLst/>
            </a:prstGeom>
            <a:ln w="41275" cmpd="sng">
              <a:solidFill>
                <a:srgbClr val="9E0000">
                  <a:alpha val="8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 flipH="1" flipV="1">
              <a:off x="4954969" y="2015980"/>
              <a:ext cx="468000" cy="648000"/>
            </a:xfrm>
            <a:prstGeom prst="line">
              <a:avLst/>
            </a:prstGeom>
            <a:ln w="41275" cmpd="sng">
              <a:solidFill>
                <a:srgbClr val="9E0000">
                  <a:alpha val="8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/>
          <p:cNvSpPr txBox="1"/>
          <p:nvPr/>
        </p:nvSpPr>
        <p:spPr>
          <a:xfrm>
            <a:off x="6486110" y="2943313"/>
            <a:ext cx="208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9E0000"/>
                </a:solidFill>
              </a:rPr>
              <a:t>Local species richness (n)</a:t>
            </a:r>
            <a:endParaRPr lang="en-US" sz="1400" b="1" i="1" dirty="0">
              <a:solidFill>
                <a:srgbClr val="9E0000"/>
              </a:solidFill>
            </a:endParaRPr>
          </a:p>
        </p:txBody>
      </p:sp>
      <p:grpSp>
        <p:nvGrpSpPr>
          <p:cNvPr id="114" name="Groupe 113"/>
          <p:cNvGrpSpPr/>
          <p:nvPr/>
        </p:nvGrpSpPr>
        <p:grpSpPr>
          <a:xfrm>
            <a:off x="5328150" y="5074183"/>
            <a:ext cx="324000" cy="1584219"/>
            <a:chOff x="5328150" y="5074183"/>
            <a:chExt cx="324000" cy="1584219"/>
          </a:xfrm>
        </p:grpSpPr>
        <p:sp>
          <p:nvSpPr>
            <p:cNvPr id="115" name="Flèche droite 125"/>
            <p:cNvSpPr>
              <a:spLocks noChangeArrowheads="1"/>
            </p:cNvSpPr>
            <p:nvPr/>
          </p:nvSpPr>
          <p:spPr bwMode="auto">
            <a:xfrm>
              <a:off x="5328150" y="5722292"/>
              <a:ext cx="324000" cy="2880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rgbClr val="68593A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116" name="Connecteur droit 4110"/>
            <p:cNvCxnSpPr>
              <a:cxnSpLocks noChangeShapeType="1"/>
            </p:cNvCxnSpPr>
            <p:nvPr/>
          </p:nvCxnSpPr>
          <p:spPr bwMode="auto">
            <a:xfrm>
              <a:off x="5328151" y="5074183"/>
              <a:ext cx="0" cy="1584219"/>
            </a:xfrm>
            <a:prstGeom prst="line">
              <a:avLst/>
            </a:prstGeom>
            <a:noFill/>
            <a:ln w="22225" algn="ctr">
              <a:solidFill>
                <a:srgbClr val="68593A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18" name="Groupe 43"/>
          <p:cNvGrpSpPr/>
          <p:nvPr/>
        </p:nvGrpSpPr>
        <p:grpSpPr>
          <a:xfrm>
            <a:off x="6660290" y="5044203"/>
            <a:ext cx="1692000" cy="1296000"/>
            <a:chOff x="3583668" y="5148953"/>
            <a:chExt cx="1966207" cy="1381407"/>
          </a:xfrm>
        </p:grpSpPr>
        <p:pic>
          <p:nvPicPr>
            <p:cNvPr id="119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6388" y="5148953"/>
              <a:ext cx="631240" cy="73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047" y="5262671"/>
              <a:ext cx="769828" cy="89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19" descr="38_NorwaySpruce_klein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668" y="5337888"/>
              <a:ext cx="583449" cy="774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Oval 22"/>
            <p:cNvSpPr>
              <a:spLocks noChangeArrowheads="1"/>
            </p:cNvSpPr>
            <p:nvPr/>
          </p:nvSpPr>
          <p:spPr bwMode="auto">
            <a:xfrm>
              <a:off x="3757605" y="5535418"/>
              <a:ext cx="1523232" cy="989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cs typeface="Arial" pitchFamily="34" charset="0"/>
              </a:endParaRPr>
            </a:p>
          </p:txBody>
        </p:sp>
        <p:pic>
          <p:nvPicPr>
            <p:cNvPr id="123" name="Picture 12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411" y="5692841"/>
              <a:ext cx="563671" cy="7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12" descr="9_EuropeanAspen_klein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335" y="5920103"/>
              <a:ext cx="367697" cy="487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2" descr="9_EuropeanAspen_klein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490" y="5262671"/>
              <a:ext cx="439014" cy="58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19" descr="38_NorwaySpruce_klein"/>
            <p:cNvPicPr>
              <a:picLocks noChangeAspect="1" noChangeArrowheads="1"/>
            </p:cNvPicPr>
            <p:nvPr/>
          </p:nvPicPr>
          <p:blipFill>
            <a:blip r:embed="rId2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190" y="5569645"/>
              <a:ext cx="482771" cy="6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9" descr="38_NorwaySpruce_klein"/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573" y="5592476"/>
              <a:ext cx="706626" cy="93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" name="ZoneTexte 127"/>
          <p:cNvSpPr txBox="1"/>
          <p:nvPr/>
        </p:nvSpPr>
        <p:spPr>
          <a:xfrm>
            <a:off x="6028246" y="6386647"/>
            <a:ext cx="2932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6600"/>
                </a:solidFill>
                <a:cs typeface="Arial" panose="020B0604020202020204" pitchFamily="34" charset="0"/>
              </a:rPr>
              <a:t>Realized species richness</a:t>
            </a:r>
            <a:endParaRPr lang="en-US" sz="1400" b="1" i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1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7" y="44530"/>
            <a:ext cx="8171966" cy="1872260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4086000" y="4507926"/>
            <a:ext cx="972000" cy="720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63500" dist="25400" dir="162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e 73"/>
          <p:cNvGrpSpPr/>
          <p:nvPr/>
        </p:nvGrpSpPr>
        <p:grpSpPr>
          <a:xfrm>
            <a:off x="5508403" y="3537370"/>
            <a:ext cx="3276000" cy="2556000"/>
            <a:chOff x="5436403" y="3473543"/>
            <a:chExt cx="3420000" cy="2700000"/>
          </a:xfrm>
        </p:grpSpPr>
        <p:grpSp>
          <p:nvGrpSpPr>
            <p:cNvPr id="53" name="Groupe 32"/>
            <p:cNvGrpSpPr/>
            <p:nvPr/>
          </p:nvGrpSpPr>
          <p:grpSpPr>
            <a:xfrm>
              <a:off x="5436403" y="3473543"/>
              <a:ext cx="3420000" cy="2700000"/>
              <a:chOff x="2809274" y="3601745"/>
              <a:chExt cx="2520000" cy="206424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809274" y="3601745"/>
                <a:ext cx="2520000" cy="205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8" name="Groupe 37"/>
              <p:cNvGrpSpPr/>
              <p:nvPr/>
            </p:nvGrpSpPr>
            <p:grpSpPr>
              <a:xfrm>
                <a:off x="2861497" y="3953672"/>
                <a:ext cx="2276737" cy="1712313"/>
                <a:chOff x="2714175" y="1628750"/>
                <a:chExt cx="3586064" cy="2381947"/>
              </a:xfrm>
            </p:grpSpPr>
            <p:grpSp>
              <p:nvGrpSpPr>
                <p:cNvPr id="64" name="Groupe 42"/>
                <p:cNvGrpSpPr/>
                <p:nvPr/>
              </p:nvGrpSpPr>
              <p:grpSpPr>
                <a:xfrm>
                  <a:off x="3203810" y="1628750"/>
                  <a:ext cx="3096429" cy="1933553"/>
                  <a:chOff x="6516216" y="1332384"/>
                  <a:chExt cx="1800200" cy="1232520"/>
                </a:xfrm>
              </p:grpSpPr>
              <p:cxnSp>
                <p:nvCxnSpPr>
                  <p:cNvPr id="67" name="Connecteur droit avec flèche 66"/>
                  <p:cNvCxnSpPr/>
                  <p:nvPr/>
                </p:nvCxnSpPr>
                <p:spPr>
                  <a:xfrm>
                    <a:off x="6516216" y="2564904"/>
                    <a:ext cx="1800200" cy="0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necteur droit avec flèche 67"/>
                  <p:cNvCxnSpPr/>
                  <p:nvPr/>
                </p:nvCxnSpPr>
                <p:spPr>
                  <a:xfrm flipH="1" flipV="1">
                    <a:off x="6516216" y="1332384"/>
                    <a:ext cx="0" cy="1232520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ZoneTexte 61"/>
                <p:cNvSpPr txBox="1"/>
                <p:nvPr/>
              </p:nvSpPr>
              <p:spPr>
                <a:xfrm rot="16200000">
                  <a:off x="2174014" y="2437352"/>
                  <a:ext cx="1517758" cy="437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dirty="0" err="1" smtClean="0">
                      <a:cs typeface="Arial" pitchFamily="34" charset="0"/>
                    </a:rPr>
                    <a:t>Frequency</a:t>
                  </a:r>
                  <a:endParaRPr lang="fr-FR" sz="1050" dirty="0">
                    <a:cs typeface="Arial" pitchFamily="34" charset="0"/>
                  </a:endParaRPr>
                </a:p>
              </p:txBody>
            </p:sp>
            <p:sp>
              <p:nvSpPr>
                <p:cNvPr id="63" name="ZoneTexte 62"/>
                <p:cNvSpPr txBox="1"/>
                <p:nvPr/>
              </p:nvSpPr>
              <p:spPr>
                <a:xfrm>
                  <a:off x="3820335" y="3573018"/>
                  <a:ext cx="1605378" cy="4376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dirty="0" smtClean="0">
                      <a:cs typeface="Arial" pitchFamily="34" charset="0"/>
                    </a:rPr>
                    <a:t>Trait axis</a:t>
                  </a:r>
                  <a:endParaRPr lang="fr-FR" sz="1050" dirty="0"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3" name="Forme libre 72"/>
            <p:cNvSpPr/>
            <p:nvPr/>
          </p:nvSpPr>
          <p:spPr>
            <a:xfrm>
              <a:off x="5981755" y="4146365"/>
              <a:ext cx="2520350" cy="1601246"/>
            </a:xfrm>
            <a:custGeom>
              <a:avLst/>
              <a:gdLst>
                <a:gd name="connsiteX0" fmla="*/ 0 w 2475781"/>
                <a:gd name="connsiteY0" fmla="*/ 2367653 h 2378019"/>
                <a:gd name="connsiteX1" fmla="*/ 422695 w 2475781"/>
                <a:gd name="connsiteY1" fmla="*/ 2022597 h 2378019"/>
                <a:gd name="connsiteX2" fmla="*/ 1147314 w 2475781"/>
                <a:gd name="connsiteY2" fmla="*/ 29895 h 2378019"/>
                <a:gd name="connsiteX3" fmla="*/ 1535502 w 2475781"/>
                <a:gd name="connsiteY3" fmla="*/ 814898 h 2378019"/>
                <a:gd name="connsiteX4" fmla="*/ 1785668 w 2475781"/>
                <a:gd name="connsiteY4" fmla="*/ 685502 h 2378019"/>
                <a:gd name="connsiteX5" fmla="*/ 2087593 w 2475781"/>
                <a:gd name="connsiteY5" fmla="*/ 2022597 h 2378019"/>
                <a:gd name="connsiteX6" fmla="*/ 2475781 w 2475781"/>
                <a:gd name="connsiteY6" fmla="*/ 2367653 h 2378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781" h="2378019">
                  <a:moveTo>
                    <a:pt x="0" y="2367653"/>
                  </a:moveTo>
                  <a:cubicBezTo>
                    <a:pt x="115738" y="2389938"/>
                    <a:pt x="231476" y="2412223"/>
                    <a:pt x="422695" y="2022597"/>
                  </a:cubicBezTo>
                  <a:cubicBezTo>
                    <a:pt x="613914" y="1632971"/>
                    <a:pt x="961846" y="231178"/>
                    <a:pt x="1147314" y="29895"/>
                  </a:cubicBezTo>
                  <a:cubicBezTo>
                    <a:pt x="1332782" y="-171388"/>
                    <a:pt x="1429110" y="705630"/>
                    <a:pt x="1535502" y="814898"/>
                  </a:cubicBezTo>
                  <a:cubicBezTo>
                    <a:pt x="1641894" y="924166"/>
                    <a:pt x="1693653" y="484219"/>
                    <a:pt x="1785668" y="685502"/>
                  </a:cubicBezTo>
                  <a:cubicBezTo>
                    <a:pt x="1877683" y="886785"/>
                    <a:pt x="1972574" y="1742239"/>
                    <a:pt x="2087593" y="2022597"/>
                  </a:cubicBezTo>
                  <a:cubicBezTo>
                    <a:pt x="2202612" y="2302955"/>
                    <a:pt x="2339196" y="2335304"/>
                    <a:pt x="2475781" y="23676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359598" y="3537370"/>
            <a:ext cx="3276000" cy="2556000"/>
            <a:chOff x="287598" y="3473543"/>
            <a:chExt cx="3420000" cy="2700000"/>
          </a:xfrm>
        </p:grpSpPr>
        <p:grpSp>
          <p:nvGrpSpPr>
            <p:cNvPr id="32" name="Groupe 51"/>
            <p:cNvGrpSpPr/>
            <p:nvPr/>
          </p:nvGrpSpPr>
          <p:grpSpPr>
            <a:xfrm>
              <a:off x="287598" y="3473543"/>
              <a:ext cx="3420000" cy="2700000"/>
              <a:chOff x="2809274" y="3601745"/>
              <a:chExt cx="2520000" cy="206424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809274" y="3601745"/>
                <a:ext cx="2520000" cy="2052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7" name="Groupe 56"/>
              <p:cNvGrpSpPr/>
              <p:nvPr/>
            </p:nvGrpSpPr>
            <p:grpSpPr>
              <a:xfrm>
                <a:off x="2861497" y="3953672"/>
                <a:ext cx="2276737" cy="1712313"/>
                <a:chOff x="2714175" y="1628750"/>
                <a:chExt cx="3586064" cy="2381947"/>
              </a:xfrm>
            </p:grpSpPr>
            <p:grpSp>
              <p:nvGrpSpPr>
                <p:cNvPr id="42" name="Groupe 63"/>
                <p:cNvGrpSpPr/>
                <p:nvPr/>
              </p:nvGrpSpPr>
              <p:grpSpPr>
                <a:xfrm>
                  <a:off x="3203810" y="1628750"/>
                  <a:ext cx="3096429" cy="1933553"/>
                  <a:chOff x="6516216" y="1332384"/>
                  <a:chExt cx="1800200" cy="1232520"/>
                </a:xfrm>
              </p:grpSpPr>
              <p:cxnSp>
                <p:nvCxnSpPr>
                  <p:cNvPr id="45" name="Connecteur droit avec flèche 44"/>
                  <p:cNvCxnSpPr/>
                  <p:nvPr/>
                </p:nvCxnSpPr>
                <p:spPr>
                  <a:xfrm>
                    <a:off x="6516216" y="2564904"/>
                    <a:ext cx="1800200" cy="0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cteur droit avec flèche 45"/>
                  <p:cNvCxnSpPr/>
                  <p:nvPr/>
                </p:nvCxnSpPr>
                <p:spPr>
                  <a:xfrm flipH="1" flipV="1">
                    <a:off x="6516216" y="1332384"/>
                    <a:ext cx="0" cy="1232520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0" name="ZoneTexte 39"/>
                <p:cNvSpPr txBox="1"/>
                <p:nvPr/>
              </p:nvSpPr>
              <p:spPr>
                <a:xfrm rot="16200000">
                  <a:off x="2174014" y="2437352"/>
                  <a:ext cx="1517758" cy="437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dirty="0" err="1" smtClean="0">
                      <a:cs typeface="Arial" pitchFamily="34" charset="0"/>
                    </a:rPr>
                    <a:t>Frequency</a:t>
                  </a:r>
                  <a:endParaRPr lang="fr-FR" sz="1050" dirty="0">
                    <a:cs typeface="Arial" pitchFamily="34" charset="0"/>
                  </a:endParaRPr>
                </a:p>
              </p:txBody>
            </p:sp>
            <p:sp>
              <p:nvSpPr>
                <p:cNvPr id="41" name="ZoneTexte 40"/>
                <p:cNvSpPr txBox="1"/>
                <p:nvPr/>
              </p:nvSpPr>
              <p:spPr>
                <a:xfrm>
                  <a:off x="3820335" y="3573018"/>
                  <a:ext cx="1605378" cy="4376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dirty="0" smtClean="0">
                      <a:cs typeface="Arial" pitchFamily="34" charset="0"/>
                    </a:rPr>
                    <a:t>Trait axis</a:t>
                  </a:r>
                  <a:endParaRPr lang="fr-FR" sz="1050" dirty="0"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5" name="Forme libre 74"/>
            <p:cNvSpPr/>
            <p:nvPr/>
          </p:nvSpPr>
          <p:spPr>
            <a:xfrm>
              <a:off x="885635" y="4160220"/>
              <a:ext cx="2448340" cy="1588658"/>
            </a:xfrm>
            <a:custGeom>
              <a:avLst/>
              <a:gdLst>
                <a:gd name="connsiteX0" fmla="*/ 0 w 2878112"/>
                <a:gd name="connsiteY0" fmla="*/ 1636426 h 1651416"/>
                <a:gd name="connsiteX1" fmla="*/ 704538 w 2878112"/>
                <a:gd name="connsiteY1" fmla="*/ 1261672 h 1651416"/>
                <a:gd name="connsiteX2" fmla="*/ 1439056 w 2878112"/>
                <a:gd name="connsiteY2" fmla="*/ 2498 h 1651416"/>
                <a:gd name="connsiteX3" fmla="*/ 2158584 w 2878112"/>
                <a:gd name="connsiteY3" fmla="*/ 1276662 h 1651416"/>
                <a:gd name="connsiteX4" fmla="*/ 2878112 w 2878112"/>
                <a:gd name="connsiteY4" fmla="*/ 1651416 h 165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8112" h="1651416">
                  <a:moveTo>
                    <a:pt x="0" y="1636426"/>
                  </a:moveTo>
                  <a:cubicBezTo>
                    <a:pt x="232347" y="1585209"/>
                    <a:pt x="464695" y="1533993"/>
                    <a:pt x="704538" y="1261672"/>
                  </a:cubicBezTo>
                  <a:cubicBezTo>
                    <a:pt x="944381" y="989351"/>
                    <a:pt x="1196715" y="0"/>
                    <a:pt x="1439056" y="2498"/>
                  </a:cubicBezTo>
                  <a:cubicBezTo>
                    <a:pt x="1681397" y="4996"/>
                    <a:pt x="1918741" y="1001842"/>
                    <a:pt x="2158584" y="1276662"/>
                  </a:cubicBezTo>
                  <a:cubicBezTo>
                    <a:pt x="2398427" y="1551482"/>
                    <a:pt x="2638269" y="1601449"/>
                    <a:pt x="2878112" y="1651416"/>
                  </a:cubicBezTo>
                </a:path>
              </a:pathLst>
            </a:custGeom>
            <a:ln w="19050">
              <a:solidFill>
                <a:schemeClr val="tx1"/>
              </a:solidFill>
              <a:prstDash val="soli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960037" y="2376560"/>
            <a:ext cx="2281216" cy="86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</a:t>
            </a: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OR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</a:t>
            </a:r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LIM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communities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02747" y="2448570"/>
            <a:ext cx="2281216" cy="86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Null</a:t>
            </a:r>
            <a:endParaRPr lang="en-US" sz="2600" b="1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communities</a:t>
            </a:r>
            <a:endParaRPr lang="en-US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31433" y="3621513"/>
            <a:ext cx="2932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Random trait distribution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5680238" y="3621513"/>
            <a:ext cx="2932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trait distribution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79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0" y="30418"/>
            <a:ext cx="9143465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response to abiotic conditions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74299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3851900" y="4005080"/>
            <a:ext cx="3888540" cy="1863593"/>
            <a:chOff x="4788030" y="4149613"/>
            <a:chExt cx="3888540" cy="1863593"/>
          </a:xfrm>
        </p:grpSpPr>
        <p:sp>
          <p:nvSpPr>
            <p:cNvPr id="5" name="ZoneTexte 4"/>
            <p:cNvSpPr txBox="1"/>
            <p:nvPr/>
          </p:nvSpPr>
          <p:spPr>
            <a:xfrm>
              <a:off x="5436120" y="4674378"/>
              <a:ext cx="302442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Precipitation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Soil nitrogen availability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788030" y="4149613"/>
              <a:ext cx="38885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Sites differing on 3 abiotic axes: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3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61409" y="5969156"/>
            <a:ext cx="1944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Environmental traits</a:t>
            </a:r>
          </a:p>
        </p:txBody>
      </p:sp>
      <p:sp>
        <p:nvSpPr>
          <p:cNvPr id="52" name="Text Placeholder 22"/>
          <p:cNvSpPr txBox="1">
            <a:spLocks/>
          </p:cNvSpPr>
          <p:nvPr/>
        </p:nvSpPr>
        <p:spPr>
          <a:xfrm>
            <a:off x="449801" y="64286"/>
            <a:ext cx="824439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Filtering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Organigramme : Fusion 52"/>
          <p:cNvSpPr/>
          <p:nvPr/>
        </p:nvSpPr>
        <p:spPr>
          <a:xfrm>
            <a:off x="323410" y="1536984"/>
            <a:ext cx="3420000" cy="1404000"/>
          </a:xfrm>
          <a:prstGeom prst="flowChartMerge">
            <a:avLst/>
          </a:prstGeom>
          <a:gradFill flip="none" rotWithShape="1">
            <a:gsLst>
              <a:gs pos="0">
                <a:srgbClr val="9E0000">
                  <a:alpha val="90000"/>
                  <a:lumMod val="95000"/>
                </a:srgbClr>
              </a:gs>
              <a:gs pos="74000">
                <a:srgbClr val="CD6B5B">
                  <a:alpha val="9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Trait Filtering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03218" y="3645030"/>
            <a:ext cx="3060383" cy="2292371"/>
            <a:chOff x="503218" y="3645030"/>
            <a:chExt cx="3060383" cy="2292371"/>
          </a:xfrm>
        </p:grpSpPr>
        <p:grpSp>
          <p:nvGrpSpPr>
            <p:cNvPr id="28" name="Groupe 27"/>
            <p:cNvGrpSpPr/>
            <p:nvPr/>
          </p:nvGrpSpPr>
          <p:grpSpPr>
            <a:xfrm>
              <a:off x="503218" y="3645030"/>
              <a:ext cx="3060383" cy="2292371"/>
              <a:chOff x="2276389" y="2340271"/>
              <a:chExt cx="2520000" cy="187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>
              <a:xfrm>
                <a:off x="2276389" y="2340271"/>
                <a:ext cx="2520000" cy="187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0" name="Groupe 29"/>
              <p:cNvGrpSpPr/>
              <p:nvPr/>
            </p:nvGrpSpPr>
            <p:grpSpPr>
              <a:xfrm>
                <a:off x="2662058" y="2361359"/>
                <a:ext cx="1965875" cy="1829858"/>
                <a:chOff x="2587222" y="2348850"/>
                <a:chExt cx="1965875" cy="1829858"/>
              </a:xfrm>
            </p:grpSpPr>
            <p:grpSp>
              <p:nvGrpSpPr>
                <p:cNvPr id="31" name="Groupe 30"/>
                <p:cNvGrpSpPr/>
                <p:nvPr/>
              </p:nvGrpSpPr>
              <p:grpSpPr>
                <a:xfrm>
                  <a:off x="2587222" y="2529110"/>
                  <a:ext cx="1965875" cy="1649598"/>
                  <a:chOff x="3203810" y="1628750"/>
                  <a:chExt cx="3096429" cy="2294707"/>
                </a:xfrm>
              </p:grpSpPr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5724128" y="620688"/>
                    <a:chExt cx="2592288" cy="1944216"/>
                  </a:xfrm>
                </p:grpSpPr>
                <p:sp>
                  <p:nvSpPr>
                    <p:cNvPr id="38" name="Forme libre 37"/>
                    <p:cNvSpPr/>
                    <p:nvPr/>
                  </p:nvSpPr>
                  <p:spPr>
                    <a:xfrm>
                      <a:off x="5724157" y="972891"/>
                      <a:ext cx="2376234" cy="1506281"/>
                    </a:xfrm>
                    <a:custGeom>
                      <a:avLst/>
                      <a:gdLst>
                        <a:gd name="connsiteX0" fmla="*/ 0 w 2475781"/>
                        <a:gd name="connsiteY0" fmla="*/ 2367653 h 2378019"/>
                        <a:gd name="connsiteX1" fmla="*/ 422695 w 2475781"/>
                        <a:gd name="connsiteY1" fmla="*/ 2022597 h 2378019"/>
                        <a:gd name="connsiteX2" fmla="*/ 1147314 w 2475781"/>
                        <a:gd name="connsiteY2" fmla="*/ 29895 h 2378019"/>
                        <a:gd name="connsiteX3" fmla="*/ 1535502 w 2475781"/>
                        <a:gd name="connsiteY3" fmla="*/ 814898 h 2378019"/>
                        <a:gd name="connsiteX4" fmla="*/ 1785668 w 2475781"/>
                        <a:gd name="connsiteY4" fmla="*/ 685502 h 2378019"/>
                        <a:gd name="connsiteX5" fmla="*/ 2087593 w 2475781"/>
                        <a:gd name="connsiteY5" fmla="*/ 2022597 h 2378019"/>
                        <a:gd name="connsiteX6" fmla="*/ 2475781 w 2475781"/>
                        <a:gd name="connsiteY6" fmla="*/ 2367653 h 2378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75781" h="2378019">
                          <a:moveTo>
                            <a:pt x="0" y="2367653"/>
                          </a:moveTo>
                          <a:cubicBezTo>
                            <a:pt x="115738" y="2389938"/>
                            <a:pt x="231476" y="2412223"/>
                            <a:pt x="422695" y="2022597"/>
                          </a:cubicBezTo>
                          <a:cubicBezTo>
                            <a:pt x="613914" y="1632971"/>
                            <a:pt x="961846" y="231178"/>
                            <a:pt x="1147314" y="29895"/>
                          </a:cubicBezTo>
                          <a:cubicBezTo>
                            <a:pt x="1332782" y="-171388"/>
                            <a:pt x="1429110" y="705630"/>
                            <a:pt x="1535502" y="814898"/>
                          </a:cubicBezTo>
                          <a:cubicBezTo>
                            <a:pt x="1641894" y="924166"/>
                            <a:pt x="1693653" y="484219"/>
                            <a:pt x="1785668" y="685502"/>
                          </a:cubicBezTo>
                          <a:cubicBezTo>
                            <a:pt x="1877683" y="886785"/>
                            <a:pt x="1972574" y="1742239"/>
                            <a:pt x="2087593" y="2022597"/>
                          </a:cubicBezTo>
                          <a:cubicBezTo>
                            <a:pt x="2202612" y="2302955"/>
                            <a:pt x="2339196" y="2335304"/>
                            <a:pt x="2475781" y="236765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39" name="Groupe 38"/>
                    <p:cNvGrpSpPr/>
                    <p:nvPr/>
                  </p:nvGrpSpPr>
                  <p:grpSpPr>
                    <a:xfrm>
                      <a:off x="5724128" y="620688"/>
                      <a:ext cx="2592288" cy="1944216"/>
                      <a:chOff x="5724128" y="620688"/>
                      <a:chExt cx="2592288" cy="1944216"/>
                    </a:xfrm>
                  </p:grpSpPr>
                  <p:grpSp>
                    <p:nvGrpSpPr>
                      <p:cNvPr id="40" name="Groupe 39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43" name="Connecteur droit avec flèche 42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Connecteur droit avec flèche 43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" name="Rectangle 40"/>
                      <p:cNvSpPr/>
                      <p:nvPr/>
                    </p:nvSpPr>
                    <p:spPr>
                      <a:xfrm>
                        <a:off x="7548870" y="688635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42" name="Rectangle 41"/>
                      <p:cNvSpPr/>
                      <p:nvPr/>
                    </p:nvSpPr>
                    <p:spPr>
                      <a:xfrm>
                        <a:off x="5739499" y="688635"/>
                        <a:ext cx="287999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3820335" y="3573018"/>
                    <a:ext cx="1605379" cy="3504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2" name="Groupe 31"/>
                <p:cNvGrpSpPr/>
                <p:nvPr/>
              </p:nvGrpSpPr>
              <p:grpSpPr>
                <a:xfrm>
                  <a:off x="2817157" y="2348850"/>
                  <a:ext cx="1199621" cy="316505"/>
                  <a:chOff x="2817157" y="2348850"/>
                  <a:chExt cx="1199621" cy="316505"/>
                </a:xfrm>
              </p:grpSpPr>
              <p:cxnSp>
                <p:nvCxnSpPr>
                  <p:cNvPr id="33" name="Connecteur droit avec flèche 32"/>
                  <p:cNvCxnSpPr/>
                  <p:nvPr/>
                </p:nvCxnSpPr>
                <p:spPr>
                  <a:xfrm>
                    <a:off x="2898492" y="2665355"/>
                    <a:ext cx="100800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prstDash val="sysDash"/>
                    <a:headEnd type="stealth" w="lg" len="med"/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2817157" y="2348850"/>
                    <a:ext cx="1199621" cy="2387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00" dirty="0" smtClean="0">
                        <a:cs typeface="Arial" pitchFamily="34" charset="0"/>
                      </a:rPr>
                      <a:t>Range </a:t>
                    </a:r>
                    <a:r>
                      <a:rPr lang="fr-FR" sz="1300" dirty="0" err="1" smtClean="0">
                        <a:cs typeface="Arial" pitchFamily="34" charset="0"/>
                      </a:rPr>
                      <a:t>reduction</a:t>
                    </a:r>
                    <a:endParaRPr lang="fr-FR" sz="1300" dirty="0"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55" name="ZoneTexte 54"/>
            <p:cNvSpPr txBox="1"/>
            <p:nvPr/>
          </p:nvSpPr>
          <p:spPr>
            <a:xfrm rot="16200000">
              <a:off x="94664" y="4668980"/>
              <a:ext cx="13360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 smtClean="0">
                  <a:cs typeface="Arial" pitchFamily="34" charset="0"/>
                </a:rPr>
                <a:t>Frequency</a:t>
              </a:r>
              <a:endParaRPr lang="fr-FR" sz="1050" dirty="0">
                <a:cs typeface="Arial" pitchFamily="34" charset="0"/>
              </a:endParaRPr>
            </a:p>
          </p:txBody>
        </p:sp>
      </p:grpSp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309320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cs typeface="Arial" pitchFamily="34" charset="0"/>
              </a:rPr>
              <a:t>Chauvet</a:t>
            </a:r>
            <a:r>
              <a:rPr lang="en-US" sz="1100" i="1" dirty="0" smtClean="0">
                <a:solidFill>
                  <a:srgbClr val="0070C0"/>
                </a:solidFill>
                <a:cs typeface="Arial" pitchFamily="34" charset="0"/>
              </a:rPr>
              <a:t> et al. under review</a:t>
            </a:r>
            <a:endParaRPr lang="en-US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27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/>
          <p:cNvGrpSpPr/>
          <p:nvPr/>
        </p:nvGrpSpPr>
        <p:grpSpPr>
          <a:xfrm>
            <a:off x="4067980" y="4293120"/>
            <a:ext cx="360000" cy="2160000"/>
            <a:chOff x="5328150" y="5074183"/>
            <a:chExt cx="324000" cy="1584219"/>
          </a:xfrm>
        </p:grpSpPr>
        <p:sp>
          <p:nvSpPr>
            <p:cNvPr id="48" name="Flèche droite 125"/>
            <p:cNvSpPr>
              <a:spLocks noChangeArrowheads="1"/>
            </p:cNvSpPr>
            <p:nvPr/>
          </p:nvSpPr>
          <p:spPr bwMode="auto">
            <a:xfrm>
              <a:off x="5328150" y="5722292"/>
              <a:ext cx="324000" cy="2880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49" name="Connecteur droit 4110"/>
            <p:cNvCxnSpPr>
              <a:cxnSpLocks noChangeShapeType="1"/>
            </p:cNvCxnSpPr>
            <p:nvPr/>
          </p:nvCxnSpPr>
          <p:spPr bwMode="auto">
            <a:xfrm>
              <a:off x="5328151" y="5074183"/>
              <a:ext cx="0" cy="1584219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52" name="Text Placeholder 22"/>
          <p:cNvSpPr txBox="1">
            <a:spLocks/>
          </p:cNvSpPr>
          <p:nvPr/>
        </p:nvSpPr>
        <p:spPr>
          <a:xfrm>
            <a:off x="449801" y="64286"/>
            <a:ext cx="824439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Filtering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Organigramme : Fusion 52"/>
          <p:cNvSpPr/>
          <p:nvPr/>
        </p:nvSpPr>
        <p:spPr>
          <a:xfrm>
            <a:off x="323410" y="1536984"/>
            <a:ext cx="3420000" cy="1404000"/>
          </a:xfrm>
          <a:prstGeom prst="flowChartMerge">
            <a:avLst/>
          </a:prstGeom>
          <a:gradFill flip="none" rotWithShape="1">
            <a:gsLst>
              <a:gs pos="0">
                <a:srgbClr val="9E0000">
                  <a:alpha val="90000"/>
                  <a:lumMod val="95000"/>
                </a:srgbClr>
              </a:gs>
              <a:gs pos="74000">
                <a:srgbClr val="CD6B5B">
                  <a:alpha val="9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Trait Filtering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499990" y="3429000"/>
            <a:ext cx="3240000" cy="3168000"/>
            <a:chOff x="4499990" y="3429000"/>
            <a:chExt cx="3240000" cy="316800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0" y="3429000"/>
              <a:ext cx="3240000" cy="31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4913990" y="6153641"/>
              <a:ext cx="2412000" cy="324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Nitrogen requirement</a:t>
              </a:r>
              <a:endPara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03218" y="3645030"/>
            <a:ext cx="3060383" cy="2292371"/>
            <a:chOff x="503218" y="3645030"/>
            <a:chExt cx="3060383" cy="2292371"/>
          </a:xfrm>
        </p:grpSpPr>
        <p:grpSp>
          <p:nvGrpSpPr>
            <p:cNvPr id="28" name="Groupe 27"/>
            <p:cNvGrpSpPr/>
            <p:nvPr/>
          </p:nvGrpSpPr>
          <p:grpSpPr>
            <a:xfrm>
              <a:off x="503218" y="3645030"/>
              <a:ext cx="3060383" cy="2292371"/>
              <a:chOff x="2276389" y="2340271"/>
              <a:chExt cx="2520000" cy="187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>
              <a:xfrm>
                <a:off x="2276389" y="2340271"/>
                <a:ext cx="2520000" cy="187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0" name="Groupe 29"/>
              <p:cNvGrpSpPr/>
              <p:nvPr/>
            </p:nvGrpSpPr>
            <p:grpSpPr>
              <a:xfrm>
                <a:off x="2662058" y="2361359"/>
                <a:ext cx="1965875" cy="1829858"/>
                <a:chOff x="2587222" y="2348850"/>
                <a:chExt cx="1965875" cy="1829858"/>
              </a:xfrm>
            </p:grpSpPr>
            <p:grpSp>
              <p:nvGrpSpPr>
                <p:cNvPr id="31" name="Groupe 30"/>
                <p:cNvGrpSpPr/>
                <p:nvPr/>
              </p:nvGrpSpPr>
              <p:grpSpPr>
                <a:xfrm>
                  <a:off x="2587222" y="2529110"/>
                  <a:ext cx="1965875" cy="1649598"/>
                  <a:chOff x="3203810" y="1628750"/>
                  <a:chExt cx="3096429" cy="2294707"/>
                </a:xfrm>
              </p:grpSpPr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5724128" y="620688"/>
                    <a:chExt cx="2592288" cy="1944216"/>
                  </a:xfrm>
                </p:grpSpPr>
                <p:sp>
                  <p:nvSpPr>
                    <p:cNvPr id="38" name="Forme libre 37"/>
                    <p:cNvSpPr/>
                    <p:nvPr/>
                  </p:nvSpPr>
                  <p:spPr>
                    <a:xfrm>
                      <a:off x="5724157" y="972891"/>
                      <a:ext cx="2376234" cy="1506281"/>
                    </a:xfrm>
                    <a:custGeom>
                      <a:avLst/>
                      <a:gdLst>
                        <a:gd name="connsiteX0" fmla="*/ 0 w 2475781"/>
                        <a:gd name="connsiteY0" fmla="*/ 2367653 h 2378019"/>
                        <a:gd name="connsiteX1" fmla="*/ 422695 w 2475781"/>
                        <a:gd name="connsiteY1" fmla="*/ 2022597 h 2378019"/>
                        <a:gd name="connsiteX2" fmla="*/ 1147314 w 2475781"/>
                        <a:gd name="connsiteY2" fmla="*/ 29895 h 2378019"/>
                        <a:gd name="connsiteX3" fmla="*/ 1535502 w 2475781"/>
                        <a:gd name="connsiteY3" fmla="*/ 814898 h 2378019"/>
                        <a:gd name="connsiteX4" fmla="*/ 1785668 w 2475781"/>
                        <a:gd name="connsiteY4" fmla="*/ 685502 h 2378019"/>
                        <a:gd name="connsiteX5" fmla="*/ 2087593 w 2475781"/>
                        <a:gd name="connsiteY5" fmla="*/ 2022597 h 2378019"/>
                        <a:gd name="connsiteX6" fmla="*/ 2475781 w 2475781"/>
                        <a:gd name="connsiteY6" fmla="*/ 2367653 h 2378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75781" h="2378019">
                          <a:moveTo>
                            <a:pt x="0" y="2367653"/>
                          </a:moveTo>
                          <a:cubicBezTo>
                            <a:pt x="115738" y="2389938"/>
                            <a:pt x="231476" y="2412223"/>
                            <a:pt x="422695" y="2022597"/>
                          </a:cubicBezTo>
                          <a:cubicBezTo>
                            <a:pt x="613914" y="1632971"/>
                            <a:pt x="961846" y="231178"/>
                            <a:pt x="1147314" y="29895"/>
                          </a:cubicBezTo>
                          <a:cubicBezTo>
                            <a:pt x="1332782" y="-171388"/>
                            <a:pt x="1429110" y="705630"/>
                            <a:pt x="1535502" y="814898"/>
                          </a:cubicBezTo>
                          <a:cubicBezTo>
                            <a:pt x="1641894" y="924166"/>
                            <a:pt x="1693653" y="484219"/>
                            <a:pt x="1785668" y="685502"/>
                          </a:cubicBezTo>
                          <a:cubicBezTo>
                            <a:pt x="1877683" y="886785"/>
                            <a:pt x="1972574" y="1742239"/>
                            <a:pt x="2087593" y="2022597"/>
                          </a:cubicBezTo>
                          <a:cubicBezTo>
                            <a:pt x="2202612" y="2302955"/>
                            <a:pt x="2339196" y="2335304"/>
                            <a:pt x="2475781" y="236765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39" name="Groupe 38"/>
                    <p:cNvGrpSpPr/>
                    <p:nvPr/>
                  </p:nvGrpSpPr>
                  <p:grpSpPr>
                    <a:xfrm>
                      <a:off x="5724128" y="620688"/>
                      <a:ext cx="2592288" cy="1944216"/>
                      <a:chOff x="5724128" y="620688"/>
                      <a:chExt cx="2592288" cy="1944216"/>
                    </a:xfrm>
                  </p:grpSpPr>
                  <p:grpSp>
                    <p:nvGrpSpPr>
                      <p:cNvPr id="40" name="Groupe 39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43" name="Connecteur droit avec flèche 42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Connecteur droit avec flèche 43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" name="Rectangle 40"/>
                      <p:cNvSpPr/>
                      <p:nvPr/>
                    </p:nvSpPr>
                    <p:spPr>
                      <a:xfrm>
                        <a:off x="7548870" y="688635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42" name="Rectangle 41"/>
                      <p:cNvSpPr/>
                      <p:nvPr/>
                    </p:nvSpPr>
                    <p:spPr>
                      <a:xfrm>
                        <a:off x="5739499" y="688635"/>
                        <a:ext cx="287999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3820335" y="3573018"/>
                    <a:ext cx="1605379" cy="3504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32" name="Groupe 31"/>
                <p:cNvGrpSpPr/>
                <p:nvPr/>
              </p:nvGrpSpPr>
              <p:grpSpPr>
                <a:xfrm>
                  <a:off x="2817157" y="2348850"/>
                  <a:ext cx="1199621" cy="316505"/>
                  <a:chOff x="2817157" y="2348850"/>
                  <a:chExt cx="1199621" cy="316505"/>
                </a:xfrm>
              </p:grpSpPr>
              <p:cxnSp>
                <p:nvCxnSpPr>
                  <p:cNvPr id="33" name="Connecteur droit avec flèche 32"/>
                  <p:cNvCxnSpPr/>
                  <p:nvPr/>
                </p:nvCxnSpPr>
                <p:spPr>
                  <a:xfrm>
                    <a:off x="2898492" y="2665355"/>
                    <a:ext cx="100800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prstDash val="sysDash"/>
                    <a:headEnd type="stealth" w="lg" len="med"/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2817157" y="2348850"/>
                    <a:ext cx="1199621" cy="2387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00" dirty="0" smtClean="0">
                        <a:cs typeface="Arial" pitchFamily="34" charset="0"/>
                      </a:rPr>
                      <a:t>Range </a:t>
                    </a:r>
                    <a:r>
                      <a:rPr lang="fr-FR" sz="1300" dirty="0" err="1" smtClean="0">
                        <a:cs typeface="Arial" pitchFamily="34" charset="0"/>
                      </a:rPr>
                      <a:t>reduction</a:t>
                    </a:r>
                    <a:endParaRPr lang="fr-FR" sz="1300" dirty="0"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55" name="ZoneTexte 54"/>
            <p:cNvSpPr txBox="1"/>
            <p:nvPr/>
          </p:nvSpPr>
          <p:spPr>
            <a:xfrm rot="16200000">
              <a:off x="94664" y="4668980"/>
              <a:ext cx="13360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 smtClean="0">
                  <a:cs typeface="Arial" pitchFamily="34" charset="0"/>
                </a:rPr>
                <a:t>Frequency</a:t>
              </a:r>
              <a:endParaRPr lang="fr-FR" sz="1050" dirty="0">
                <a:cs typeface="Arial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61409" y="5969156"/>
            <a:ext cx="1944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Environmental traits</a:t>
            </a:r>
          </a:p>
        </p:txBody>
      </p:sp>
      <p:graphicFrame>
        <p:nvGraphicFramePr>
          <p:cNvPr id="51" name="Graphique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752927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ZoneTexte 55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cs typeface="Arial" pitchFamily="34" charset="0"/>
              </a:rPr>
              <a:t>Chauvet</a:t>
            </a:r>
            <a:r>
              <a:rPr lang="en-US" sz="1100" i="1" dirty="0" smtClean="0">
                <a:solidFill>
                  <a:srgbClr val="0070C0"/>
                </a:solidFill>
                <a:cs typeface="Arial" pitchFamily="34" charset="0"/>
              </a:rPr>
              <a:t> et al. under review</a:t>
            </a:r>
            <a:endParaRPr lang="en-US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27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/>
          <p:cNvGrpSpPr/>
          <p:nvPr/>
        </p:nvGrpSpPr>
        <p:grpSpPr>
          <a:xfrm>
            <a:off x="4067980" y="4293120"/>
            <a:ext cx="360000" cy="2160000"/>
            <a:chOff x="5328150" y="5074183"/>
            <a:chExt cx="324000" cy="1584219"/>
          </a:xfrm>
        </p:grpSpPr>
        <p:sp>
          <p:nvSpPr>
            <p:cNvPr id="48" name="Flèche droite 125"/>
            <p:cNvSpPr>
              <a:spLocks noChangeArrowheads="1"/>
            </p:cNvSpPr>
            <p:nvPr/>
          </p:nvSpPr>
          <p:spPr bwMode="auto">
            <a:xfrm>
              <a:off x="5328150" y="5722292"/>
              <a:ext cx="324000" cy="2880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>
                <a:latin typeface="+mn-lt"/>
              </a:endParaRPr>
            </a:p>
          </p:txBody>
        </p:sp>
        <p:cxnSp>
          <p:nvCxnSpPr>
            <p:cNvPr id="49" name="Connecteur droit 4110"/>
            <p:cNvCxnSpPr>
              <a:cxnSpLocks noChangeShapeType="1"/>
            </p:cNvCxnSpPr>
            <p:nvPr/>
          </p:nvCxnSpPr>
          <p:spPr bwMode="auto">
            <a:xfrm>
              <a:off x="5328151" y="5074183"/>
              <a:ext cx="0" cy="1584219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52" name="Text Placeholder 22"/>
          <p:cNvSpPr txBox="1">
            <a:spLocks/>
          </p:cNvSpPr>
          <p:nvPr/>
        </p:nvSpPr>
        <p:spPr>
          <a:xfrm>
            <a:off x="449801" y="64286"/>
            <a:ext cx="824439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Filtering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Organigramme : Fusion 52"/>
          <p:cNvSpPr/>
          <p:nvPr/>
        </p:nvSpPr>
        <p:spPr>
          <a:xfrm>
            <a:off x="323410" y="1536984"/>
            <a:ext cx="3420000" cy="1404000"/>
          </a:xfrm>
          <a:prstGeom prst="flowChartMerge">
            <a:avLst/>
          </a:prstGeom>
          <a:gradFill flip="none" rotWithShape="1">
            <a:gsLst>
              <a:gs pos="0">
                <a:srgbClr val="9E0000">
                  <a:alpha val="90000"/>
                  <a:lumMod val="95000"/>
                </a:srgbClr>
              </a:gs>
              <a:gs pos="74000">
                <a:srgbClr val="CD6B5B">
                  <a:alpha val="9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Trait Filtering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499990" y="3429000"/>
            <a:ext cx="4248590" cy="3168000"/>
            <a:chOff x="4499990" y="3429000"/>
            <a:chExt cx="4248590" cy="3168000"/>
          </a:xfrm>
        </p:grpSpPr>
        <p:grpSp>
          <p:nvGrpSpPr>
            <p:cNvPr id="2" name="Groupe 1"/>
            <p:cNvGrpSpPr/>
            <p:nvPr/>
          </p:nvGrpSpPr>
          <p:grpSpPr>
            <a:xfrm>
              <a:off x="4499990" y="3429000"/>
              <a:ext cx="3240000" cy="3168000"/>
              <a:chOff x="341409" y="3198526"/>
              <a:chExt cx="3384000" cy="3344068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409" y="3198526"/>
                <a:ext cx="3384000" cy="3344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773809" y="6074594"/>
                <a:ext cx="2519200" cy="34200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Nitrogen requirement</a:t>
                </a:r>
                <a:endParaRPr lang="en-US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7092580" y="4323028"/>
              <a:ext cx="1656000" cy="360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Shade Tolerance</a:t>
              </a:r>
              <a:endPara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H="1">
            <a:off x="7236370" y="4795938"/>
            <a:ext cx="576080" cy="115590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sysDot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503218" y="3645030"/>
            <a:ext cx="3060383" cy="2292371"/>
            <a:chOff x="503218" y="3645030"/>
            <a:chExt cx="3060383" cy="2292371"/>
          </a:xfrm>
        </p:grpSpPr>
        <p:grpSp>
          <p:nvGrpSpPr>
            <p:cNvPr id="28" name="Groupe 27"/>
            <p:cNvGrpSpPr/>
            <p:nvPr/>
          </p:nvGrpSpPr>
          <p:grpSpPr>
            <a:xfrm>
              <a:off x="503218" y="3645030"/>
              <a:ext cx="3060383" cy="2292371"/>
              <a:chOff x="2276389" y="2340271"/>
              <a:chExt cx="2520000" cy="187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>
              <a:xfrm>
                <a:off x="2276389" y="2340271"/>
                <a:ext cx="2520000" cy="187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0" name="Groupe 29"/>
              <p:cNvGrpSpPr/>
              <p:nvPr/>
            </p:nvGrpSpPr>
            <p:grpSpPr>
              <a:xfrm>
                <a:off x="2385517" y="2541619"/>
                <a:ext cx="2242416" cy="1605031"/>
                <a:chOff x="2310681" y="2529110"/>
                <a:chExt cx="2242416" cy="1605031"/>
              </a:xfrm>
            </p:grpSpPr>
            <p:grpSp>
              <p:nvGrpSpPr>
                <p:cNvPr id="31" name="Groupe 30"/>
                <p:cNvGrpSpPr/>
                <p:nvPr/>
              </p:nvGrpSpPr>
              <p:grpSpPr>
                <a:xfrm>
                  <a:off x="2310681" y="2529110"/>
                  <a:ext cx="2242416" cy="1605031"/>
                  <a:chOff x="2768233" y="1628750"/>
                  <a:chExt cx="3532006" cy="2232711"/>
                </a:xfrm>
              </p:grpSpPr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5724128" y="620688"/>
                    <a:chExt cx="2592288" cy="1944216"/>
                  </a:xfrm>
                </p:grpSpPr>
                <p:sp>
                  <p:nvSpPr>
                    <p:cNvPr id="38" name="Forme libre 37"/>
                    <p:cNvSpPr/>
                    <p:nvPr/>
                  </p:nvSpPr>
                  <p:spPr>
                    <a:xfrm>
                      <a:off x="5724157" y="972891"/>
                      <a:ext cx="2376234" cy="1506281"/>
                    </a:xfrm>
                    <a:custGeom>
                      <a:avLst/>
                      <a:gdLst>
                        <a:gd name="connsiteX0" fmla="*/ 0 w 2475781"/>
                        <a:gd name="connsiteY0" fmla="*/ 2367653 h 2378019"/>
                        <a:gd name="connsiteX1" fmla="*/ 422695 w 2475781"/>
                        <a:gd name="connsiteY1" fmla="*/ 2022597 h 2378019"/>
                        <a:gd name="connsiteX2" fmla="*/ 1147314 w 2475781"/>
                        <a:gd name="connsiteY2" fmla="*/ 29895 h 2378019"/>
                        <a:gd name="connsiteX3" fmla="*/ 1535502 w 2475781"/>
                        <a:gd name="connsiteY3" fmla="*/ 814898 h 2378019"/>
                        <a:gd name="connsiteX4" fmla="*/ 1785668 w 2475781"/>
                        <a:gd name="connsiteY4" fmla="*/ 685502 h 2378019"/>
                        <a:gd name="connsiteX5" fmla="*/ 2087593 w 2475781"/>
                        <a:gd name="connsiteY5" fmla="*/ 2022597 h 2378019"/>
                        <a:gd name="connsiteX6" fmla="*/ 2475781 w 2475781"/>
                        <a:gd name="connsiteY6" fmla="*/ 2367653 h 2378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75781" h="2378019">
                          <a:moveTo>
                            <a:pt x="0" y="2367653"/>
                          </a:moveTo>
                          <a:cubicBezTo>
                            <a:pt x="115738" y="2389938"/>
                            <a:pt x="231476" y="2412223"/>
                            <a:pt x="422695" y="2022597"/>
                          </a:cubicBezTo>
                          <a:cubicBezTo>
                            <a:pt x="613914" y="1632971"/>
                            <a:pt x="961846" y="231178"/>
                            <a:pt x="1147314" y="29895"/>
                          </a:cubicBezTo>
                          <a:cubicBezTo>
                            <a:pt x="1332782" y="-171388"/>
                            <a:pt x="1429110" y="705630"/>
                            <a:pt x="1535502" y="814898"/>
                          </a:cubicBezTo>
                          <a:cubicBezTo>
                            <a:pt x="1641894" y="924166"/>
                            <a:pt x="1693653" y="484219"/>
                            <a:pt x="1785668" y="685502"/>
                          </a:cubicBezTo>
                          <a:cubicBezTo>
                            <a:pt x="1877683" y="886785"/>
                            <a:pt x="1972574" y="1742239"/>
                            <a:pt x="2087593" y="2022597"/>
                          </a:cubicBezTo>
                          <a:cubicBezTo>
                            <a:pt x="2202612" y="2302955"/>
                            <a:pt x="2339196" y="2335304"/>
                            <a:pt x="2475781" y="236765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39" name="Groupe 38"/>
                    <p:cNvGrpSpPr/>
                    <p:nvPr/>
                  </p:nvGrpSpPr>
                  <p:grpSpPr>
                    <a:xfrm>
                      <a:off x="5724128" y="620688"/>
                      <a:ext cx="2592288" cy="1944216"/>
                      <a:chOff x="5724128" y="620688"/>
                      <a:chExt cx="2592288" cy="1944216"/>
                    </a:xfrm>
                  </p:grpSpPr>
                  <p:grpSp>
                    <p:nvGrpSpPr>
                      <p:cNvPr id="40" name="Groupe 39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43" name="Connecteur droit avec flèche 42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Connecteur droit avec flèche 43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" name="Rectangle 40"/>
                      <p:cNvSpPr/>
                      <p:nvPr/>
                    </p:nvSpPr>
                    <p:spPr>
                      <a:xfrm>
                        <a:off x="7548870" y="688635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42" name="Rectangle 41"/>
                      <p:cNvSpPr/>
                      <p:nvPr/>
                    </p:nvSpPr>
                    <p:spPr>
                      <a:xfrm>
                        <a:off x="5739499" y="688635"/>
                        <a:ext cx="287999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36" name="ZoneTexte 35"/>
                  <p:cNvSpPr txBox="1"/>
                  <p:nvPr/>
                </p:nvSpPr>
                <p:spPr>
                  <a:xfrm rot="16200000">
                    <a:off x="2174014" y="2491407"/>
                    <a:ext cx="1517759" cy="3293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err="1" smtClean="0">
                        <a:cs typeface="Arial" pitchFamily="34" charset="0"/>
                      </a:rPr>
                      <a:t>Frequency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3820335" y="3573018"/>
                    <a:ext cx="1605379" cy="288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33" name="Connecteur droit avec flèche 32"/>
                <p:cNvCxnSpPr/>
                <p:nvPr/>
              </p:nvCxnSpPr>
              <p:spPr>
                <a:xfrm>
                  <a:off x="2898492" y="2665355"/>
                  <a:ext cx="100800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prstDash val="sysDash"/>
                  <a:headEnd type="stealth" w="lg" len="med"/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" name="ZoneTexte 49"/>
            <p:cNvSpPr txBox="1"/>
            <p:nvPr/>
          </p:nvSpPr>
          <p:spPr>
            <a:xfrm>
              <a:off x="1250831" y="3670853"/>
              <a:ext cx="145686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 smtClean="0">
                  <a:cs typeface="Arial" pitchFamily="34" charset="0"/>
                </a:rPr>
                <a:t>Range </a:t>
              </a:r>
              <a:r>
                <a:rPr lang="fr-FR" sz="1300" dirty="0" err="1" smtClean="0">
                  <a:cs typeface="Arial" pitchFamily="34" charset="0"/>
                </a:rPr>
                <a:t>reduction</a:t>
              </a:r>
              <a:endParaRPr lang="fr-FR" sz="1300" dirty="0">
                <a:cs typeface="Arial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061409" y="5969156"/>
            <a:ext cx="1944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Environmental traits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691600" y="6381410"/>
            <a:ext cx="1944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&amp; Biotic traits</a:t>
            </a:r>
          </a:p>
        </p:txBody>
      </p:sp>
      <p:graphicFrame>
        <p:nvGraphicFramePr>
          <p:cNvPr id="45" name="Graphique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50188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ZoneTexte 55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cs typeface="Arial" pitchFamily="34" charset="0"/>
              </a:rPr>
              <a:t>Chauvet</a:t>
            </a:r>
            <a:r>
              <a:rPr lang="en-US" sz="1100" i="1" dirty="0" smtClean="0">
                <a:solidFill>
                  <a:srgbClr val="0070C0"/>
                </a:solidFill>
                <a:cs typeface="Arial" pitchFamily="34" charset="0"/>
              </a:rPr>
              <a:t> et al. under review</a:t>
            </a:r>
            <a:endParaRPr lang="en-US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0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134721" y="72995"/>
            <a:ext cx="887455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Competition: trait divergence or convergence?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8" name="Picture 8" descr="E:\arbre présentation\58_ScotsPine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r="42332"/>
          <a:stretch>
            <a:fillRect/>
          </a:stretch>
        </p:blipFill>
        <p:spPr bwMode="auto">
          <a:xfrm>
            <a:off x="10492" y="692620"/>
            <a:ext cx="1406453" cy="29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648055" y="1600285"/>
            <a:ext cx="21240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Shade Tolerance</a:t>
            </a:r>
          </a:p>
          <a:p>
            <a:pPr algn="ctr">
              <a:lnSpc>
                <a:spcPct val="150000"/>
              </a:lnSpc>
            </a:pPr>
            <a:endPara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Maximal Height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1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e 70"/>
          <p:cNvGrpSpPr/>
          <p:nvPr/>
        </p:nvGrpSpPr>
        <p:grpSpPr>
          <a:xfrm>
            <a:off x="5217590" y="4139133"/>
            <a:ext cx="2861692" cy="2302135"/>
            <a:chOff x="359448" y="2947307"/>
            <a:chExt cx="2520000" cy="2052000"/>
          </a:xfrm>
        </p:grpSpPr>
        <p:grpSp>
          <p:nvGrpSpPr>
            <p:cNvPr id="72" name="Groupe 71"/>
            <p:cNvGrpSpPr/>
            <p:nvPr/>
          </p:nvGrpSpPr>
          <p:grpSpPr>
            <a:xfrm>
              <a:off x="359448" y="2947307"/>
              <a:ext cx="2520000" cy="2052000"/>
              <a:chOff x="2809274" y="3601745"/>
              <a:chExt cx="2520000" cy="2052000"/>
            </a:xfrm>
          </p:grpSpPr>
          <p:grpSp>
            <p:nvGrpSpPr>
              <p:cNvPr id="74" name="Groupe 73"/>
              <p:cNvGrpSpPr/>
              <p:nvPr/>
            </p:nvGrpSpPr>
            <p:grpSpPr>
              <a:xfrm>
                <a:off x="2809274" y="3601745"/>
                <a:ext cx="2520000" cy="2052000"/>
                <a:chOff x="2809274" y="3601745"/>
                <a:chExt cx="2520000" cy="2052000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78" name="Groupe 77"/>
                <p:cNvGrpSpPr/>
                <p:nvPr/>
              </p:nvGrpSpPr>
              <p:grpSpPr>
                <a:xfrm>
                  <a:off x="2865707" y="3682204"/>
                  <a:ext cx="2272527" cy="1938450"/>
                  <a:chOff x="2280571" y="2257642"/>
                  <a:chExt cx="2272527" cy="1938450"/>
                </a:xfrm>
              </p:grpSpPr>
              <p:grpSp>
                <p:nvGrpSpPr>
                  <p:cNvPr id="79" name="Groupe 78"/>
                  <p:cNvGrpSpPr/>
                  <p:nvPr/>
                </p:nvGrpSpPr>
                <p:grpSpPr>
                  <a:xfrm>
                    <a:off x="2280571" y="2529110"/>
                    <a:ext cx="2272527" cy="1666982"/>
                    <a:chOff x="2720806" y="1628750"/>
                    <a:chExt cx="3579433" cy="2318889"/>
                  </a:xfrm>
                </p:grpSpPr>
                <p:grpSp>
                  <p:nvGrpSpPr>
                    <p:cNvPr id="81" name="Groupe 80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84" name="Groupe 83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87" name="Connecteur droit avec flèche 86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Connecteur droit avec flèche 87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5" name="Rectangle 84"/>
                      <p:cNvSpPr/>
                      <p:nvPr/>
                    </p:nvSpPr>
                    <p:spPr>
                      <a:xfrm>
                        <a:off x="7536871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5744471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82" name="ZoneTexte 81"/>
                    <p:cNvSpPr txBox="1"/>
                    <p:nvPr/>
                  </p:nvSpPr>
                  <p:spPr>
                    <a:xfrm rot="16200000">
                      <a:off x="2174015" y="2443979"/>
                      <a:ext cx="1517759" cy="4241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err="1" smtClean="0">
                          <a:cs typeface="Arial" pitchFamily="34" charset="0"/>
                        </a:rPr>
                        <a:t>Frequency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ZoneTexte 82"/>
                    <p:cNvSpPr txBox="1"/>
                    <p:nvPr/>
                  </p:nvSpPr>
                  <p:spPr>
                    <a:xfrm>
                      <a:off x="3820335" y="3573018"/>
                      <a:ext cx="1605378" cy="37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smtClean="0">
                          <a:cs typeface="Arial" pitchFamily="34" charset="0"/>
                        </a:rPr>
                        <a:t>Trait axis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2827329" y="2257642"/>
                    <a:ext cx="1188000" cy="2923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00" dirty="0" smtClean="0">
                        <a:cs typeface="Arial" pitchFamily="34" charset="0"/>
                      </a:rPr>
                      <a:t>Convergence</a:t>
                    </a:r>
                    <a:endParaRPr lang="fr-FR" sz="13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75" name="Connecteur droit avec flèche 74"/>
              <p:cNvCxnSpPr/>
              <p:nvPr/>
            </p:nvCxnSpPr>
            <p:spPr>
              <a:xfrm flipH="1">
                <a:off x="4152367" y="4170098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lg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/>
              <p:cNvCxnSpPr/>
              <p:nvPr/>
            </p:nvCxnSpPr>
            <p:spPr>
              <a:xfrm>
                <a:off x="3449635" y="4170098"/>
                <a:ext cx="360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lgDas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Forme libre 72"/>
            <p:cNvSpPr/>
            <p:nvPr/>
          </p:nvSpPr>
          <p:spPr>
            <a:xfrm>
              <a:off x="954081" y="3455127"/>
              <a:ext cx="1134835" cy="1213292"/>
            </a:xfrm>
            <a:custGeom>
              <a:avLst/>
              <a:gdLst>
                <a:gd name="connsiteX0" fmla="*/ 0 w 2882537"/>
                <a:gd name="connsiteY0" fmla="*/ 2316480 h 2322005"/>
                <a:gd name="connsiteX1" fmla="*/ 862149 w 2882537"/>
                <a:gd name="connsiteY1" fmla="*/ 1959428 h 2322005"/>
                <a:gd name="connsiteX2" fmla="*/ 1463040 w 2882537"/>
                <a:gd name="connsiteY2" fmla="*/ 0 h 2322005"/>
                <a:gd name="connsiteX3" fmla="*/ 2046514 w 2882537"/>
                <a:gd name="connsiteY3" fmla="*/ 1959428 h 2322005"/>
                <a:gd name="connsiteX4" fmla="*/ 2882537 w 2882537"/>
                <a:gd name="connsiteY4" fmla="*/ 2316480 h 23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2537" h="2322005">
                  <a:moveTo>
                    <a:pt x="0" y="2316480"/>
                  </a:moveTo>
                  <a:cubicBezTo>
                    <a:pt x="309154" y="2330994"/>
                    <a:pt x="618309" y="2345508"/>
                    <a:pt x="862149" y="1959428"/>
                  </a:cubicBezTo>
                  <a:cubicBezTo>
                    <a:pt x="1105989" y="1573348"/>
                    <a:pt x="1265646" y="0"/>
                    <a:pt x="1463040" y="0"/>
                  </a:cubicBezTo>
                  <a:cubicBezTo>
                    <a:pt x="1660434" y="0"/>
                    <a:pt x="1809931" y="1573348"/>
                    <a:pt x="2046514" y="1959428"/>
                  </a:cubicBezTo>
                  <a:cubicBezTo>
                    <a:pt x="2283097" y="2345508"/>
                    <a:pt x="2582817" y="2330994"/>
                    <a:pt x="2882537" y="231648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8" name="Picture 8" descr="E:\arbre présentation\58_ScotsPine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r="42332"/>
          <a:stretch>
            <a:fillRect/>
          </a:stretch>
        </p:blipFill>
        <p:spPr bwMode="auto">
          <a:xfrm>
            <a:off x="10492" y="692620"/>
            <a:ext cx="1406453" cy="29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1648055" y="1600285"/>
            <a:ext cx="21240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Shade Tolerance</a:t>
            </a:r>
          </a:p>
          <a:p>
            <a:pPr algn="ctr">
              <a:lnSpc>
                <a:spcPct val="150000"/>
              </a:lnSpc>
            </a:pPr>
            <a:endPara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Maximal Height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4" name="Text Placeholder 22"/>
          <p:cNvSpPr txBox="1">
            <a:spLocks/>
          </p:cNvSpPr>
          <p:nvPr/>
        </p:nvSpPr>
        <p:spPr>
          <a:xfrm>
            <a:off x="134721" y="72995"/>
            <a:ext cx="887455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Competition: Strong Convergence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932050" y="3645030"/>
            <a:ext cx="3420000" cy="309429"/>
            <a:chOff x="4940759" y="3610194"/>
            <a:chExt cx="3420000" cy="309429"/>
          </a:xfrm>
        </p:grpSpPr>
        <p:sp>
          <p:nvSpPr>
            <p:cNvPr id="28" name="Flèche droite 125"/>
            <p:cNvSpPr>
              <a:spLocks noChangeArrowheads="1"/>
            </p:cNvSpPr>
            <p:nvPr/>
          </p:nvSpPr>
          <p:spPr bwMode="auto">
            <a:xfrm rot="16200000" flipH="1">
              <a:off x="6503663" y="3661185"/>
              <a:ext cx="309429" cy="2074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29" name="Connecteur droit 4110"/>
            <p:cNvCxnSpPr>
              <a:cxnSpLocks noChangeShapeType="1"/>
            </p:cNvCxnSpPr>
            <p:nvPr/>
          </p:nvCxnSpPr>
          <p:spPr bwMode="auto">
            <a:xfrm>
              <a:off x="4940759" y="3610194"/>
              <a:ext cx="3420000" cy="0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graphicFrame>
        <p:nvGraphicFramePr>
          <p:cNvPr id="33" name="Graphique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481961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467430" y="4797190"/>
            <a:ext cx="273638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shade tolerance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maximum height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cs typeface="Arial" pitchFamily="34" charset="0"/>
              </a:rPr>
              <a:t>Chauvet</a:t>
            </a:r>
            <a:r>
              <a:rPr lang="en-US" sz="1100" i="1" dirty="0" smtClean="0">
                <a:solidFill>
                  <a:srgbClr val="0070C0"/>
                </a:solidFill>
                <a:cs typeface="Arial" pitchFamily="34" charset="0"/>
              </a:rPr>
              <a:t> et al. under review</a:t>
            </a:r>
            <a:endParaRPr lang="en-US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85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1"/>
          <p:cNvGrpSpPr/>
          <p:nvPr/>
        </p:nvGrpSpPr>
        <p:grpSpPr>
          <a:xfrm>
            <a:off x="3680170" y="4048266"/>
            <a:ext cx="2340000" cy="1944000"/>
            <a:chOff x="2809274" y="3601745"/>
            <a:chExt cx="2520000" cy="2052000"/>
          </a:xfrm>
        </p:grpSpPr>
        <p:grpSp>
          <p:nvGrpSpPr>
            <p:cNvPr id="3" name="Groupe 52"/>
            <p:cNvGrpSpPr/>
            <p:nvPr/>
          </p:nvGrpSpPr>
          <p:grpSpPr>
            <a:xfrm>
              <a:off x="2809274" y="3601745"/>
              <a:ext cx="2520000" cy="2052000"/>
              <a:chOff x="2809274" y="3601745"/>
              <a:chExt cx="2520000" cy="2052000"/>
            </a:xfrm>
          </p:grpSpPr>
          <p:grpSp>
            <p:nvGrpSpPr>
              <p:cNvPr id="4" name="Groupe 54"/>
              <p:cNvGrpSpPr/>
              <p:nvPr/>
            </p:nvGrpSpPr>
            <p:grpSpPr>
              <a:xfrm>
                <a:off x="2809274" y="3601745"/>
                <a:ext cx="2520000" cy="2052000"/>
                <a:chOff x="2809274" y="3601745"/>
                <a:chExt cx="2520000" cy="205200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5" name="Groupe 59"/>
                <p:cNvGrpSpPr/>
                <p:nvPr/>
              </p:nvGrpSpPr>
              <p:grpSpPr>
                <a:xfrm>
                  <a:off x="2859677" y="3682204"/>
                  <a:ext cx="2278556" cy="1953411"/>
                  <a:chOff x="2274541" y="2257642"/>
                  <a:chExt cx="2278556" cy="1953411"/>
                </a:xfrm>
              </p:grpSpPr>
              <p:grpSp>
                <p:nvGrpSpPr>
                  <p:cNvPr id="6" name="Groupe 60"/>
                  <p:cNvGrpSpPr/>
                  <p:nvPr/>
                </p:nvGrpSpPr>
                <p:grpSpPr>
                  <a:xfrm>
                    <a:off x="2274541" y="2529110"/>
                    <a:ext cx="2278556" cy="1681943"/>
                    <a:chOff x="2711309" y="1628750"/>
                    <a:chExt cx="3588930" cy="2339701"/>
                  </a:xfrm>
                </p:grpSpPr>
                <p:grpSp>
                  <p:nvGrpSpPr>
                    <p:cNvPr id="7" name="Groupe 62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8" name="Groupe 65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69" name="Connecteur droit avec flèche 68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Connecteur droit avec flèche 69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7" name="Rectangle 66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68" name="Rectangle 67"/>
                      <p:cNvSpPr/>
                      <p:nvPr/>
                    </p:nvSpPr>
                    <p:spPr>
                      <a:xfrm>
                        <a:off x="5737503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64" name="ZoneTexte 63"/>
                    <p:cNvSpPr txBox="1"/>
                    <p:nvPr/>
                  </p:nvSpPr>
                  <p:spPr>
                    <a:xfrm rot="16200000">
                      <a:off x="2174015" y="2434482"/>
                      <a:ext cx="1517759" cy="4431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err="1" smtClean="0">
                          <a:cs typeface="Arial" pitchFamily="34" charset="0"/>
                        </a:rPr>
                        <a:t>Frequency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ZoneTexte 64"/>
                    <p:cNvSpPr txBox="1"/>
                    <p:nvPr/>
                  </p:nvSpPr>
                  <p:spPr>
                    <a:xfrm>
                      <a:off x="3820336" y="3573018"/>
                      <a:ext cx="1605379" cy="3954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smtClean="0">
                          <a:cs typeface="Arial" pitchFamily="34" charset="0"/>
                        </a:rPr>
                        <a:t>Trait axis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2" name="ZoneTexte 61"/>
                  <p:cNvSpPr txBox="1"/>
                  <p:nvPr/>
                </p:nvSpPr>
                <p:spPr>
                  <a:xfrm>
                    <a:off x="2827329" y="2257642"/>
                    <a:ext cx="1188000" cy="3086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00" dirty="0" smtClean="0">
                        <a:cs typeface="Arial" pitchFamily="34" charset="0"/>
                      </a:rPr>
                      <a:t>Convergence</a:t>
                    </a:r>
                    <a:endParaRPr lang="fr-FR" sz="13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56" name="Connecteur droit avec flèche 55"/>
              <p:cNvCxnSpPr/>
              <p:nvPr/>
            </p:nvCxnSpPr>
            <p:spPr>
              <a:xfrm flipH="1">
                <a:off x="4207743" y="4797772"/>
                <a:ext cx="263284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/>
              <p:cNvCxnSpPr/>
              <p:nvPr/>
            </p:nvCxnSpPr>
            <p:spPr>
              <a:xfrm>
                <a:off x="3505011" y="4797772"/>
                <a:ext cx="263284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Forme libre 53"/>
            <p:cNvSpPr/>
            <p:nvPr/>
          </p:nvSpPr>
          <p:spPr>
            <a:xfrm>
              <a:off x="3427426" y="4803260"/>
              <a:ext cx="1188000" cy="536025"/>
            </a:xfrm>
            <a:custGeom>
              <a:avLst/>
              <a:gdLst>
                <a:gd name="connsiteX0" fmla="*/ 0 w 2329132"/>
                <a:gd name="connsiteY0" fmla="*/ 1854680 h 1863307"/>
                <a:gd name="connsiteX1" fmla="*/ 370936 w 2329132"/>
                <a:gd name="connsiteY1" fmla="*/ 1509624 h 1863307"/>
                <a:gd name="connsiteX2" fmla="*/ 1095555 w 2329132"/>
                <a:gd name="connsiteY2" fmla="*/ 1 h 1863307"/>
                <a:gd name="connsiteX3" fmla="*/ 1802921 w 2329132"/>
                <a:gd name="connsiteY3" fmla="*/ 1500997 h 1863307"/>
                <a:gd name="connsiteX4" fmla="*/ 2329132 w 2329132"/>
                <a:gd name="connsiteY4" fmla="*/ 1863307 h 186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32" h="1863307">
                  <a:moveTo>
                    <a:pt x="0" y="1854680"/>
                  </a:moveTo>
                  <a:cubicBezTo>
                    <a:pt x="94172" y="1836708"/>
                    <a:pt x="188344" y="1818737"/>
                    <a:pt x="370936" y="1509624"/>
                  </a:cubicBezTo>
                  <a:cubicBezTo>
                    <a:pt x="553529" y="1200511"/>
                    <a:pt x="856891" y="1439"/>
                    <a:pt x="1095555" y="1"/>
                  </a:cubicBezTo>
                  <a:cubicBezTo>
                    <a:pt x="1334219" y="-1437"/>
                    <a:pt x="1597325" y="1190446"/>
                    <a:pt x="1802921" y="1500997"/>
                  </a:cubicBezTo>
                  <a:cubicBezTo>
                    <a:pt x="2008517" y="1811548"/>
                    <a:pt x="2168824" y="1837427"/>
                    <a:pt x="2329132" y="186330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 pitchFamily="34" charset="0"/>
              </a:endParaRPr>
            </a:p>
          </p:txBody>
        </p:sp>
      </p:grpSp>
      <p:grpSp>
        <p:nvGrpSpPr>
          <p:cNvPr id="9" name="Groupe 70"/>
          <p:cNvGrpSpPr/>
          <p:nvPr/>
        </p:nvGrpSpPr>
        <p:grpSpPr>
          <a:xfrm>
            <a:off x="6312981" y="4318161"/>
            <a:ext cx="2592000" cy="2196000"/>
            <a:chOff x="359448" y="2947307"/>
            <a:chExt cx="2520000" cy="2052000"/>
          </a:xfrm>
        </p:grpSpPr>
        <p:grpSp>
          <p:nvGrpSpPr>
            <p:cNvPr id="10" name="Groupe 71"/>
            <p:cNvGrpSpPr/>
            <p:nvPr/>
          </p:nvGrpSpPr>
          <p:grpSpPr>
            <a:xfrm>
              <a:off x="359448" y="2947307"/>
              <a:ext cx="2520000" cy="2052000"/>
              <a:chOff x="2809274" y="3601745"/>
              <a:chExt cx="2520000" cy="2052000"/>
            </a:xfrm>
          </p:grpSpPr>
          <p:grpSp>
            <p:nvGrpSpPr>
              <p:cNvPr id="11" name="Groupe 73"/>
              <p:cNvGrpSpPr/>
              <p:nvPr/>
            </p:nvGrpSpPr>
            <p:grpSpPr>
              <a:xfrm>
                <a:off x="2809274" y="3601745"/>
                <a:ext cx="2520000" cy="2052000"/>
                <a:chOff x="2809274" y="3601745"/>
                <a:chExt cx="2520000" cy="2052000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00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2" name="Groupe 77"/>
                <p:cNvGrpSpPr/>
                <p:nvPr/>
              </p:nvGrpSpPr>
              <p:grpSpPr>
                <a:xfrm>
                  <a:off x="2865707" y="3664474"/>
                  <a:ext cx="2272527" cy="1956180"/>
                  <a:chOff x="2280571" y="2239912"/>
                  <a:chExt cx="2272527" cy="1956180"/>
                </a:xfrm>
              </p:grpSpPr>
              <p:grpSp>
                <p:nvGrpSpPr>
                  <p:cNvPr id="13" name="Groupe 78"/>
                  <p:cNvGrpSpPr/>
                  <p:nvPr/>
                </p:nvGrpSpPr>
                <p:grpSpPr>
                  <a:xfrm>
                    <a:off x="2280571" y="2529110"/>
                    <a:ext cx="2272527" cy="1666982"/>
                    <a:chOff x="2720806" y="1628750"/>
                    <a:chExt cx="3579433" cy="2318889"/>
                  </a:xfrm>
                </p:grpSpPr>
                <p:grpSp>
                  <p:nvGrpSpPr>
                    <p:cNvPr id="14" name="Groupe 80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15" name="Groupe 83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87" name="Connecteur droit avec flèche 86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Connecteur droit avec flèche 87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5" name="Rectangle 84"/>
                      <p:cNvSpPr/>
                      <p:nvPr/>
                    </p:nvSpPr>
                    <p:spPr>
                      <a:xfrm>
                        <a:off x="7536871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5744471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82" name="ZoneTexte 81"/>
                    <p:cNvSpPr txBox="1"/>
                    <p:nvPr/>
                  </p:nvSpPr>
                  <p:spPr>
                    <a:xfrm rot="16200000">
                      <a:off x="2174015" y="2443979"/>
                      <a:ext cx="1517759" cy="4241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err="1" smtClean="0">
                          <a:cs typeface="Arial" pitchFamily="34" charset="0"/>
                        </a:rPr>
                        <a:t>Frequency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ZoneTexte 82"/>
                    <p:cNvSpPr txBox="1"/>
                    <p:nvPr/>
                  </p:nvSpPr>
                  <p:spPr>
                    <a:xfrm>
                      <a:off x="3820335" y="3573018"/>
                      <a:ext cx="1605378" cy="37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smtClean="0">
                          <a:cs typeface="Arial" pitchFamily="34" charset="0"/>
                        </a:rPr>
                        <a:t>Trait axis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2482071" y="2239912"/>
                    <a:ext cx="1916810" cy="273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300" b="1" dirty="0" smtClean="0">
                        <a:cs typeface="Arial" pitchFamily="34" charset="0"/>
                      </a:rPr>
                      <a:t>Stronger Convergence</a:t>
                    </a:r>
                    <a:endParaRPr lang="en-US" sz="1300" b="1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75" name="Connecteur droit avec flèche 74"/>
              <p:cNvCxnSpPr/>
              <p:nvPr/>
            </p:nvCxnSpPr>
            <p:spPr>
              <a:xfrm flipH="1">
                <a:off x="4165454" y="4182848"/>
                <a:ext cx="338507" cy="0"/>
              </a:xfrm>
              <a:prstGeom prst="straightConnector1">
                <a:avLst/>
              </a:prstGeom>
              <a:ln w="25400">
                <a:solidFill>
                  <a:srgbClr val="007400"/>
                </a:solidFill>
                <a:prstDash val="soli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/>
              <p:cNvCxnSpPr/>
              <p:nvPr/>
            </p:nvCxnSpPr>
            <p:spPr>
              <a:xfrm>
                <a:off x="3462722" y="4182848"/>
                <a:ext cx="338507" cy="0"/>
              </a:xfrm>
              <a:prstGeom prst="straightConnector1">
                <a:avLst/>
              </a:prstGeom>
              <a:ln w="25400">
                <a:solidFill>
                  <a:srgbClr val="007400"/>
                </a:solidFill>
                <a:prstDash val="soli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Forme libre 72"/>
            <p:cNvSpPr/>
            <p:nvPr/>
          </p:nvSpPr>
          <p:spPr>
            <a:xfrm>
              <a:off x="954081" y="3455127"/>
              <a:ext cx="1134835" cy="1213292"/>
            </a:xfrm>
            <a:custGeom>
              <a:avLst/>
              <a:gdLst>
                <a:gd name="connsiteX0" fmla="*/ 0 w 2882537"/>
                <a:gd name="connsiteY0" fmla="*/ 2316480 h 2322005"/>
                <a:gd name="connsiteX1" fmla="*/ 862149 w 2882537"/>
                <a:gd name="connsiteY1" fmla="*/ 1959428 h 2322005"/>
                <a:gd name="connsiteX2" fmla="*/ 1463040 w 2882537"/>
                <a:gd name="connsiteY2" fmla="*/ 0 h 2322005"/>
                <a:gd name="connsiteX3" fmla="*/ 2046514 w 2882537"/>
                <a:gd name="connsiteY3" fmla="*/ 1959428 h 2322005"/>
                <a:gd name="connsiteX4" fmla="*/ 2882537 w 2882537"/>
                <a:gd name="connsiteY4" fmla="*/ 2316480 h 23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2537" h="2322005">
                  <a:moveTo>
                    <a:pt x="0" y="2316480"/>
                  </a:moveTo>
                  <a:cubicBezTo>
                    <a:pt x="309154" y="2330994"/>
                    <a:pt x="618309" y="2345508"/>
                    <a:pt x="862149" y="1959428"/>
                  </a:cubicBezTo>
                  <a:cubicBezTo>
                    <a:pt x="1105989" y="1573348"/>
                    <a:pt x="1265646" y="0"/>
                    <a:pt x="1463040" y="0"/>
                  </a:cubicBezTo>
                  <a:cubicBezTo>
                    <a:pt x="1660434" y="0"/>
                    <a:pt x="1809931" y="1573348"/>
                    <a:pt x="2046514" y="1959428"/>
                  </a:cubicBezTo>
                  <a:cubicBezTo>
                    <a:pt x="2283097" y="2345508"/>
                    <a:pt x="2582817" y="2330994"/>
                    <a:pt x="2882537" y="231648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8" name="Picture 8" descr="E:\arbre présentation\58_ScotsPine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r="42332"/>
          <a:stretch>
            <a:fillRect/>
          </a:stretch>
        </p:blipFill>
        <p:spPr bwMode="auto">
          <a:xfrm>
            <a:off x="10492" y="692620"/>
            <a:ext cx="1406453" cy="29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1648055" y="1600285"/>
            <a:ext cx="21240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Shade Tolerance</a:t>
            </a:r>
          </a:p>
          <a:p>
            <a:pPr algn="ctr">
              <a:lnSpc>
                <a:spcPct val="150000"/>
              </a:lnSpc>
            </a:pPr>
            <a:endPara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Maximal Height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2" name="Text Placeholder 22"/>
          <p:cNvSpPr txBox="1">
            <a:spLocks/>
          </p:cNvSpPr>
          <p:nvPr/>
        </p:nvSpPr>
        <p:spPr>
          <a:xfrm>
            <a:off x="134721" y="72995"/>
            <a:ext cx="887455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Competition: Strong Convergence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 rot="360000">
            <a:off x="4368719" y="3573523"/>
            <a:ext cx="1909105" cy="313801"/>
            <a:chOff x="3029843" y="3328431"/>
            <a:chExt cx="5184293" cy="3138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9" name="Flèche droite 125"/>
            <p:cNvSpPr>
              <a:spLocks noChangeArrowheads="1"/>
            </p:cNvSpPr>
            <p:nvPr/>
          </p:nvSpPr>
          <p:spPr bwMode="auto">
            <a:xfrm rot="16200000" flipH="1">
              <a:off x="5504654" y="3205850"/>
              <a:ext cx="309429" cy="563336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  <a:ln w="190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50" name="Connecteur droit 4110"/>
            <p:cNvCxnSpPr>
              <a:cxnSpLocks noChangeShapeType="1"/>
            </p:cNvCxnSpPr>
            <p:nvPr/>
          </p:nvCxnSpPr>
          <p:spPr bwMode="auto">
            <a:xfrm>
              <a:off x="3029843" y="3328431"/>
              <a:ext cx="5184293" cy="0"/>
            </a:xfrm>
            <a:prstGeom prst="line">
              <a:avLst/>
            </a:prstGeom>
            <a:grpFill/>
            <a:ln w="25400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51" name="Groupe 50"/>
          <p:cNvGrpSpPr/>
          <p:nvPr/>
        </p:nvGrpSpPr>
        <p:grpSpPr>
          <a:xfrm rot="360000">
            <a:off x="6537907" y="3814893"/>
            <a:ext cx="2100065" cy="313801"/>
            <a:chOff x="3029843" y="3328431"/>
            <a:chExt cx="5184293" cy="313801"/>
          </a:xfrm>
          <a:solidFill>
            <a:srgbClr val="007400"/>
          </a:solidFill>
        </p:grpSpPr>
        <p:sp>
          <p:nvSpPr>
            <p:cNvPr id="52" name="Flèche droite 125"/>
            <p:cNvSpPr>
              <a:spLocks noChangeArrowheads="1"/>
            </p:cNvSpPr>
            <p:nvPr/>
          </p:nvSpPr>
          <p:spPr bwMode="auto">
            <a:xfrm rot="16200000" flipH="1">
              <a:off x="5504654" y="3205850"/>
              <a:ext cx="309429" cy="56333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53" name="Connecteur droit 4110"/>
            <p:cNvCxnSpPr>
              <a:cxnSpLocks noChangeShapeType="1"/>
            </p:cNvCxnSpPr>
            <p:nvPr/>
          </p:nvCxnSpPr>
          <p:spPr bwMode="auto">
            <a:xfrm>
              <a:off x="3029843" y="3328431"/>
              <a:ext cx="5184293" cy="0"/>
            </a:xfrm>
            <a:prstGeom prst="line">
              <a:avLst/>
            </a:prstGeom>
            <a:grpFill/>
            <a:ln w="25400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</p:cxnSp>
      </p:grpSp>
      <p:graphicFrame>
        <p:nvGraphicFramePr>
          <p:cNvPr id="60" name="Graphique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086299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ZoneTexte 60"/>
          <p:cNvSpPr txBox="1"/>
          <p:nvPr/>
        </p:nvSpPr>
        <p:spPr>
          <a:xfrm>
            <a:off x="467430" y="4797190"/>
            <a:ext cx="273638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shade tolerance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maximum height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cs typeface="Arial" pitchFamily="34" charset="0"/>
              </a:rPr>
              <a:t>Chauvet</a:t>
            </a:r>
            <a:r>
              <a:rPr lang="en-US" sz="1100" i="1" dirty="0" smtClean="0">
                <a:solidFill>
                  <a:srgbClr val="0070C0"/>
                </a:solidFill>
                <a:cs typeface="Arial" pitchFamily="34" charset="0"/>
              </a:rPr>
              <a:t> et al. under review</a:t>
            </a:r>
            <a:endParaRPr lang="en-US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Placeholder 22"/>
          <p:cNvSpPr txBox="1">
            <a:spLocks/>
          </p:cNvSpPr>
          <p:nvPr/>
        </p:nvSpPr>
        <p:spPr>
          <a:xfrm>
            <a:off x="2411700" y="64286"/>
            <a:ext cx="648000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assembly processes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726139" y="1442290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576807" y="5795095"/>
            <a:ext cx="223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community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784213" y="3425220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grpSp>
        <p:nvGrpSpPr>
          <p:cNvPr id="78" name="Groupe 77"/>
          <p:cNvGrpSpPr/>
          <p:nvPr/>
        </p:nvGrpSpPr>
        <p:grpSpPr>
          <a:xfrm>
            <a:off x="5076070" y="4976266"/>
            <a:ext cx="1800000" cy="1584000"/>
            <a:chOff x="3933978" y="4653170"/>
            <a:chExt cx="2138956" cy="1846633"/>
          </a:xfrm>
        </p:grpSpPr>
        <p:pic>
          <p:nvPicPr>
            <p:cNvPr id="79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Groupe 79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81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3" name="Groupe 82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86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93" name="Groupe 92"/>
          <p:cNvGrpSpPr/>
          <p:nvPr/>
        </p:nvGrpSpPr>
        <p:grpSpPr>
          <a:xfrm>
            <a:off x="4779290" y="2840879"/>
            <a:ext cx="2520381" cy="1260000"/>
            <a:chOff x="3618452" y="917359"/>
            <a:chExt cx="2534396" cy="1287302"/>
          </a:xfrm>
        </p:grpSpPr>
        <p:pic>
          <p:nvPicPr>
            <p:cNvPr id="94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5" name="Groupe 94"/>
            <p:cNvGrpSpPr/>
            <p:nvPr/>
          </p:nvGrpSpPr>
          <p:grpSpPr>
            <a:xfrm>
              <a:off x="4078714" y="1080099"/>
              <a:ext cx="2074134" cy="1124562"/>
              <a:chOff x="4078714" y="1080099"/>
              <a:chExt cx="2074134" cy="1124562"/>
            </a:xfrm>
          </p:grpSpPr>
          <p:grpSp>
            <p:nvGrpSpPr>
              <p:cNvPr id="96" name="Groupe 95"/>
              <p:cNvGrpSpPr/>
              <p:nvPr/>
            </p:nvGrpSpPr>
            <p:grpSpPr>
              <a:xfrm>
                <a:off x="4078714" y="1080099"/>
                <a:ext cx="1524592" cy="1124562"/>
                <a:chOff x="3194164" y="1386348"/>
                <a:chExt cx="1612316" cy="1202013"/>
              </a:xfrm>
            </p:grpSpPr>
            <p:pic>
              <p:nvPicPr>
                <p:cNvPr id="98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97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5729182" y="1781529"/>
                <a:ext cx="423666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1" name="Groupe 100"/>
          <p:cNvGrpSpPr/>
          <p:nvPr/>
        </p:nvGrpSpPr>
        <p:grpSpPr>
          <a:xfrm>
            <a:off x="4517408" y="764630"/>
            <a:ext cx="3060000" cy="1260000"/>
            <a:chOff x="3618452" y="917359"/>
            <a:chExt cx="3076988" cy="1287302"/>
          </a:xfrm>
        </p:grpSpPr>
        <p:pic>
          <p:nvPicPr>
            <p:cNvPr id="105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6" name="Groupe 105"/>
            <p:cNvGrpSpPr/>
            <p:nvPr/>
          </p:nvGrpSpPr>
          <p:grpSpPr>
            <a:xfrm>
              <a:off x="4078714" y="1080099"/>
              <a:ext cx="2616726" cy="1124562"/>
              <a:chOff x="4078714" y="1080099"/>
              <a:chExt cx="2616726" cy="1124562"/>
            </a:xfrm>
          </p:grpSpPr>
          <p:grpSp>
            <p:nvGrpSpPr>
              <p:cNvPr id="107" name="Groupe 106"/>
              <p:cNvGrpSpPr/>
              <p:nvPr/>
            </p:nvGrpSpPr>
            <p:grpSpPr>
              <a:xfrm>
                <a:off x="4078714" y="1080099"/>
                <a:ext cx="2205186" cy="1124562"/>
                <a:chOff x="3194164" y="1386348"/>
                <a:chExt cx="2332071" cy="1202013"/>
              </a:xfrm>
            </p:grpSpPr>
            <p:pic>
              <p:nvPicPr>
                <p:cNvPr id="109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4892190" y="1441502"/>
                  <a:ext cx="634045" cy="1087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1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08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6271775" y="1781529"/>
                <a:ext cx="423665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Groupe 42"/>
          <p:cNvGrpSpPr/>
          <p:nvPr/>
        </p:nvGrpSpPr>
        <p:grpSpPr>
          <a:xfrm>
            <a:off x="-108649" y="-1353"/>
            <a:ext cx="2464318" cy="6886062"/>
            <a:chOff x="-108649" y="-1353"/>
            <a:chExt cx="2464318" cy="6886062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3" r="40739"/>
            <a:stretch/>
          </p:blipFill>
          <p:spPr>
            <a:xfrm>
              <a:off x="-108649" y="-1353"/>
              <a:ext cx="2376330" cy="68580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9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1"/>
          <p:cNvGrpSpPr/>
          <p:nvPr/>
        </p:nvGrpSpPr>
        <p:grpSpPr>
          <a:xfrm>
            <a:off x="3680170" y="4048266"/>
            <a:ext cx="2340000" cy="1944000"/>
            <a:chOff x="2809274" y="3601745"/>
            <a:chExt cx="2520000" cy="2052000"/>
          </a:xfrm>
        </p:grpSpPr>
        <p:grpSp>
          <p:nvGrpSpPr>
            <p:cNvPr id="3" name="Groupe 52"/>
            <p:cNvGrpSpPr/>
            <p:nvPr/>
          </p:nvGrpSpPr>
          <p:grpSpPr>
            <a:xfrm>
              <a:off x="2809274" y="3601745"/>
              <a:ext cx="2520000" cy="2052000"/>
              <a:chOff x="2809274" y="3601745"/>
              <a:chExt cx="2520000" cy="2052000"/>
            </a:xfrm>
          </p:grpSpPr>
          <p:grpSp>
            <p:nvGrpSpPr>
              <p:cNvPr id="4" name="Groupe 54"/>
              <p:cNvGrpSpPr/>
              <p:nvPr/>
            </p:nvGrpSpPr>
            <p:grpSpPr>
              <a:xfrm>
                <a:off x="2809274" y="3601745"/>
                <a:ext cx="2520000" cy="2052000"/>
                <a:chOff x="2809274" y="3601745"/>
                <a:chExt cx="2520000" cy="2052000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5" name="Groupe 59"/>
                <p:cNvGrpSpPr/>
                <p:nvPr/>
              </p:nvGrpSpPr>
              <p:grpSpPr>
                <a:xfrm>
                  <a:off x="2859677" y="3682204"/>
                  <a:ext cx="2278556" cy="1953411"/>
                  <a:chOff x="2274541" y="2257642"/>
                  <a:chExt cx="2278556" cy="1953411"/>
                </a:xfrm>
              </p:grpSpPr>
              <p:grpSp>
                <p:nvGrpSpPr>
                  <p:cNvPr id="6" name="Groupe 60"/>
                  <p:cNvGrpSpPr/>
                  <p:nvPr/>
                </p:nvGrpSpPr>
                <p:grpSpPr>
                  <a:xfrm>
                    <a:off x="2274541" y="2529110"/>
                    <a:ext cx="2278556" cy="1681943"/>
                    <a:chOff x="2711309" y="1628750"/>
                    <a:chExt cx="3588930" cy="2339701"/>
                  </a:xfrm>
                </p:grpSpPr>
                <p:grpSp>
                  <p:nvGrpSpPr>
                    <p:cNvPr id="7" name="Groupe 62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8" name="Groupe 65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69" name="Connecteur droit avec flèche 68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Connecteur droit avec flèche 69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7" name="Rectangle 66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68" name="Rectangle 67"/>
                      <p:cNvSpPr/>
                      <p:nvPr/>
                    </p:nvSpPr>
                    <p:spPr>
                      <a:xfrm>
                        <a:off x="5737503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64" name="ZoneTexte 63"/>
                    <p:cNvSpPr txBox="1"/>
                    <p:nvPr/>
                  </p:nvSpPr>
                  <p:spPr>
                    <a:xfrm rot="16200000">
                      <a:off x="2174015" y="2434482"/>
                      <a:ext cx="1517759" cy="4431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err="1" smtClean="0">
                          <a:cs typeface="Arial" pitchFamily="34" charset="0"/>
                        </a:rPr>
                        <a:t>Frequency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ZoneTexte 64"/>
                    <p:cNvSpPr txBox="1"/>
                    <p:nvPr/>
                  </p:nvSpPr>
                  <p:spPr>
                    <a:xfrm>
                      <a:off x="3820336" y="3573018"/>
                      <a:ext cx="1605379" cy="3954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smtClean="0">
                          <a:cs typeface="Arial" pitchFamily="34" charset="0"/>
                        </a:rPr>
                        <a:t>Trait axis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2" name="ZoneTexte 61"/>
                  <p:cNvSpPr txBox="1"/>
                  <p:nvPr/>
                </p:nvSpPr>
                <p:spPr>
                  <a:xfrm>
                    <a:off x="2827329" y="2257642"/>
                    <a:ext cx="1188000" cy="3086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00" dirty="0" smtClean="0">
                        <a:cs typeface="Arial" pitchFamily="34" charset="0"/>
                      </a:rPr>
                      <a:t>Convergence</a:t>
                    </a:r>
                    <a:endParaRPr lang="fr-FR" sz="13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56" name="Connecteur droit avec flèche 55"/>
              <p:cNvCxnSpPr/>
              <p:nvPr/>
            </p:nvCxnSpPr>
            <p:spPr>
              <a:xfrm flipH="1">
                <a:off x="4207743" y="4797772"/>
                <a:ext cx="263284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/>
              <p:cNvCxnSpPr/>
              <p:nvPr/>
            </p:nvCxnSpPr>
            <p:spPr>
              <a:xfrm>
                <a:off x="3505011" y="4797772"/>
                <a:ext cx="263284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Forme libre 53"/>
            <p:cNvSpPr/>
            <p:nvPr/>
          </p:nvSpPr>
          <p:spPr>
            <a:xfrm>
              <a:off x="3427426" y="4803260"/>
              <a:ext cx="1188000" cy="536025"/>
            </a:xfrm>
            <a:custGeom>
              <a:avLst/>
              <a:gdLst>
                <a:gd name="connsiteX0" fmla="*/ 0 w 2329132"/>
                <a:gd name="connsiteY0" fmla="*/ 1854680 h 1863307"/>
                <a:gd name="connsiteX1" fmla="*/ 370936 w 2329132"/>
                <a:gd name="connsiteY1" fmla="*/ 1509624 h 1863307"/>
                <a:gd name="connsiteX2" fmla="*/ 1095555 w 2329132"/>
                <a:gd name="connsiteY2" fmla="*/ 1 h 1863307"/>
                <a:gd name="connsiteX3" fmla="*/ 1802921 w 2329132"/>
                <a:gd name="connsiteY3" fmla="*/ 1500997 h 1863307"/>
                <a:gd name="connsiteX4" fmla="*/ 2329132 w 2329132"/>
                <a:gd name="connsiteY4" fmla="*/ 1863307 h 186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132" h="1863307">
                  <a:moveTo>
                    <a:pt x="0" y="1854680"/>
                  </a:moveTo>
                  <a:cubicBezTo>
                    <a:pt x="94172" y="1836708"/>
                    <a:pt x="188344" y="1818737"/>
                    <a:pt x="370936" y="1509624"/>
                  </a:cubicBezTo>
                  <a:cubicBezTo>
                    <a:pt x="553529" y="1200511"/>
                    <a:pt x="856891" y="1439"/>
                    <a:pt x="1095555" y="1"/>
                  </a:cubicBezTo>
                  <a:cubicBezTo>
                    <a:pt x="1334219" y="-1437"/>
                    <a:pt x="1597325" y="1190446"/>
                    <a:pt x="1802921" y="1500997"/>
                  </a:cubicBezTo>
                  <a:cubicBezTo>
                    <a:pt x="2008517" y="1811548"/>
                    <a:pt x="2168824" y="1837427"/>
                    <a:pt x="2329132" y="186330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 pitchFamily="34" charset="0"/>
              </a:endParaRPr>
            </a:p>
          </p:txBody>
        </p:sp>
      </p:grpSp>
      <p:grpSp>
        <p:nvGrpSpPr>
          <p:cNvPr id="9" name="Groupe 70"/>
          <p:cNvGrpSpPr/>
          <p:nvPr/>
        </p:nvGrpSpPr>
        <p:grpSpPr>
          <a:xfrm>
            <a:off x="6312981" y="4318161"/>
            <a:ext cx="2592000" cy="2196000"/>
            <a:chOff x="359448" y="2947307"/>
            <a:chExt cx="2520000" cy="2052000"/>
          </a:xfrm>
        </p:grpSpPr>
        <p:grpSp>
          <p:nvGrpSpPr>
            <p:cNvPr id="10" name="Groupe 71"/>
            <p:cNvGrpSpPr/>
            <p:nvPr/>
          </p:nvGrpSpPr>
          <p:grpSpPr>
            <a:xfrm>
              <a:off x="359448" y="2947307"/>
              <a:ext cx="2520000" cy="2052000"/>
              <a:chOff x="2809274" y="3601745"/>
              <a:chExt cx="2520000" cy="2052000"/>
            </a:xfrm>
          </p:grpSpPr>
          <p:grpSp>
            <p:nvGrpSpPr>
              <p:cNvPr id="11" name="Groupe 73"/>
              <p:cNvGrpSpPr/>
              <p:nvPr/>
            </p:nvGrpSpPr>
            <p:grpSpPr>
              <a:xfrm>
                <a:off x="2809274" y="3601745"/>
                <a:ext cx="2520000" cy="2052000"/>
                <a:chOff x="2809274" y="3601745"/>
                <a:chExt cx="2520000" cy="2052000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007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2" name="Groupe 77"/>
                <p:cNvGrpSpPr/>
                <p:nvPr/>
              </p:nvGrpSpPr>
              <p:grpSpPr>
                <a:xfrm>
                  <a:off x="2865707" y="3664474"/>
                  <a:ext cx="2272527" cy="1956180"/>
                  <a:chOff x="2280571" y="2239912"/>
                  <a:chExt cx="2272527" cy="1956180"/>
                </a:xfrm>
              </p:grpSpPr>
              <p:grpSp>
                <p:nvGrpSpPr>
                  <p:cNvPr id="13" name="Groupe 78"/>
                  <p:cNvGrpSpPr/>
                  <p:nvPr/>
                </p:nvGrpSpPr>
                <p:grpSpPr>
                  <a:xfrm>
                    <a:off x="2280571" y="2529110"/>
                    <a:ext cx="2272527" cy="1666982"/>
                    <a:chOff x="2720806" y="1628750"/>
                    <a:chExt cx="3579433" cy="2318889"/>
                  </a:xfrm>
                </p:grpSpPr>
                <p:grpSp>
                  <p:nvGrpSpPr>
                    <p:cNvPr id="14" name="Groupe 80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15" name="Groupe 83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87" name="Connecteur droit avec flèche 86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Connecteur droit avec flèche 87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5" name="Rectangle 84"/>
                      <p:cNvSpPr/>
                      <p:nvPr/>
                    </p:nvSpPr>
                    <p:spPr>
                      <a:xfrm>
                        <a:off x="7536871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5744471" y="690396"/>
                        <a:ext cx="288000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82" name="ZoneTexte 81"/>
                    <p:cNvSpPr txBox="1"/>
                    <p:nvPr/>
                  </p:nvSpPr>
                  <p:spPr>
                    <a:xfrm rot="16200000">
                      <a:off x="2174015" y="2443979"/>
                      <a:ext cx="1517759" cy="4241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err="1" smtClean="0">
                          <a:cs typeface="Arial" pitchFamily="34" charset="0"/>
                        </a:rPr>
                        <a:t>Frequency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ZoneTexte 82"/>
                    <p:cNvSpPr txBox="1"/>
                    <p:nvPr/>
                  </p:nvSpPr>
                  <p:spPr>
                    <a:xfrm>
                      <a:off x="3820335" y="3573018"/>
                      <a:ext cx="1605378" cy="37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150" dirty="0" smtClean="0">
                          <a:cs typeface="Arial" pitchFamily="34" charset="0"/>
                        </a:rPr>
                        <a:t>Trait axis</a:t>
                      </a:r>
                      <a:endParaRPr lang="fr-FR" sz="11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2482071" y="2239912"/>
                    <a:ext cx="1916810" cy="273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300" b="1" dirty="0" smtClean="0">
                        <a:cs typeface="Arial" pitchFamily="34" charset="0"/>
                      </a:rPr>
                      <a:t>Stronger Convergence</a:t>
                    </a:r>
                    <a:endParaRPr lang="en-US" sz="1300" b="1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75" name="Connecteur droit avec flèche 74"/>
              <p:cNvCxnSpPr/>
              <p:nvPr/>
            </p:nvCxnSpPr>
            <p:spPr>
              <a:xfrm flipH="1">
                <a:off x="4165454" y="4182848"/>
                <a:ext cx="338507" cy="0"/>
              </a:xfrm>
              <a:prstGeom prst="straightConnector1">
                <a:avLst/>
              </a:prstGeom>
              <a:ln w="25400">
                <a:solidFill>
                  <a:srgbClr val="007400"/>
                </a:solidFill>
                <a:prstDash val="soli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/>
              <p:cNvCxnSpPr/>
              <p:nvPr/>
            </p:nvCxnSpPr>
            <p:spPr>
              <a:xfrm>
                <a:off x="3462722" y="4182848"/>
                <a:ext cx="338507" cy="0"/>
              </a:xfrm>
              <a:prstGeom prst="straightConnector1">
                <a:avLst/>
              </a:prstGeom>
              <a:ln w="25400">
                <a:solidFill>
                  <a:srgbClr val="007400"/>
                </a:solidFill>
                <a:prstDash val="soli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Forme libre 72"/>
            <p:cNvSpPr/>
            <p:nvPr/>
          </p:nvSpPr>
          <p:spPr>
            <a:xfrm>
              <a:off x="954081" y="3455127"/>
              <a:ext cx="1134835" cy="1213292"/>
            </a:xfrm>
            <a:custGeom>
              <a:avLst/>
              <a:gdLst>
                <a:gd name="connsiteX0" fmla="*/ 0 w 2882537"/>
                <a:gd name="connsiteY0" fmla="*/ 2316480 h 2322005"/>
                <a:gd name="connsiteX1" fmla="*/ 862149 w 2882537"/>
                <a:gd name="connsiteY1" fmla="*/ 1959428 h 2322005"/>
                <a:gd name="connsiteX2" fmla="*/ 1463040 w 2882537"/>
                <a:gd name="connsiteY2" fmla="*/ 0 h 2322005"/>
                <a:gd name="connsiteX3" fmla="*/ 2046514 w 2882537"/>
                <a:gd name="connsiteY3" fmla="*/ 1959428 h 2322005"/>
                <a:gd name="connsiteX4" fmla="*/ 2882537 w 2882537"/>
                <a:gd name="connsiteY4" fmla="*/ 2316480 h 23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2537" h="2322005">
                  <a:moveTo>
                    <a:pt x="0" y="2316480"/>
                  </a:moveTo>
                  <a:cubicBezTo>
                    <a:pt x="309154" y="2330994"/>
                    <a:pt x="618309" y="2345508"/>
                    <a:pt x="862149" y="1959428"/>
                  </a:cubicBezTo>
                  <a:cubicBezTo>
                    <a:pt x="1105989" y="1573348"/>
                    <a:pt x="1265646" y="0"/>
                    <a:pt x="1463040" y="0"/>
                  </a:cubicBezTo>
                  <a:cubicBezTo>
                    <a:pt x="1660434" y="0"/>
                    <a:pt x="1809931" y="1573348"/>
                    <a:pt x="2046514" y="1959428"/>
                  </a:cubicBezTo>
                  <a:cubicBezTo>
                    <a:pt x="2283097" y="2345508"/>
                    <a:pt x="2582817" y="2330994"/>
                    <a:pt x="2882537" y="231648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8" name="Picture 8" descr="E:\arbre présentation\58_ScotsPine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2" r="42332"/>
          <a:stretch>
            <a:fillRect/>
          </a:stretch>
        </p:blipFill>
        <p:spPr bwMode="auto">
          <a:xfrm>
            <a:off x="10492" y="692620"/>
            <a:ext cx="1406453" cy="29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1648055" y="1600285"/>
            <a:ext cx="21240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Shade Tolerance</a:t>
            </a:r>
          </a:p>
          <a:p>
            <a:pPr algn="ctr">
              <a:lnSpc>
                <a:spcPct val="150000"/>
              </a:lnSpc>
            </a:pPr>
            <a:endPara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Maximal Height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2" name="Text Placeholder 22"/>
          <p:cNvSpPr txBox="1">
            <a:spLocks/>
          </p:cNvSpPr>
          <p:nvPr/>
        </p:nvSpPr>
        <p:spPr>
          <a:xfrm>
            <a:off x="134721" y="72995"/>
            <a:ext cx="887455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Competition: Strong Convergence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 rot="360000">
            <a:off x="4368719" y="3573523"/>
            <a:ext cx="1909105" cy="313801"/>
            <a:chOff x="3029843" y="3328431"/>
            <a:chExt cx="5184293" cy="3138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9" name="Flèche droite 125"/>
            <p:cNvSpPr>
              <a:spLocks noChangeArrowheads="1"/>
            </p:cNvSpPr>
            <p:nvPr/>
          </p:nvSpPr>
          <p:spPr bwMode="auto">
            <a:xfrm rot="16200000" flipH="1">
              <a:off x="5504654" y="3205850"/>
              <a:ext cx="309429" cy="563336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  <a:ln w="190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50" name="Connecteur droit 4110"/>
            <p:cNvCxnSpPr>
              <a:cxnSpLocks noChangeShapeType="1"/>
            </p:cNvCxnSpPr>
            <p:nvPr/>
          </p:nvCxnSpPr>
          <p:spPr bwMode="auto">
            <a:xfrm>
              <a:off x="3029843" y="3328431"/>
              <a:ext cx="5184293" cy="0"/>
            </a:xfrm>
            <a:prstGeom prst="line">
              <a:avLst/>
            </a:prstGeom>
            <a:grpFill/>
            <a:ln w="25400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51" name="Groupe 50"/>
          <p:cNvGrpSpPr/>
          <p:nvPr/>
        </p:nvGrpSpPr>
        <p:grpSpPr>
          <a:xfrm rot="360000">
            <a:off x="6537907" y="3814893"/>
            <a:ext cx="2100065" cy="313801"/>
            <a:chOff x="3029843" y="3328431"/>
            <a:chExt cx="5184293" cy="313801"/>
          </a:xfrm>
          <a:solidFill>
            <a:srgbClr val="007400"/>
          </a:solidFill>
        </p:grpSpPr>
        <p:sp>
          <p:nvSpPr>
            <p:cNvPr id="52" name="Flèche droite 125"/>
            <p:cNvSpPr>
              <a:spLocks noChangeArrowheads="1"/>
            </p:cNvSpPr>
            <p:nvPr/>
          </p:nvSpPr>
          <p:spPr bwMode="auto">
            <a:xfrm rot="16200000" flipH="1">
              <a:off x="5504654" y="3205850"/>
              <a:ext cx="309429" cy="56333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53" name="Connecteur droit 4110"/>
            <p:cNvCxnSpPr>
              <a:cxnSpLocks noChangeShapeType="1"/>
            </p:cNvCxnSpPr>
            <p:nvPr/>
          </p:nvCxnSpPr>
          <p:spPr bwMode="auto">
            <a:xfrm>
              <a:off x="3029843" y="3328431"/>
              <a:ext cx="5184293" cy="0"/>
            </a:xfrm>
            <a:prstGeom prst="line">
              <a:avLst/>
            </a:prstGeom>
            <a:grpFill/>
            <a:ln w="25400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</p:cxnSp>
      </p:grpSp>
      <p:graphicFrame>
        <p:nvGraphicFramePr>
          <p:cNvPr id="60" name="Graphique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415839"/>
              </p:ext>
            </p:extLst>
          </p:nvPr>
        </p:nvGraphicFramePr>
        <p:xfrm>
          <a:off x="4705402" y="692620"/>
          <a:ext cx="3959900" cy="283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Rectangle à coins arrondis 54"/>
          <p:cNvSpPr/>
          <p:nvPr/>
        </p:nvSpPr>
        <p:spPr>
          <a:xfrm>
            <a:off x="359820" y="4869370"/>
            <a:ext cx="2916000" cy="1224000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Competitive dominance of late successional species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2429118" y="2569965"/>
            <a:ext cx="1315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Westoby</a:t>
            </a:r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 et al. 2002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2623498" y="1896249"/>
            <a:ext cx="1147683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 smtClean="0">
                <a:solidFill>
                  <a:srgbClr val="0070C0"/>
                </a:solidFill>
                <a:cs typeface="Arial" pitchFamily="34" charset="0"/>
              </a:rPr>
              <a:t>Niinemets</a:t>
            </a:r>
            <a:r>
              <a:rPr lang="fr-FR" sz="1100" i="1" dirty="0" smtClean="0">
                <a:solidFill>
                  <a:srgbClr val="0070C0"/>
                </a:solidFill>
                <a:cs typeface="Arial" pitchFamily="34" charset="0"/>
              </a:rPr>
              <a:t> 2010</a:t>
            </a:r>
            <a:endParaRPr lang="fr-FR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cxnSp>
        <p:nvCxnSpPr>
          <p:cNvPr id="74" name="Connecteur droit avec flèche 73"/>
          <p:cNvCxnSpPr/>
          <p:nvPr/>
        </p:nvCxnSpPr>
        <p:spPr>
          <a:xfrm flipV="1">
            <a:off x="1763610" y="3429000"/>
            <a:ext cx="432060" cy="115216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354263" y="6587531"/>
            <a:ext cx="180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err="1" smtClean="0">
                <a:solidFill>
                  <a:srgbClr val="0070C0"/>
                </a:solidFill>
                <a:cs typeface="Arial" pitchFamily="34" charset="0"/>
              </a:rPr>
              <a:t>Chauvet</a:t>
            </a:r>
            <a:r>
              <a:rPr lang="en-US" sz="1100" i="1" dirty="0" smtClean="0">
                <a:solidFill>
                  <a:srgbClr val="0070C0"/>
                </a:solidFill>
                <a:cs typeface="Arial" pitchFamily="34" charset="0"/>
              </a:rPr>
              <a:t> et al. under review</a:t>
            </a:r>
            <a:endParaRPr lang="en-US" sz="11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10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1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04881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6228230" y="1443152"/>
            <a:ext cx="2664823" cy="1584000"/>
            <a:chOff x="6139542" y="4720045"/>
            <a:chExt cx="2664823" cy="1584000"/>
          </a:xfrm>
        </p:grpSpPr>
        <p:sp>
          <p:nvSpPr>
            <p:cNvPr id="31" name="Rectangle 30"/>
            <p:cNvSpPr/>
            <p:nvPr/>
          </p:nvSpPr>
          <p:spPr>
            <a:xfrm>
              <a:off x="6139542" y="4720045"/>
              <a:ext cx="2664822" cy="1584000"/>
            </a:xfrm>
            <a:prstGeom prst="rect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An alternative approach of virtual experiments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384539" y="5794611"/>
              <a:ext cx="14198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dirty="0" smtClean="0">
                  <a:solidFill>
                    <a:srgbClr val="0070C0"/>
                  </a:solidFill>
                  <a:cs typeface="Arial" pitchFamily="34" charset="0"/>
                </a:rPr>
                <a:t>Morin et al. 2011</a:t>
              </a:r>
              <a:endParaRPr lang="en-US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52417" y="1892028"/>
            <a:ext cx="2118524" cy="1989156"/>
            <a:chOff x="3490121" y="1509517"/>
            <a:chExt cx="5150545" cy="5147872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53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92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93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4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1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83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8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6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77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78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7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64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65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9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1" name="Flèche en arc 5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3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1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04881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786570" y="4945532"/>
            <a:ext cx="1907460" cy="1867938"/>
            <a:chOff x="6595811" y="1970748"/>
            <a:chExt cx="1907460" cy="1867938"/>
          </a:xfrm>
        </p:grpSpPr>
        <p:grpSp>
          <p:nvGrpSpPr>
            <p:cNvPr id="15" name="Groupe 14"/>
            <p:cNvGrpSpPr/>
            <p:nvPr/>
          </p:nvGrpSpPr>
          <p:grpSpPr>
            <a:xfrm>
              <a:off x="6609750" y="1970748"/>
              <a:ext cx="1618312" cy="1314466"/>
              <a:chOff x="3392488" y="5013176"/>
              <a:chExt cx="1471612" cy="1177925"/>
            </a:xfrm>
          </p:grpSpPr>
          <p:pic>
            <p:nvPicPr>
              <p:cNvPr id="17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19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6" name="ZoneTexte 15"/>
            <p:cNvSpPr txBox="1"/>
            <p:nvPr/>
          </p:nvSpPr>
          <p:spPr>
            <a:xfrm>
              <a:off x="6595811" y="3377021"/>
              <a:ext cx="1907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Non-random assembly patterns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9" name="Ellipse 28"/>
          <p:cNvSpPr/>
          <p:nvPr/>
        </p:nvSpPr>
        <p:spPr>
          <a:xfrm>
            <a:off x="6732300" y="3761872"/>
            <a:ext cx="2016000" cy="93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Arial" panose="020B0604020202020204" pitchFamily="34" charset="0"/>
              </a:rPr>
              <a:t>Multi-species coexistence with light competition</a:t>
            </a:r>
            <a:endParaRPr lang="en-US" sz="1300" b="1" dirty="0">
              <a:cs typeface="Arial" panose="020B0604020202020204" pitchFamily="34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347830" y="3284980"/>
            <a:ext cx="2159726" cy="1201783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6228230" y="1443152"/>
            <a:ext cx="2664823" cy="1584000"/>
            <a:chOff x="6139542" y="4720045"/>
            <a:chExt cx="2664823" cy="1584000"/>
          </a:xfrm>
        </p:grpSpPr>
        <p:sp>
          <p:nvSpPr>
            <p:cNvPr id="31" name="Rectangle 30"/>
            <p:cNvSpPr/>
            <p:nvPr/>
          </p:nvSpPr>
          <p:spPr>
            <a:xfrm>
              <a:off x="6139542" y="4720045"/>
              <a:ext cx="2664822" cy="1584000"/>
            </a:xfrm>
            <a:prstGeom prst="rect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An alternative approach of virtual experiments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384539" y="5794611"/>
              <a:ext cx="14198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dirty="0" smtClean="0">
                  <a:solidFill>
                    <a:srgbClr val="0070C0"/>
                  </a:solidFill>
                  <a:cs typeface="Arial" pitchFamily="34" charset="0"/>
                </a:rPr>
                <a:t>Morin et al. 2011</a:t>
              </a:r>
              <a:endParaRPr lang="en-US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52417" y="1892028"/>
            <a:ext cx="2118524" cy="1989156"/>
            <a:chOff x="3490121" y="1509517"/>
            <a:chExt cx="5150545" cy="5147872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53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92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93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4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1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83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8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6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77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78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7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64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65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9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1" name="Flèche en arc 5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8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1 : Perspective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04881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786570" y="4945532"/>
            <a:ext cx="1907460" cy="1867938"/>
            <a:chOff x="6595811" y="1970748"/>
            <a:chExt cx="1907460" cy="1867938"/>
          </a:xfrm>
        </p:grpSpPr>
        <p:grpSp>
          <p:nvGrpSpPr>
            <p:cNvPr id="15" name="Groupe 14"/>
            <p:cNvGrpSpPr/>
            <p:nvPr/>
          </p:nvGrpSpPr>
          <p:grpSpPr>
            <a:xfrm>
              <a:off x="6609750" y="1970748"/>
              <a:ext cx="1618312" cy="1314466"/>
              <a:chOff x="3392488" y="5013176"/>
              <a:chExt cx="1471612" cy="1177925"/>
            </a:xfrm>
          </p:grpSpPr>
          <p:pic>
            <p:nvPicPr>
              <p:cNvPr id="17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19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6" name="ZoneTexte 15"/>
            <p:cNvSpPr txBox="1"/>
            <p:nvPr/>
          </p:nvSpPr>
          <p:spPr>
            <a:xfrm>
              <a:off x="6595811" y="3377021"/>
              <a:ext cx="1907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Non-random assembly patterns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9" name="Ellipse 28"/>
          <p:cNvSpPr/>
          <p:nvPr/>
        </p:nvSpPr>
        <p:spPr>
          <a:xfrm>
            <a:off x="6732300" y="3761872"/>
            <a:ext cx="2016000" cy="93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Arial" panose="020B0604020202020204" pitchFamily="34" charset="0"/>
              </a:rPr>
              <a:t>Multi-species coexistence with light competition</a:t>
            </a:r>
            <a:endParaRPr lang="en-US" sz="1300" b="1" dirty="0">
              <a:cs typeface="Arial" panose="020B0604020202020204" pitchFamily="34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347830" y="3284980"/>
            <a:ext cx="2159726" cy="1201783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6228230" y="1443152"/>
            <a:ext cx="2664823" cy="1584000"/>
            <a:chOff x="6139542" y="4720045"/>
            <a:chExt cx="2664823" cy="1584000"/>
          </a:xfrm>
        </p:grpSpPr>
        <p:sp>
          <p:nvSpPr>
            <p:cNvPr id="31" name="Rectangle 30"/>
            <p:cNvSpPr/>
            <p:nvPr/>
          </p:nvSpPr>
          <p:spPr>
            <a:xfrm>
              <a:off x="6139542" y="4720045"/>
              <a:ext cx="2664822" cy="1584000"/>
            </a:xfrm>
            <a:prstGeom prst="rect">
              <a:avLst/>
            </a:prstGeom>
            <a:noFill/>
            <a:ln w="31750"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An alternative approach of virtual experiments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384539" y="5794611"/>
              <a:ext cx="14198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dirty="0" smtClean="0">
                  <a:solidFill>
                    <a:srgbClr val="0070C0"/>
                  </a:solidFill>
                  <a:cs typeface="Arial" pitchFamily="34" charset="0"/>
                </a:rPr>
                <a:t>Morin et al. 2011</a:t>
              </a:r>
              <a:endParaRPr lang="en-US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52417" y="1892028"/>
            <a:ext cx="2118524" cy="1989156"/>
            <a:chOff x="3490121" y="1509517"/>
            <a:chExt cx="5150545" cy="5147872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53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92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93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4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1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83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8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6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77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78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7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64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65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9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51" name="Flèche en arc 5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102" name="Connecteur droit avec flèche 101"/>
          <p:cNvCxnSpPr/>
          <p:nvPr/>
        </p:nvCxnSpPr>
        <p:spPr>
          <a:xfrm>
            <a:off x="2232294" y="4205539"/>
            <a:ext cx="113003" cy="556969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441217" y="5006705"/>
            <a:ext cx="4608001" cy="1718934"/>
            <a:chOff x="441217" y="4981304"/>
            <a:chExt cx="4608001" cy="1718934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18" y="4981304"/>
              <a:ext cx="4608000" cy="171893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1217" y="5780921"/>
              <a:ext cx="4608000" cy="6120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What about community assembly under current climate change ?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8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57"/>
          <p:cNvGrpSpPr/>
          <p:nvPr/>
        </p:nvGrpSpPr>
        <p:grpSpPr>
          <a:xfrm>
            <a:off x="4360163" y="1437924"/>
            <a:ext cx="1613487" cy="5210318"/>
            <a:chOff x="3534593" y="1273572"/>
            <a:chExt cx="1613487" cy="5210318"/>
          </a:xfrm>
        </p:grpSpPr>
        <p:sp>
          <p:nvSpPr>
            <p:cNvPr id="11" name="ZoneTexte 10"/>
            <p:cNvSpPr txBox="1"/>
            <p:nvPr/>
          </p:nvSpPr>
          <p:spPr>
            <a:xfrm>
              <a:off x="3534593" y="6191502"/>
              <a:ext cx="1613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Local community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657241" y="1273572"/>
              <a:ext cx="13681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Regional species pool</a:t>
              </a:r>
              <a:endParaRPr lang="en-US" sz="1300" i="1" dirty="0">
                <a:cs typeface="Arial" pitchFamily="34" charset="0"/>
              </a:endParaRPr>
            </a:p>
          </p:txBody>
        </p:sp>
      </p:grpSp>
      <p:grpSp>
        <p:nvGrpSpPr>
          <p:cNvPr id="13" name="Groupe 84"/>
          <p:cNvGrpSpPr/>
          <p:nvPr/>
        </p:nvGrpSpPr>
        <p:grpSpPr>
          <a:xfrm>
            <a:off x="6954359" y="2653824"/>
            <a:ext cx="756000" cy="1800000"/>
            <a:chOff x="5912757" y="3005021"/>
            <a:chExt cx="756000" cy="1692000"/>
          </a:xfrm>
        </p:grpSpPr>
        <p:sp>
          <p:nvSpPr>
            <p:cNvPr id="14" name="Flèche droite 13"/>
            <p:cNvSpPr/>
            <p:nvPr/>
          </p:nvSpPr>
          <p:spPr>
            <a:xfrm rot="5400000">
              <a:off x="5437263" y="3635021"/>
              <a:ext cx="1692000" cy="4320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5912757" y="3421799"/>
              <a:ext cx="756000" cy="720000"/>
            </a:xfrm>
            <a:prstGeom prst="ellipse">
              <a:avLst/>
            </a:prstGeom>
            <a:solidFill>
              <a:srgbClr val="73624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5"/>
          <p:cNvGrpSpPr/>
          <p:nvPr/>
        </p:nvGrpSpPr>
        <p:grpSpPr>
          <a:xfrm>
            <a:off x="5800363" y="967167"/>
            <a:ext cx="3076988" cy="1287302"/>
            <a:chOff x="3618452" y="917359"/>
            <a:chExt cx="3076988" cy="1287302"/>
          </a:xfrm>
        </p:grpSpPr>
        <p:pic>
          <p:nvPicPr>
            <p:cNvPr id="17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e 1"/>
            <p:cNvGrpSpPr/>
            <p:nvPr/>
          </p:nvGrpSpPr>
          <p:grpSpPr>
            <a:xfrm>
              <a:off x="4078714" y="1080099"/>
              <a:ext cx="2616726" cy="1124562"/>
              <a:chOff x="4078714" y="1080099"/>
              <a:chExt cx="2616726" cy="1124562"/>
            </a:xfrm>
          </p:grpSpPr>
          <p:grpSp>
            <p:nvGrpSpPr>
              <p:cNvPr id="19" name="Groupe 59"/>
              <p:cNvGrpSpPr/>
              <p:nvPr/>
            </p:nvGrpSpPr>
            <p:grpSpPr>
              <a:xfrm>
                <a:off x="4078714" y="1080099"/>
                <a:ext cx="2205186" cy="1124562"/>
                <a:chOff x="3194164" y="1386348"/>
                <a:chExt cx="2332071" cy="1202013"/>
              </a:xfrm>
            </p:grpSpPr>
            <p:pic>
              <p:nvPicPr>
                <p:cNvPr id="21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4892190" y="1441502"/>
                  <a:ext cx="634045" cy="1087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0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6271775" y="1781529"/>
                <a:ext cx="423665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5" descr="C:\Users\defossez\Desktop\community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7255" r="10905" b="20841"/>
          <a:stretch/>
        </p:blipFill>
        <p:spPr bwMode="auto">
          <a:xfrm>
            <a:off x="5895185" y="4680214"/>
            <a:ext cx="2880000" cy="22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Effects of climate variability for assembly 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Organigramme : Fusion 26"/>
          <p:cNvSpPr/>
          <p:nvPr/>
        </p:nvSpPr>
        <p:spPr>
          <a:xfrm rot="16200000">
            <a:off x="3331525" y="2129246"/>
            <a:ext cx="2866410" cy="2850733"/>
          </a:xfrm>
          <a:prstGeom prst="flowChartMerge">
            <a:avLst/>
          </a:prstGeom>
          <a:gradFill flip="none" rotWithShape="1">
            <a:gsLst>
              <a:gs pos="0">
                <a:srgbClr val="9E0000">
                  <a:alpha val="90000"/>
                  <a:lumMod val="95000"/>
                </a:srgbClr>
              </a:gs>
              <a:gs pos="74000">
                <a:srgbClr val="CD6B5B">
                  <a:alpha val="9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67430" y="2530933"/>
            <a:ext cx="3564000" cy="2052000"/>
            <a:chOff x="1691608" y="2945234"/>
            <a:chExt cx="3564000" cy="204548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7"/>
            <a:stretch/>
          </p:blipFill>
          <p:spPr>
            <a:xfrm>
              <a:off x="1691608" y="2945234"/>
              <a:ext cx="3564000" cy="20454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1928442" y="2975732"/>
              <a:ext cx="1766318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  <a:endPara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3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57"/>
          <p:cNvGrpSpPr/>
          <p:nvPr/>
        </p:nvGrpSpPr>
        <p:grpSpPr>
          <a:xfrm>
            <a:off x="4360163" y="1437924"/>
            <a:ext cx="1613487" cy="5210318"/>
            <a:chOff x="3534593" y="1273572"/>
            <a:chExt cx="1613487" cy="5210318"/>
          </a:xfrm>
        </p:grpSpPr>
        <p:sp>
          <p:nvSpPr>
            <p:cNvPr id="11" name="ZoneTexte 10"/>
            <p:cNvSpPr txBox="1"/>
            <p:nvPr/>
          </p:nvSpPr>
          <p:spPr>
            <a:xfrm>
              <a:off x="3534593" y="6191502"/>
              <a:ext cx="161348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Local community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657241" y="1273572"/>
              <a:ext cx="13681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cs typeface="Arial" pitchFamily="34" charset="0"/>
                </a:rPr>
                <a:t>Regional species pool</a:t>
              </a:r>
              <a:endParaRPr lang="en-US" sz="1300" i="1" dirty="0">
                <a:cs typeface="Arial" pitchFamily="34" charset="0"/>
              </a:endParaRPr>
            </a:p>
          </p:txBody>
        </p:sp>
      </p:grpSp>
      <p:grpSp>
        <p:nvGrpSpPr>
          <p:cNvPr id="13" name="Groupe 84"/>
          <p:cNvGrpSpPr/>
          <p:nvPr/>
        </p:nvGrpSpPr>
        <p:grpSpPr>
          <a:xfrm>
            <a:off x="6954359" y="2653824"/>
            <a:ext cx="756000" cy="1800000"/>
            <a:chOff x="5912757" y="3005021"/>
            <a:chExt cx="756000" cy="1692000"/>
          </a:xfrm>
        </p:grpSpPr>
        <p:sp>
          <p:nvSpPr>
            <p:cNvPr id="14" name="Flèche droite 13"/>
            <p:cNvSpPr/>
            <p:nvPr/>
          </p:nvSpPr>
          <p:spPr>
            <a:xfrm rot="5400000">
              <a:off x="5437263" y="3635021"/>
              <a:ext cx="1692000" cy="4320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5912757" y="3421799"/>
              <a:ext cx="756000" cy="720000"/>
            </a:xfrm>
            <a:prstGeom prst="ellipse">
              <a:avLst/>
            </a:prstGeom>
            <a:solidFill>
              <a:srgbClr val="73624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5"/>
          <p:cNvGrpSpPr/>
          <p:nvPr/>
        </p:nvGrpSpPr>
        <p:grpSpPr>
          <a:xfrm>
            <a:off x="5800363" y="967167"/>
            <a:ext cx="3076988" cy="1287302"/>
            <a:chOff x="3618452" y="917359"/>
            <a:chExt cx="3076988" cy="1287302"/>
          </a:xfrm>
        </p:grpSpPr>
        <p:pic>
          <p:nvPicPr>
            <p:cNvPr id="17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e 1"/>
            <p:cNvGrpSpPr/>
            <p:nvPr/>
          </p:nvGrpSpPr>
          <p:grpSpPr>
            <a:xfrm>
              <a:off x="4078714" y="1080099"/>
              <a:ext cx="2616726" cy="1124562"/>
              <a:chOff x="4078714" y="1080099"/>
              <a:chExt cx="2616726" cy="1124562"/>
            </a:xfrm>
          </p:grpSpPr>
          <p:grpSp>
            <p:nvGrpSpPr>
              <p:cNvPr id="19" name="Groupe 59"/>
              <p:cNvGrpSpPr/>
              <p:nvPr/>
            </p:nvGrpSpPr>
            <p:grpSpPr>
              <a:xfrm>
                <a:off x="4078714" y="1080099"/>
                <a:ext cx="2205186" cy="1124562"/>
                <a:chOff x="3194164" y="1386348"/>
                <a:chExt cx="2332071" cy="1202013"/>
              </a:xfrm>
            </p:grpSpPr>
            <p:pic>
              <p:nvPicPr>
                <p:cNvPr id="21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4892190" y="1441502"/>
                  <a:ext cx="634045" cy="1087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0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6271775" y="1781529"/>
                <a:ext cx="423665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5" descr="C:\Users\defossez\Desktop\community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7255" r="10905" b="20841"/>
          <a:stretch/>
        </p:blipFill>
        <p:spPr bwMode="auto">
          <a:xfrm>
            <a:off x="5895185" y="4680214"/>
            <a:ext cx="2880000" cy="22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Effects of climate variability for assembly 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Organigramme : Fusion 26"/>
          <p:cNvSpPr/>
          <p:nvPr/>
        </p:nvSpPr>
        <p:spPr>
          <a:xfrm rot="16200000">
            <a:off x="3331525" y="2129246"/>
            <a:ext cx="2866410" cy="2850733"/>
          </a:xfrm>
          <a:prstGeom prst="flowChartMerge">
            <a:avLst/>
          </a:prstGeom>
          <a:gradFill flip="none" rotWithShape="1">
            <a:gsLst>
              <a:gs pos="0">
                <a:srgbClr val="9E0000">
                  <a:alpha val="90000"/>
                  <a:lumMod val="95000"/>
                </a:srgbClr>
              </a:gs>
              <a:gs pos="74000">
                <a:srgbClr val="CD6B5B">
                  <a:alpha val="90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67430" y="2530933"/>
            <a:ext cx="3564000" cy="2052000"/>
            <a:chOff x="1691608" y="2945234"/>
            <a:chExt cx="3564000" cy="204548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7"/>
            <a:stretch/>
          </p:blipFill>
          <p:spPr>
            <a:xfrm>
              <a:off x="1691608" y="2945234"/>
              <a:ext cx="3564000" cy="20454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1928442" y="2975732"/>
              <a:ext cx="1766318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  <a:endPara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8" y="5504463"/>
            <a:ext cx="8888724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89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b="2139"/>
          <a:stretch/>
        </p:blipFill>
        <p:spPr>
          <a:xfrm>
            <a:off x="-153476" y="756"/>
            <a:ext cx="9295974" cy="6876000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323410" y="5301420"/>
            <a:ext cx="8820060" cy="1152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How does climate variability affect community assembly and species coexistence ?</a:t>
            </a:r>
          </a:p>
        </p:txBody>
      </p:sp>
    </p:spTree>
    <p:extLst>
      <p:ext uri="{BB962C8B-B14F-4D97-AF65-F5344CB8AC3E}">
        <p14:creationId xmlns:p14="http://schemas.microsoft.com/office/powerpoint/2010/main" val="12959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504881" y="900264"/>
            <a:ext cx="2482899" cy="826158"/>
            <a:chOff x="470145" y="559212"/>
            <a:chExt cx="2482899" cy="826158"/>
          </a:xfrm>
        </p:grpSpPr>
        <p:sp>
          <p:nvSpPr>
            <p:cNvPr id="17" name="Rectangle 16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Climatic data used in the model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8" name="Groupe 77"/>
          <p:cNvGrpSpPr/>
          <p:nvPr/>
        </p:nvGrpSpPr>
        <p:grpSpPr>
          <a:xfrm>
            <a:off x="-534" y="1734628"/>
            <a:ext cx="3727919" cy="2446704"/>
            <a:chOff x="102464" y="1931037"/>
            <a:chExt cx="4989776" cy="3478150"/>
          </a:xfrm>
        </p:grpSpPr>
        <p:grpSp>
          <p:nvGrpSpPr>
            <p:cNvPr id="79" name="Groupe 78"/>
            <p:cNvGrpSpPr/>
            <p:nvPr/>
          </p:nvGrpSpPr>
          <p:grpSpPr>
            <a:xfrm>
              <a:off x="102464" y="1931037"/>
              <a:ext cx="4989776" cy="3478150"/>
              <a:chOff x="3950090" y="1047749"/>
              <a:chExt cx="5572922" cy="3980339"/>
            </a:xfrm>
          </p:grpSpPr>
          <p:grpSp>
            <p:nvGrpSpPr>
              <p:cNvPr id="81" name="Groupe 11"/>
              <p:cNvGrpSpPr/>
              <p:nvPr/>
            </p:nvGrpSpPr>
            <p:grpSpPr>
              <a:xfrm>
                <a:off x="3950090" y="1047749"/>
                <a:ext cx="5572922" cy="3980339"/>
                <a:chOff x="3950090" y="1484134"/>
                <a:chExt cx="5572922" cy="3980339"/>
              </a:xfrm>
            </p:grpSpPr>
            <p:grpSp>
              <p:nvGrpSpPr>
                <p:cNvPr id="83" name="Groupe 10"/>
                <p:cNvGrpSpPr/>
                <p:nvPr/>
              </p:nvGrpSpPr>
              <p:grpSpPr>
                <a:xfrm>
                  <a:off x="3950090" y="1994383"/>
                  <a:ext cx="5158540" cy="3470090"/>
                  <a:chOff x="4196372" y="1846330"/>
                  <a:chExt cx="4912258" cy="3470090"/>
                </a:xfrm>
              </p:grpSpPr>
              <p:grpSp>
                <p:nvGrpSpPr>
                  <p:cNvPr id="98" name="Groupe 9"/>
                  <p:cNvGrpSpPr/>
                  <p:nvPr/>
                </p:nvGrpSpPr>
                <p:grpSpPr>
                  <a:xfrm>
                    <a:off x="4196372" y="1846330"/>
                    <a:ext cx="4912258" cy="3470090"/>
                    <a:chOff x="4196372" y="1846330"/>
                    <a:chExt cx="4912258" cy="3470090"/>
                  </a:xfrm>
                </p:grpSpPr>
                <p:grpSp>
                  <p:nvGrpSpPr>
                    <p:cNvPr id="104" name="Groupe 8"/>
                    <p:cNvGrpSpPr/>
                    <p:nvPr/>
                  </p:nvGrpSpPr>
                  <p:grpSpPr>
                    <a:xfrm>
                      <a:off x="4196372" y="1846330"/>
                      <a:ext cx="4912258" cy="3470090"/>
                      <a:chOff x="4196372" y="1846330"/>
                      <a:chExt cx="4912258" cy="3470090"/>
                    </a:xfrm>
                  </p:grpSpPr>
                  <p:pic>
                    <p:nvPicPr>
                      <p:cNvPr id="107" name="Image 106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96372" y="1846330"/>
                        <a:ext cx="4912258" cy="347009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8" name="Ellipse 4"/>
                      <p:cNvSpPr/>
                      <p:nvPr/>
                    </p:nvSpPr>
                    <p:spPr>
                      <a:xfrm>
                        <a:off x="5751780" y="4662048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09" name="Ellipse 108"/>
                      <p:cNvSpPr/>
                      <p:nvPr/>
                    </p:nvSpPr>
                    <p:spPr>
                      <a:xfrm>
                        <a:off x="5735498" y="4379426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10" name="Ellipse 109"/>
                      <p:cNvSpPr/>
                      <p:nvPr/>
                    </p:nvSpPr>
                    <p:spPr>
                      <a:xfrm>
                        <a:off x="5923410" y="3996202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11" name="Ellipse 110"/>
                      <p:cNvSpPr/>
                      <p:nvPr/>
                    </p:nvSpPr>
                    <p:spPr>
                      <a:xfrm>
                        <a:off x="5814912" y="3239604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12" name="Ellipse 111"/>
                      <p:cNvSpPr/>
                      <p:nvPr/>
                    </p:nvSpPr>
                    <p:spPr>
                      <a:xfrm>
                        <a:off x="6237108" y="2925916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13" name="Ellipse 112"/>
                      <p:cNvSpPr/>
                      <p:nvPr/>
                    </p:nvSpPr>
                    <p:spPr>
                      <a:xfrm>
                        <a:off x="5994444" y="2322216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14" name="Ellipse 113"/>
                      <p:cNvSpPr/>
                      <p:nvPr/>
                    </p:nvSpPr>
                    <p:spPr>
                      <a:xfrm>
                        <a:off x="7011462" y="2097308"/>
                        <a:ext cx="72010" cy="72000"/>
                      </a:xfrm>
                      <a:prstGeom prst="ellips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000">
                          <a:latin typeface="+mj-lt"/>
                        </a:endParaRPr>
                      </a:p>
                    </p:txBody>
                  </p:sp>
                  <p:sp>
                    <p:nvSpPr>
                      <p:cNvPr id="115" name="ZoneTexte 114"/>
                      <p:cNvSpPr txBox="1"/>
                      <p:nvPr/>
                    </p:nvSpPr>
                    <p:spPr>
                      <a:xfrm>
                        <a:off x="5360946" y="2145404"/>
                        <a:ext cx="1040833" cy="4005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j-lt"/>
                          </a:rPr>
                          <a:t>Basel</a:t>
                        </a:r>
                        <a:endParaRPr lang="fr-FR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endParaRPr>
                      </a:p>
                    </p:txBody>
                  </p:sp>
                  <p:sp>
                    <p:nvSpPr>
                      <p:cNvPr id="116" name="ZoneTexte 115"/>
                      <p:cNvSpPr txBox="1"/>
                      <p:nvPr/>
                    </p:nvSpPr>
                    <p:spPr>
                      <a:xfrm>
                        <a:off x="5789179" y="1914222"/>
                        <a:ext cx="1561351" cy="4005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j-lt"/>
                          </a:rPr>
                          <a:t>Schaffhausen</a:t>
                        </a:r>
                        <a:endParaRPr lang="fr-FR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endParaRPr>
                      </a:p>
                    </p:txBody>
                  </p:sp>
                  <p:sp>
                    <p:nvSpPr>
                      <p:cNvPr id="117" name="ZoneTexte 116"/>
                      <p:cNvSpPr txBox="1"/>
                      <p:nvPr/>
                    </p:nvSpPr>
                    <p:spPr>
                      <a:xfrm>
                        <a:off x="7658059" y="3373335"/>
                        <a:ext cx="1040833" cy="4005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j-lt"/>
                          </a:rPr>
                          <a:t>Davos</a:t>
                        </a:r>
                        <a:endParaRPr lang="fr-FR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endParaRPr>
                      </a:p>
                    </p:txBody>
                  </p:sp>
                  <p:sp>
                    <p:nvSpPr>
                      <p:cNvPr id="118" name="ZoneTexte 117"/>
                      <p:cNvSpPr txBox="1"/>
                      <p:nvPr/>
                    </p:nvSpPr>
                    <p:spPr>
                      <a:xfrm>
                        <a:off x="7744830" y="3648106"/>
                        <a:ext cx="1040833" cy="4005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00" b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j-lt"/>
                          </a:rPr>
                          <a:t>Bever</a:t>
                        </a:r>
                        <a:endParaRPr lang="fr-FR" sz="1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endParaRPr>
                      </a:p>
                    </p:txBody>
                  </p:sp>
                </p:grpSp>
                <p:sp>
                  <p:nvSpPr>
                    <p:cNvPr id="105" name="Ellipse 104"/>
                    <p:cNvSpPr/>
                    <p:nvPr/>
                  </p:nvSpPr>
                  <p:spPr>
                    <a:xfrm>
                      <a:off x="8432920" y="3834436"/>
                      <a:ext cx="72010" cy="72000"/>
                    </a:xfrm>
                    <a:prstGeom prst="ellips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000">
                        <a:latin typeface="+mj-lt"/>
                      </a:endParaRPr>
                    </a:p>
                  </p:txBody>
                </p:sp>
                <p:sp>
                  <p:nvSpPr>
                    <p:cNvPr id="106" name="Ellipse 105"/>
                    <p:cNvSpPr/>
                    <p:nvPr/>
                  </p:nvSpPr>
                  <p:spPr>
                    <a:xfrm>
                      <a:off x="8371760" y="3545400"/>
                      <a:ext cx="72010" cy="72000"/>
                    </a:xfrm>
                    <a:prstGeom prst="ellips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00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99" name="ZoneTexte 98"/>
                  <p:cNvSpPr txBox="1"/>
                  <p:nvPr/>
                </p:nvSpPr>
                <p:spPr>
                  <a:xfrm>
                    <a:off x="5863567" y="4225574"/>
                    <a:ext cx="1040833" cy="400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Sion</a:t>
                    </a:r>
                    <a:endParaRPr lang="fr-FR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6020837" y="3841475"/>
                    <a:ext cx="1420150" cy="400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Adelboden</a:t>
                    </a:r>
                    <a:endParaRPr lang="fr-FR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01" name="ZoneTexte 100"/>
                  <p:cNvSpPr txBox="1"/>
                  <p:nvPr/>
                </p:nvSpPr>
                <p:spPr>
                  <a:xfrm>
                    <a:off x="5265078" y="3122456"/>
                    <a:ext cx="1040833" cy="400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Bern</a:t>
                    </a:r>
                    <a:endParaRPr lang="fr-FR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5451065" y="2751587"/>
                    <a:ext cx="1040833" cy="400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b="1" dirty="0" err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Huttwil</a:t>
                    </a:r>
                    <a:endParaRPr lang="fr-FR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03" name="ZoneTexte 102"/>
                  <p:cNvSpPr txBox="1"/>
                  <p:nvPr/>
                </p:nvSpPr>
                <p:spPr>
                  <a:xfrm>
                    <a:off x="5844309" y="4499771"/>
                    <a:ext cx="1257072" cy="400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G</a:t>
                    </a:r>
                    <a:r>
                      <a:rPr lang="fr-FR" sz="1000" b="1" baseline="300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de </a:t>
                    </a:r>
                    <a:r>
                      <a:rPr lang="fr-FR" sz="10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rPr>
                      <a:t>Dixence</a:t>
                    </a:r>
                    <a:endParaRPr lang="fr-FR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</a:endParaRPr>
                  </a:p>
                </p:txBody>
              </p:sp>
            </p:grpSp>
            <p:grpSp>
              <p:nvGrpSpPr>
                <p:cNvPr id="84" name="Groupe 7"/>
                <p:cNvGrpSpPr/>
                <p:nvPr/>
              </p:nvGrpSpPr>
              <p:grpSpPr>
                <a:xfrm>
                  <a:off x="7526080" y="1484134"/>
                  <a:ext cx="1996932" cy="906330"/>
                  <a:chOff x="7491244" y="1178227"/>
                  <a:chExt cx="1996932" cy="906330"/>
                </a:xfrm>
              </p:grpSpPr>
              <p:grpSp>
                <p:nvGrpSpPr>
                  <p:cNvPr id="92" name="Groupe 91"/>
                  <p:cNvGrpSpPr/>
                  <p:nvPr/>
                </p:nvGrpSpPr>
                <p:grpSpPr>
                  <a:xfrm>
                    <a:off x="7491244" y="1178227"/>
                    <a:ext cx="1996932" cy="906330"/>
                    <a:chOff x="7491244" y="1178227"/>
                    <a:chExt cx="1996932" cy="906330"/>
                  </a:xfrm>
                </p:grpSpPr>
                <p:sp>
                  <p:nvSpPr>
                    <p:cNvPr id="95" name="ZoneTexte 5"/>
                    <p:cNvSpPr txBox="1"/>
                    <p:nvPr/>
                  </p:nvSpPr>
                  <p:spPr>
                    <a:xfrm>
                      <a:off x="7491244" y="1178227"/>
                      <a:ext cx="1996932" cy="40055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+ 2 sites in Germany</a:t>
                      </a:r>
                      <a:endParaRPr lang="fr-FR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96" name="ZoneTexte 95"/>
                    <p:cNvSpPr txBox="1"/>
                    <p:nvPr/>
                  </p:nvSpPr>
                  <p:spPr>
                    <a:xfrm>
                      <a:off x="7886101" y="1474279"/>
                      <a:ext cx="1040833" cy="4005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Schwerin</a:t>
                      </a:r>
                      <a:endParaRPr lang="fr-FR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97" name="ZoneTexte 96"/>
                    <p:cNvSpPr txBox="1"/>
                    <p:nvPr/>
                  </p:nvSpPr>
                  <p:spPr>
                    <a:xfrm>
                      <a:off x="7987481" y="1684000"/>
                      <a:ext cx="1040833" cy="4005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Cottbus</a:t>
                      </a:r>
                      <a:endParaRPr lang="fr-FR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</p:txBody>
                </p:sp>
              </p:grpSp>
              <p:sp>
                <p:nvSpPr>
                  <p:cNvPr id="93" name="Ellipse 92"/>
                  <p:cNvSpPr/>
                  <p:nvPr/>
                </p:nvSpPr>
                <p:spPr>
                  <a:xfrm>
                    <a:off x="8832072" y="1646504"/>
                    <a:ext cx="72010" cy="72000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00">
                      <a:latin typeface="+mj-lt"/>
                    </a:endParaRPr>
                  </a:p>
                </p:txBody>
              </p:sp>
              <p:sp>
                <p:nvSpPr>
                  <p:cNvPr id="94" name="Ellipse 93"/>
                  <p:cNvSpPr/>
                  <p:nvPr/>
                </p:nvSpPr>
                <p:spPr>
                  <a:xfrm>
                    <a:off x="8832072" y="1833731"/>
                    <a:ext cx="72010" cy="72000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00">
                      <a:latin typeface="+mj-lt"/>
                    </a:endParaRPr>
                  </a:p>
                </p:txBody>
              </p:sp>
            </p:grpSp>
          </p:grpSp>
          <p:sp>
            <p:nvSpPr>
              <p:cNvPr id="82" name="Rectangle 81"/>
              <p:cNvSpPr/>
              <p:nvPr/>
            </p:nvSpPr>
            <p:spPr>
              <a:xfrm>
                <a:off x="3987211" y="4326261"/>
                <a:ext cx="576080" cy="238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atin typeface="+mj-lt"/>
                </a:endParaRPr>
              </a:p>
            </p:txBody>
          </p:sp>
        </p:grpSp>
        <p:sp>
          <p:nvSpPr>
            <p:cNvPr id="80" name="ZoneTexte 79"/>
            <p:cNvSpPr txBox="1"/>
            <p:nvPr/>
          </p:nvSpPr>
          <p:spPr>
            <a:xfrm>
              <a:off x="1968215" y="3498275"/>
              <a:ext cx="1650970" cy="350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SWITZERLAND</a:t>
              </a:r>
              <a:endParaRPr lang="fr-FR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19" name="Groupe 118"/>
          <p:cNvGrpSpPr/>
          <p:nvPr/>
        </p:nvGrpSpPr>
        <p:grpSpPr>
          <a:xfrm>
            <a:off x="4059463" y="1548704"/>
            <a:ext cx="288040" cy="2520000"/>
            <a:chOff x="5328149" y="5074183"/>
            <a:chExt cx="291600" cy="1584219"/>
          </a:xfrm>
        </p:grpSpPr>
        <p:sp>
          <p:nvSpPr>
            <p:cNvPr id="120" name="Flèche droite 125"/>
            <p:cNvSpPr>
              <a:spLocks noChangeArrowheads="1"/>
            </p:cNvSpPr>
            <p:nvPr/>
          </p:nvSpPr>
          <p:spPr bwMode="auto">
            <a:xfrm>
              <a:off x="5328149" y="5779060"/>
              <a:ext cx="291600" cy="168534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>
                <a:latin typeface="+mj-lt"/>
              </a:endParaRPr>
            </a:p>
          </p:txBody>
        </p:sp>
        <p:cxnSp>
          <p:nvCxnSpPr>
            <p:cNvPr id="121" name="Connecteur droit 4110"/>
            <p:cNvCxnSpPr>
              <a:cxnSpLocks noChangeShapeType="1"/>
            </p:cNvCxnSpPr>
            <p:nvPr/>
          </p:nvCxnSpPr>
          <p:spPr bwMode="auto">
            <a:xfrm>
              <a:off x="5328151" y="5074183"/>
              <a:ext cx="0" cy="1584219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122" name="ZoneTexte 121"/>
          <p:cNvSpPr txBox="1"/>
          <p:nvPr/>
        </p:nvSpPr>
        <p:spPr>
          <a:xfrm>
            <a:off x="7859059" y="4136366"/>
            <a:ext cx="12186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err="1" smtClean="0">
                <a:solidFill>
                  <a:srgbClr val="0070C0"/>
                </a:solidFill>
                <a:cs typeface="Arial" pitchFamily="34" charset="0"/>
              </a:rPr>
              <a:t>Bugmann</a:t>
            </a:r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 1994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4"/>
          <a:stretch/>
        </p:blipFill>
        <p:spPr>
          <a:xfrm>
            <a:off x="4712855" y="1476344"/>
            <a:ext cx="4098241" cy="2580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270" y="2181823"/>
            <a:ext cx="1080150" cy="29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122"/>
          <p:cNvSpPr/>
          <p:nvPr/>
        </p:nvSpPr>
        <p:spPr>
          <a:xfrm>
            <a:off x="4673645" y="830346"/>
            <a:ext cx="4295199" cy="718008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Swiss Meteorological Agency (1901 – 1990)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7369" y="2588409"/>
            <a:ext cx="432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/>
          <p:cNvSpPr/>
          <p:nvPr/>
        </p:nvSpPr>
        <p:spPr>
          <a:xfrm>
            <a:off x="4847369" y="3111416"/>
            <a:ext cx="432000" cy="2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4957451" y="4893041"/>
            <a:ext cx="37191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Monthly means temperature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Monthly means precipitation sums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55830" y="2850880"/>
            <a:ext cx="432000" cy="216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4860100" y="3378198"/>
            <a:ext cx="432000" cy="216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57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Three different climatic scenarios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6270" y="2088686"/>
            <a:ext cx="1080150" cy="29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496980" y="1268700"/>
            <a:ext cx="3402931" cy="2088000"/>
            <a:chOff x="5364110" y="4531605"/>
            <a:chExt cx="3402931" cy="2088000"/>
          </a:xfrm>
        </p:grpSpPr>
        <p:grpSp>
          <p:nvGrpSpPr>
            <p:cNvPr id="3" name="Groupe 2"/>
            <p:cNvGrpSpPr/>
            <p:nvPr/>
          </p:nvGrpSpPr>
          <p:grpSpPr>
            <a:xfrm>
              <a:off x="5364110" y="4531605"/>
              <a:ext cx="3402931" cy="2088000"/>
              <a:chOff x="5364110" y="4531605"/>
              <a:chExt cx="3402931" cy="2088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37"/>
              <a:stretch/>
            </p:blipFill>
            <p:spPr>
              <a:xfrm>
                <a:off x="5364110" y="4531605"/>
                <a:ext cx="3402931" cy="208800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5372577" y="6164382"/>
                <a:ext cx="3391200" cy="45418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1 -</a:t>
                </a:r>
                <a:r>
                  <a:rPr lang="en-US" sz="1500" b="1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 WITHOUT</a:t>
                </a:r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5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interannual</a:t>
                </a:r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climate variability 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682731" y="4566248"/>
              <a:ext cx="2417759" cy="180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of May</a:t>
              </a:r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21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Three different climatic scenarios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6270" y="2088686"/>
            <a:ext cx="1080150" cy="29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4932050" y="1268700"/>
            <a:ext cx="3498952" cy="2088000"/>
            <a:chOff x="1982672" y="2801208"/>
            <a:chExt cx="5402825" cy="3100850"/>
          </a:xfrm>
        </p:grpSpPr>
        <p:grpSp>
          <p:nvGrpSpPr>
            <p:cNvPr id="52" name="Groupe 51"/>
            <p:cNvGrpSpPr/>
            <p:nvPr/>
          </p:nvGrpSpPr>
          <p:grpSpPr>
            <a:xfrm>
              <a:off x="1982672" y="2801208"/>
              <a:ext cx="5402825" cy="3100850"/>
              <a:chOff x="1725650" y="2945228"/>
              <a:chExt cx="5402825" cy="3100850"/>
            </a:xfrm>
          </p:grpSpPr>
          <p:pic>
            <p:nvPicPr>
              <p:cNvPr id="54" name="Image 5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8000"/>
                </a:solidFill>
              </a:ln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1959447" y="2996509"/>
                <a:ext cx="3733326" cy="26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130527" y="5203179"/>
              <a:ext cx="5197889" cy="674502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2 -</a:t>
              </a:r>
              <a:r>
                <a:rPr lang="en-US" sz="15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 WITH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96980" y="1268700"/>
            <a:ext cx="3402931" cy="2088000"/>
            <a:chOff x="5364110" y="4531605"/>
            <a:chExt cx="3402931" cy="2088000"/>
          </a:xfrm>
        </p:grpSpPr>
        <p:grpSp>
          <p:nvGrpSpPr>
            <p:cNvPr id="3" name="Groupe 2"/>
            <p:cNvGrpSpPr/>
            <p:nvPr/>
          </p:nvGrpSpPr>
          <p:grpSpPr>
            <a:xfrm>
              <a:off x="5364110" y="4531605"/>
              <a:ext cx="3402931" cy="2088000"/>
              <a:chOff x="5364110" y="4531605"/>
              <a:chExt cx="3402931" cy="2088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37"/>
              <a:stretch/>
            </p:blipFill>
            <p:spPr>
              <a:xfrm>
                <a:off x="5364110" y="4531605"/>
                <a:ext cx="3402931" cy="208800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5372577" y="6164382"/>
                <a:ext cx="3391200" cy="45418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1 -</a:t>
                </a:r>
                <a:r>
                  <a:rPr lang="en-US" sz="1500" b="1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 WITHOUT</a:t>
                </a:r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5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interannual</a:t>
                </a:r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climate variability 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682731" y="4566248"/>
              <a:ext cx="2417759" cy="180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of May</a:t>
              </a:r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3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èche vers le bas 140"/>
          <p:cNvSpPr/>
          <p:nvPr/>
        </p:nvSpPr>
        <p:spPr>
          <a:xfrm>
            <a:off x="5958761" y="224151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43" name="ZoneTexte 81"/>
          <p:cNvSpPr txBox="1">
            <a:spLocks noChangeArrowheads="1"/>
          </p:cNvSpPr>
          <p:nvPr/>
        </p:nvSpPr>
        <p:spPr bwMode="auto">
          <a:xfrm>
            <a:off x="4914862" y="2365283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H="1">
            <a:off x="2855341" y="2534560"/>
            <a:ext cx="1836000" cy="0"/>
          </a:xfrm>
          <a:prstGeom prst="line">
            <a:avLst/>
          </a:prstGeom>
          <a:ln w="38100" cmpd="sng">
            <a:solidFill>
              <a:srgbClr val="9E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 Placeholder 22"/>
          <p:cNvSpPr txBox="1">
            <a:spLocks/>
          </p:cNvSpPr>
          <p:nvPr/>
        </p:nvSpPr>
        <p:spPr>
          <a:xfrm>
            <a:off x="2411700" y="64286"/>
            <a:ext cx="648000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assembly processes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297333" y="6534139"/>
            <a:ext cx="180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err="1" smtClean="0">
                <a:solidFill>
                  <a:srgbClr val="0070C0"/>
                </a:solidFill>
                <a:cs typeface="Arial" pitchFamily="34" charset="0"/>
              </a:rPr>
              <a:t>Weiher</a:t>
            </a:r>
            <a:r>
              <a:rPr lang="en-US" sz="1300" i="1" dirty="0" smtClean="0">
                <a:solidFill>
                  <a:srgbClr val="0070C0"/>
                </a:solidFill>
                <a:cs typeface="Arial" pitchFamily="34" charset="0"/>
              </a:rPr>
              <a:t> &amp; </a:t>
            </a:r>
            <a:r>
              <a:rPr lang="en-US" sz="1300" i="1" dirty="0" err="1" smtClean="0">
                <a:solidFill>
                  <a:srgbClr val="0070C0"/>
                </a:solidFill>
                <a:cs typeface="Arial" pitchFamily="34" charset="0"/>
              </a:rPr>
              <a:t>Keddy</a:t>
            </a:r>
            <a:r>
              <a:rPr lang="en-US" sz="1300" i="1" dirty="0" smtClean="0">
                <a:solidFill>
                  <a:srgbClr val="0070C0"/>
                </a:solidFill>
                <a:cs typeface="Arial" pitchFamily="34" charset="0"/>
              </a:rPr>
              <a:t> 1995</a:t>
            </a:r>
            <a:endParaRPr lang="en-US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726139" y="1442290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576807" y="5795095"/>
            <a:ext cx="223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community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784213" y="3425220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5076070" y="4976266"/>
            <a:ext cx="1800000" cy="1584000"/>
            <a:chOff x="3933978" y="4653170"/>
            <a:chExt cx="2138956" cy="1846633"/>
          </a:xfrm>
        </p:grpSpPr>
        <p:pic>
          <p:nvPicPr>
            <p:cNvPr id="41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e 41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44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e 45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64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7" name="Groupe 76"/>
          <p:cNvGrpSpPr/>
          <p:nvPr/>
        </p:nvGrpSpPr>
        <p:grpSpPr>
          <a:xfrm>
            <a:off x="4779290" y="2840879"/>
            <a:ext cx="2520381" cy="1260000"/>
            <a:chOff x="3618452" y="917359"/>
            <a:chExt cx="2534396" cy="1287302"/>
          </a:xfrm>
        </p:grpSpPr>
        <p:pic>
          <p:nvPicPr>
            <p:cNvPr id="78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9" name="Groupe 78"/>
            <p:cNvGrpSpPr/>
            <p:nvPr/>
          </p:nvGrpSpPr>
          <p:grpSpPr>
            <a:xfrm>
              <a:off x="4078714" y="1080099"/>
              <a:ext cx="2074134" cy="1124562"/>
              <a:chOff x="4078714" y="1080099"/>
              <a:chExt cx="2074134" cy="1124562"/>
            </a:xfrm>
          </p:grpSpPr>
          <p:grpSp>
            <p:nvGrpSpPr>
              <p:cNvPr id="80" name="Groupe 79"/>
              <p:cNvGrpSpPr/>
              <p:nvPr/>
            </p:nvGrpSpPr>
            <p:grpSpPr>
              <a:xfrm>
                <a:off x="4078714" y="1080099"/>
                <a:ext cx="1524592" cy="1124562"/>
                <a:chOff x="3194164" y="1386348"/>
                <a:chExt cx="1612316" cy="1202013"/>
              </a:xfrm>
            </p:grpSpPr>
            <p:pic>
              <p:nvPicPr>
                <p:cNvPr id="83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1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5729182" y="1781529"/>
                <a:ext cx="423666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6" name="Groupe 85"/>
          <p:cNvGrpSpPr/>
          <p:nvPr/>
        </p:nvGrpSpPr>
        <p:grpSpPr>
          <a:xfrm>
            <a:off x="4517408" y="764630"/>
            <a:ext cx="3060000" cy="1260000"/>
            <a:chOff x="4517408" y="764630"/>
            <a:chExt cx="3060000" cy="1260000"/>
          </a:xfrm>
        </p:grpSpPr>
        <p:grpSp>
          <p:nvGrpSpPr>
            <p:cNvPr id="87" name="Groupe 86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91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" name="Groupe 91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93" name="Groupe 92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95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6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7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94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8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89" name="Connecteur droit 88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e 1"/>
          <p:cNvGrpSpPr/>
          <p:nvPr/>
        </p:nvGrpSpPr>
        <p:grpSpPr>
          <a:xfrm>
            <a:off x="-108649" y="-1353"/>
            <a:ext cx="2464318" cy="6886062"/>
            <a:chOff x="-108649" y="-1353"/>
            <a:chExt cx="2464318" cy="6886062"/>
          </a:xfrm>
        </p:grpSpPr>
        <p:pic>
          <p:nvPicPr>
            <p:cNvPr id="82" name="Image 8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3" r="40739"/>
            <a:stretch/>
          </p:blipFill>
          <p:spPr>
            <a:xfrm>
              <a:off x="-108649" y="-1353"/>
              <a:ext cx="2376330" cy="68580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9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Three different climatic scenarios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6270" y="2088686"/>
            <a:ext cx="1080150" cy="29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4932050" y="1268700"/>
            <a:ext cx="3498952" cy="2088000"/>
            <a:chOff x="1982672" y="2801208"/>
            <a:chExt cx="5402825" cy="3100850"/>
          </a:xfrm>
        </p:grpSpPr>
        <p:grpSp>
          <p:nvGrpSpPr>
            <p:cNvPr id="52" name="Groupe 51"/>
            <p:cNvGrpSpPr/>
            <p:nvPr/>
          </p:nvGrpSpPr>
          <p:grpSpPr>
            <a:xfrm>
              <a:off x="1982672" y="2801208"/>
              <a:ext cx="5402825" cy="3100850"/>
              <a:chOff x="1725650" y="2945228"/>
              <a:chExt cx="5402825" cy="3100850"/>
            </a:xfrm>
          </p:grpSpPr>
          <p:pic>
            <p:nvPicPr>
              <p:cNvPr id="54" name="Image 5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8000"/>
                </a:solidFill>
              </a:ln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1959447" y="2996509"/>
                <a:ext cx="3733326" cy="26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130527" y="5203179"/>
              <a:ext cx="5197889" cy="674502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2 -</a:t>
              </a:r>
              <a:r>
                <a:rPr lang="en-US" sz="15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 WITH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96980" y="1268700"/>
            <a:ext cx="3402931" cy="2088000"/>
            <a:chOff x="5364110" y="4531605"/>
            <a:chExt cx="3402931" cy="2088000"/>
          </a:xfrm>
        </p:grpSpPr>
        <p:grpSp>
          <p:nvGrpSpPr>
            <p:cNvPr id="3" name="Groupe 2"/>
            <p:cNvGrpSpPr/>
            <p:nvPr/>
          </p:nvGrpSpPr>
          <p:grpSpPr>
            <a:xfrm>
              <a:off x="5364110" y="4531605"/>
              <a:ext cx="3402931" cy="2088000"/>
              <a:chOff x="5364110" y="4531605"/>
              <a:chExt cx="3402931" cy="2088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37"/>
              <a:stretch/>
            </p:blipFill>
            <p:spPr>
              <a:xfrm>
                <a:off x="5364110" y="4531605"/>
                <a:ext cx="3402931" cy="208800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5372577" y="6164382"/>
                <a:ext cx="3391200" cy="45418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1 -</a:t>
                </a:r>
                <a:r>
                  <a:rPr lang="en-US" sz="1500" b="1" dirty="0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 WITHOUT</a:t>
                </a:r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5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interannual</a:t>
                </a:r>
                <a:r>
                  <a:rPr lang="en-US" sz="15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 climate variability 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682731" y="4566248"/>
              <a:ext cx="2417759" cy="180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of May</a:t>
              </a:r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822524" y="4183631"/>
            <a:ext cx="3498952" cy="2088000"/>
            <a:chOff x="4895083" y="4183631"/>
            <a:chExt cx="3498952" cy="2088000"/>
          </a:xfrm>
        </p:grpSpPr>
        <p:grpSp>
          <p:nvGrpSpPr>
            <p:cNvPr id="67" name="Groupe 66"/>
            <p:cNvGrpSpPr/>
            <p:nvPr/>
          </p:nvGrpSpPr>
          <p:grpSpPr>
            <a:xfrm>
              <a:off x="4895083" y="4183631"/>
              <a:ext cx="3498952" cy="2088000"/>
              <a:chOff x="1725650" y="2945228"/>
              <a:chExt cx="5402825" cy="3100850"/>
            </a:xfrm>
          </p:grpSpPr>
          <p:pic>
            <p:nvPicPr>
              <p:cNvPr id="68" name="Image 6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1959447" y="2996509"/>
                <a:ext cx="3733326" cy="26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4969910" y="5775835"/>
              <a:ext cx="3366232" cy="454185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3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–</a:t>
              </a:r>
              <a:r>
                <a:rPr lang="en-US" sz="15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 INCREASED </a:t>
              </a:r>
              <a:r>
                <a:rPr lang="en-US" sz="1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  <a:r>
                <a:rPr lang="en-US" sz="15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01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 dynamic simulations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11664" y="4808848"/>
            <a:ext cx="4930689" cy="1806010"/>
            <a:chOff x="63918" y="4808848"/>
            <a:chExt cx="4930689" cy="1806010"/>
          </a:xfrm>
        </p:grpSpPr>
        <p:grpSp>
          <p:nvGrpSpPr>
            <p:cNvPr id="167" name="Groupe 166"/>
            <p:cNvGrpSpPr/>
            <p:nvPr/>
          </p:nvGrpSpPr>
          <p:grpSpPr>
            <a:xfrm>
              <a:off x="3376295" y="5231021"/>
              <a:ext cx="1618312" cy="1314466"/>
              <a:chOff x="3392488" y="5013176"/>
              <a:chExt cx="1471612" cy="1177925"/>
            </a:xfrm>
          </p:grpSpPr>
          <p:pic>
            <p:nvPicPr>
              <p:cNvPr id="183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185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86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8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9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0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69" name="Flèche droite 113"/>
            <p:cNvSpPr>
              <a:spLocks noChangeArrowheads="1"/>
            </p:cNvSpPr>
            <p:nvPr/>
          </p:nvSpPr>
          <p:spPr bwMode="auto">
            <a:xfrm>
              <a:off x="2165206" y="6110788"/>
              <a:ext cx="1116000" cy="269271"/>
            </a:xfrm>
            <a:prstGeom prst="rightArrow">
              <a:avLst>
                <a:gd name="adj1" fmla="val 50000"/>
                <a:gd name="adj2" fmla="val 50016"/>
              </a:avLst>
            </a:prstGeom>
            <a:gradFill flip="none" rotWithShape="1">
              <a:gsLst>
                <a:gs pos="100000">
                  <a:schemeClr val="tx1">
                    <a:alpha val="0"/>
                    <a:lumMod val="94000"/>
                  </a:schemeClr>
                </a:gs>
                <a:gs pos="59000">
                  <a:srgbClr val="007400">
                    <a:lumMod val="80000"/>
                    <a:alpha val="79000"/>
                  </a:srgbClr>
                </a:gs>
              </a:gsLst>
              <a:lin ang="10800000" scaled="1"/>
              <a:tileRect/>
            </a:gradFill>
            <a:ln w="19050" algn="ctr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altLang="fr-FR" sz="2400"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6" name="ZoneTexte 116"/>
            <p:cNvSpPr txBox="1">
              <a:spLocks noChangeArrowheads="1"/>
            </p:cNvSpPr>
            <p:nvPr/>
          </p:nvSpPr>
          <p:spPr bwMode="auto">
            <a:xfrm>
              <a:off x="2221797" y="6337859"/>
              <a:ext cx="10090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fr-FR" sz="1200" dirty="0" smtClean="0">
                  <a:solidFill>
                    <a:srgbClr val="007400"/>
                  </a:solidFill>
                  <a:latin typeface="+mn-lt"/>
                  <a:cs typeface="Arial" panose="020B0604020202020204" pitchFamily="34" charset="0"/>
                </a:rPr>
                <a:t>2000 years</a:t>
              </a:r>
              <a:endParaRPr lang="en-US" altLang="fr-FR" sz="1200" dirty="0">
                <a:solidFill>
                  <a:srgbClr val="0074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38" name="Groupe 37"/>
            <p:cNvGrpSpPr/>
            <p:nvPr/>
          </p:nvGrpSpPr>
          <p:grpSpPr>
            <a:xfrm>
              <a:off x="63918" y="5229250"/>
              <a:ext cx="1850814" cy="1318009"/>
              <a:chOff x="201550" y="5377568"/>
              <a:chExt cx="1850814" cy="1318009"/>
            </a:xfrm>
          </p:grpSpPr>
          <p:grpSp>
            <p:nvGrpSpPr>
              <p:cNvPr id="170" name="Groupe 3"/>
              <p:cNvGrpSpPr>
                <a:grpSpLocks/>
              </p:cNvGrpSpPr>
              <p:nvPr/>
            </p:nvGrpSpPr>
            <p:grpSpPr bwMode="auto">
              <a:xfrm>
                <a:off x="201550" y="5377568"/>
                <a:ext cx="1850814" cy="1318009"/>
                <a:chOff x="402728" y="3768632"/>
                <a:chExt cx="1683211" cy="1388865"/>
              </a:xfrm>
            </p:grpSpPr>
            <p:pic>
              <p:nvPicPr>
                <p:cNvPr id="182" name="Picture 2" descr="http://sketchup.google.com/3dwarehouse/download?mid=ec92070d4749b03d42f51754174f5d1&amp;rtyp=lt&amp;ctyp=other&amp;ts=129174000600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9617" r="26341"/>
                <a:stretch>
                  <a:fillRect/>
                </a:stretch>
              </p:blipFill>
              <p:spPr bwMode="auto">
                <a:xfrm>
                  <a:off x="1628978" y="3844513"/>
                  <a:ext cx="393049" cy="650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8044" y="3768632"/>
                  <a:ext cx="451057" cy="653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609" y="3869357"/>
                  <a:ext cx="424054" cy="6630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83495" y="3805208"/>
                  <a:ext cx="380819" cy="626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6" name="Connecteur droit avec flèche 175"/>
                <p:cNvCxnSpPr/>
                <p:nvPr/>
              </p:nvCxnSpPr>
              <p:spPr>
                <a:xfrm>
                  <a:off x="796653" y="4532134"/>
                  <a:ext cx="160471" cy="230257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eur droit avec flèche 176"/>
                <p:cNvCxnSpPr/>
                <p:nvPr/>
              </p:nvCxnSpPr>
              <p:spPr>
                <a:xfrm>
                  <a:off x="1080523" y="4532440"/>
                  <a:ext cx="88628" cy="192328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eur droit avec flèche 177"/>
                <p:cNvCxnSpPr/>
                <p:nvPr/>
              </p:nvCxnSpPr>
              <p:spPr>
                <a:xfrm>
                  <a:off x="1285691" y="4470532"/>
                  <a:ext cx="65480" cy="227612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Connecteur droit avec flèche 178"/>
                <p:cNvCxnSpPr/>
                <p:nvPr/>
              </p:nvCxnSpPr>
              <p:spPr>
                <a:xfrm flipH="1">
                  <a:off x="1490079" y="4480799"/>
                  <a:ext cx="65489" cy="243970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avec flèche 179"/>
                <p:cNvCxnSpPr/>
                <p:nvPr/>
              </p:nvCxnSpPr>
              <p:spPr>
                <a:xfrm flipH="1">
                  <a:off x="1664314" y="4584338"/>
                  <a:ext cx="82636" cy="222280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Oval 22"/>
                <p:cNvSpPr>
                  <a:spLocks noChangeArrowheads="1"/>
                </p:cNvSpPr>
                <p:nvPr/>
              </p:nvSpPr>
              <p:spPr bwMode="auto">
                <a:xfrm>
                  <a:off x="652585" y="4550500"/>
                  <a:ext cx="1433354" cy="60699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728" y="3899837"/>
                  <a:ext cx="486061" cy="653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7" name="Groupe 36"/>
              <p:cNvGrpSpPr/>
              <p:nvPr/>
            </p:nvGrpSpPr>
            <p:grpSpPr>
              <a:xfrm>
                <a:off x="227553" y="6123514"/>
                <a:ext cx="601018" cy="547864"/>
                <a:chOff x="227553" y="6123514"/>
                <a:chExt cx="601018" cy="547864"/>
              </a:xfrm>
            </p:grpSpPr>
            <p:sp>
              <p:nvSpPr>
                <p:cNvPr id="254" name="ZoneTexte 4108"/>
                <p:cNvSpPr txBox="1">
                  <a:spLocks noChangeArrowheads="1"/>
                </p:cNvSpPr>
                <p:nvPr/>
              </p:nvSpPr>
              <p:spPr bwMode="auto">
                <a:xfrm>
                  <a:off x="233965" y="6123514"/>
                  <a:ext cx="2520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fr-FR" altLang="fr-FR" sz="1600" b="1" dirty="0" smtClean="0">
                      <a:latin typeface="+mn-lt"/>
                      <a:cs typeface="Arial" panose="020B0604020202020204" pitchFamily="34" charset="0"/>
                    </a:rPr>
                    <a:t>…</a:t>
                  </a:r>
                  <a:endParaRPr lang="fr-FR" altLang="fr-FR" sz="16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5" name="ZoneTexte 4108"/>
                <p:cNvSpPr txBox="1">
                  <a:spLocks noChangeArrowheads="1"/>
                </p:cNvSpPr>
                <p:nvPr/>
              </p:nvSpPr>
              <p:spPr bwMode="auto">
                <a:xfrm>
                  <a:off x="227553" y="6332824"/>
                  <a:ext cx="3600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fr-FR" altLang="fr-FR" sz="1600" b="1" dirty="0" smtClean="0">
                      <a:latin typeface="+mn-lt"/>
                      <a:cs typeface="Arial" panose="020B0604020202020204" pitchFamily="34" charset="0"/>
                    </a:rPr>
                    <a:t>…</a:t>
                  </a:r>
                  <a:endParaRPr lang="fr-FR" altLang="fr-FR" sz="16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56" name="Connecteur droit avec flèche 255"/>
                <p:cNvCxnSpPr/>
                <p:nvPr/>
              </p:nvCxnSpPr>
              <p:spPr bwMode="auto">
                <a:xfrm>
                  <a:off x="456221" y="6362599"/>
                  <a:ext cx="272948" cy="51373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onnecteur droit avec flèche 256"/>
                <p:cNvCxnSpPr/>
                <p:nvPr/>
              </p:nvCxnSpPr>
              <p:spPr bwMode="auto">
                <a:xfrm flipV="1">
                  <a:off x="579167" y="6525081"/>
                  <a:ext cx="249404" cy="23709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8" name="Ellipse 257"/>
            <p:cNvSpPr/>
            <p:nvPr/>
          </p:nvSpPr>
          <p:spPr>
            <a:xfrm>
              <a:off x="1835860" y="4808848"/>
              <a:ext cx="1728000" cy="612000"/>
            </a:xfrm>
            <a:prstGeom prst="ellipse">
              <a:avLst/>
            </a:prstGeom>
            <a:solidFill>
              <a:srgbClr val="685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cs typeface="Arial" panose="020B0604020202020204" pitchFamily="34" charset="0"/>
                </a:rPr>
                <a:t>Mixtures</a:t>
              </a:r>
            </a:p>
            <a:p>
              <a:pPr algn="ctr"/>
              <a:r>
                <a:rPr lang="en-US" sz="1400" b="1" dirty="0" smtClean="0">
                  <a:cs typeface="Arial" panose="020B0604020202020204" pitchFamily="34" charset="0"/>
                </a:rPr>
                <a:t> </a:t>
              </a:r>
              <a:r>
                <a:rPr lang="en-US" sz="1400" b="1" i="1" dirty="0">
                  <a:cs typeface="Arial" panose="020B0604020202020204" pitchFamily="34" charset="0"/>
                </a:rPr>
                <a:t>n</a:t>
              </a:r>
              <a:r>
                <a:rPr lang="en-US" sz="1400" b="1" dirty="0" smtClean="0">
                  <a:cs typeface="Arial" panose="020B0604020202020204" pitchFamily="34" charset="0"/>
                </a:rPr>
                <a:t> Species</a:t>
              </a:r>
              <a:endParaRPr lang="en-US" sz="1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281125" y="790757"/>
            <a:ext cx="4795119" cy="3508405"/>
            <a:chOff x="333379" y="790757"/>
            <a:chExt cx="4795119" cy="3508405"/>
          </a:xfrm>
        </p:grpSpPr>
        <p:sp>
          <p:nvSpPr>
            <p:cNvPr id="164" name="Ellipse 163"/>
            <p:cNvSpPr/>
            <p:nvPr/>
          </p:nvSpPr>
          <p:spPr>
            <a:xfrm>
              <a:off x="1835860" y="790757"/>
              <a:ext cx="1728000" cy="61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Monocultures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5" name="Groupe 1"/>
            <p:cNvGrpSpPr>
              <a:grpSpLocks/>
            </p:cNvGrpSpPr>
            <p:nvPr/>
          </p:nvGrpSpPr>
          <p:grpSpPr bwMode="auto">
            <a:xfrm>
              <a:off x="333911" y="1083077"/>
              <a:ext cx="1576415" cy="1318009"/>
              <a:chOff x="652585" y="764704"/>
              <a:chExt cx="1433354" cy="1388865"/>
            </a:xfrm>
          </p:grpSpPr>
          <p:pic>
            <p:nvPicPr>
              <p:cNvPr id="11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136" y="764704"/>
                <a:ext cx="451057" cy="653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2" name="Connecteur droit avec flèche 111"/>
              <p:cNvCxnSpPr/>
              <p:nvPr/>
            </p:nvCxnSpPr>
            <p:spPr>
              <a:xfrm>
                <a:off x="1360032" y="1468113"/>
                <a:ext cx="62406" cy="341418"/>
              </a:xfrm>
              <a:prstGeom prst="straightConnector1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Oval 22"/>
              <p:cNvSpPr>
                <a:spLocks noChangeArrowheads="1"/>
              </p:cNvSpPr>
              <p:nvPr/>
            </p:nvSpPr>
            <p:spPr bwMode="auto">
              <a:xfrm>
                <a:off x="652585" y="1546572"/>
                <a:ext cx="1433354" cy="6069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Groupe 95"/>
            <p:cNvGrpSpPr/>
            <p:nvPr/>
          </p:nvGrpSpPr>
          <p:grpSpPr>
            <a:xfrm>
              <a:off x="3467887" y="1058276"/>
              <a:ext cx="1496109" cy="1367611"/>
              <a:chOff x="3487738" y="2257896"/>
              <a:chExt cx="1360487" cy="1225550"/>
            </a:xfrm>
          </p:grpSpPr>
          <p:sp>
            <p:nvSpPr>
              <p:cNvPr id="100" name="Oval 22"/>
              <p:cNvSpPr>
                <a:spLocks noChangeArrowheads="1"/>
              </p:cNvSpPr>
              <p:nvPr/>
            </p:nvSpPr>
            <p:spPr bwMode="auto">
              <a:xfrm>
                <a:off x="3629025" y="2967509"/>
                <a:ext cx="1219200" cy="51593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0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426171"/>
                <a:ext cx="531812" cy="76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6825" y="2310284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0775" y="2416646"/>
                <a:ext cx="601663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525" y="2345209"/>
                <a:ext cx="558800" cy="930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257896"/>
                <a:ext cx="600075" cy="100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013" y="2784946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038" y="261825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788" y="2545234"/>
                <a:ext cx="412750" cy="59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738" y="2535709"/>
                <a:ext cx="519112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925" y="3015134"/>
                <a:ext cx="266700" cy="38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7" name="Groupe 116"/>
            <p:cNvGrpSpPr/>
            <p:nvPr/>
          </p:nvGrpSpPr>
          <p:grpSpPr>
            <a:xfrm>
              <a:off x="333379" y="2427896"/>
              <a:ext cx="1576415" cy="1250110"/>
              <a:chOff x="502522" y="3568594"/>
              <a:chExt cx="1576415" cy="1250110"/>
            </a:xfrm>
          </p:grpSpPr>
          <p:cxnSp>
            <p:nvCxnSpPr>
              <p:cNvPr id="158" name="Connecteur droit avec flèche 157"/>
              <p:cNvCxnSpPr/>
              <p:nvPr/>
            </p:nvCxnSpPr>
            <p:spPr>
              <a:xfrm>
                <a:off x="1261199" y="4214901"/>
                <a:ext cx="113049" cy="253595"/>
              </a:xfrm>
              <a:prstGeom prst="straightConnector1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0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94" y="3568594"/>
                <a:ext cx="466116" cy="628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Oval 22"/>
              <p:cNvSpPr>
                <a:spLocks noChangeArrowheads="1"/>
              </p:cNvSpPr>
              <p:nvPr/>
            </p:nvSpPr>
            <p:spPr bwMode="auto">
              <a:xfrm>
                <a:off x="502522" y="4242960"/>
                <a:ext cx="1576415" cy="5757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r-FR" sz="18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2079941" y="1514150"/>
              <a:ext cx="1224170" cy="1985333"/>
              <a:chOff x="2079941" y="1796584"/>
              <a:chExt cx="1224170" cy="1985333"/>
            </a:xfrm>
          </p:grpSpPr>
          <p:sp>
            <p:nvSpPr>
              <p:cNvPr id="98" name="Flèche droite 4102"/>
              <p:cNvSpPr>
                <a:spLocks noChangeArrowheads="1"/>
              </p:cNvSpPr>
              <p:nvPr/>
            </p:nvSpPr>
            <p:spPr bwMode="auto">
              <a:xfrm>
                <a:off x="2165206" y="2219367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endParaRPr lang="en-US" altLang="fr-FR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9" name="ZoneTexte 4103"/>
              <p:cNvSpPr txBox="1">
                <a:spLocks noChangeArrowheads="1"/>
              </p:cNvSpPr>
              <p:nvPr/>
            </p:nvSpPr>
            <p:spPr bwMode="auto">
              <a:xfrm>
                <a:off x="2221310" y="2836817"/>
                <a:ext cx="10107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fr-FR" sz="1200" dirty="0" smtClean="0">
                    <a:solidFill>
                      <a:srgbClr val="007400"/>
                    </a:solidFill>
                    <a:latin typeface="+mn-lt"/>
                    <a:cs typeface="Arial" panose="020B0604020202020204" pitchFamily="34" charset="0"/>
                  </a:rPr>
                  <a:t>2000 years</a:t>
                </a:r>
                <a:endParaRPr lang="en-US" altLang="fr-FR" sz="1200" dirty="0">
                  <a:solidFill>
                    <a:srgbClr val="0074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3" name="ZoneTexte 448"/>
              <p:cNvSpPr txBox="1">
                <a:spLocks noChangeArrowheads="1"/>
              </p:cNvSpPr>
              <p:nvPr/>
            </p:nvSpPr>
            <p:spPr bwMode="auto">
              <a:xfrm>
                <a:off x="2079941" y="1796584"/>
                <a:ext cx="122417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200" b="1" dirty="0" smtClean="0">
                    <a:solidFill>
                      <a:srgbClr val="007400"/>
                    </a:solidFill>
                    <a:cs typeface="Arial" pitchFamily="34" charset="0"/>
                  </a:rPr>
                  <a:t>Forest succession</a:t>
                </a:r>
                <a:endParaRPr lang="en-US" sz="1200" b="1" dirty="0">
                  <a:solidFill>
                    <a:srgbClr val="007400"/>
                  </a:solidFill>
                  <a:cs typeface="Arial" pitchFamily="34" charset="0"/>
                </a:endParaRPr>
              </a:p>
            </p:txBody>
          </p:sp>
          <p:sp>
            <p:nvSpPr>
              <p:cNvPr id="252" name="Flèche droite 4102"/>
              <p:cNvSpPr>
                <a:spLocks noChangeArrowheads="1"/>
              </p:cNvSpPr>
              <p:nvPr/>
            </p:nvSpPr>
            <p:spPr bwMode="auto">
              <a:xfrm>
                <a:off x="2169369" y="3512646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fr-FR" sz="2400" dirty="0"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9" name="ZoneTexte 4108"/>
            <p:cNvSpPr txBox="1">
              <a:spLocks noChangeArrowheads="1"/>
            </p:cNvSpPr>
            <p:nvPr/>
          </p:nvSpPr>
          <p:spPr bwMode="auto">
            <a:xfrm>
              <a:off x="673517" y="3664213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0" name="ZoneTexte 4108"/>
            <p:cNvSpPr txBox="1">
              <a:spLocks noChangeArrowheads="1"/>
            </p:cNvSpPr>
            <p:nvPr/>
          </p:nvSpPr>
          <p:spPr bwMode="auto">
            <a:xfrm>
              <a:off x="3847855" y="3664213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3347831" y="2413404"/>
              <a:ext cx="1780667" cy="1279094"/>
              <a:chOff x="5652151" y="2483316"/>
              <a:chExt cx="1780667" cy="1279094"/>
            </a:xfrm>
          </p:grpSpPr>
          <p:pic>
            <p:nvPicPr>
              <p:cNvPr id="141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065" y="2509608"/>
                <a:ext cx="670369" cy="903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Groupe 53"/>
              <p:cNvGrpSpPr/>
              <p:nvPr/>
            </p:nvGrpSpPr>
            <p:grpSpPr>
              <a:xfrm>
                <a:off x="5652151" y="2483316"/>
                <a:ext cx="1780667" cy="1279094"/>
                <a:chOff x="5652151" y="2480923"/>
                <a:chExt cx="1780667" cy="1279094"/>
              </a:xfrm>
            </p:grpSpPr>
            <p:grpSp>
              <p:nvGrpSpPr>
                <p:cNvPr id="143" name="Groupe 142"/>
                <p:cNvGrpSpPr/>
                <p:nvPr/>
              </p:nvGrpSpPr>
              <p:grpSpPr>
                <a:xfrm>
                  <a:off x="5652151" y="2480923"/>
                  <a:ext cx="1780667" cy="1279094"/>
                  <a:chOff x="3336926" y="3532258"/>
                  <a:chExt cx="1619249" cy="1146229"/>
                </a:xfrm>
              </p:grpSpPr>
              <p:pic>
                <p:nvPicPr>
                  <p:cNvPr id="145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4237" y="3532258"/>
                    <a:ext cx="608013" cy="8080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47" name="Groupe 146"/>
                  <p:cNvGrpSpPr/>
                  <p:nvPr/>
                </p:nvGrpSpPr>
                <p:grpSpPr>
                  <a:xfrm>
                    <a:off x="3336926" y="3645024"/>
                    <a:ext cx="1619249" cy="1033463"/>
                    <a:chOff x="3336926" y="3632671"/>
                    <a:chExt cx="1619249" cy="1033463"/>
                  </a:xfrm>
                </p:grpSpPr>
                <p:sp>
                  <p:nvSpPr>
                    <p:cNvPr id="148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35375" y="4150196"/>
                      <a:ext cx="1219200" cy="51593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fr-FR" sz="1800" dirty="0"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149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00538" y="3632671"/>
                      <a:ext cx="655637" cy="8715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1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26078" y="4035896"/>
                      <a:ext cx="423862" cy="5635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4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70229" y="4205625"/>
                      <a:ext cx="327025" cy="434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2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64336" y="4192641"/>
                      <a:ext cx="327025" cy="4349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50" name="Picture 25" descr="9_EuropeanAspen_klei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36926" y="3803893"/>
                      <a:ext cx="516387" cy="6876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53" name="Groupe 52"/>
                <p:cNvGrpSpPr/>
                <p:nvPr/>
              </p:nvGrpSpPr>
              <p:grpSpPr>
                <a:xfrm>
                  <a:off x="6084210" y="2568690"/>
                  <a:ext cx="1132130" cy="1155803"/>
                  <a:chOff x="6084210" y="2568690"/>
                  <a:chExt cx="1132130" cy="1155803"/>
                </a:xfrm>
              </p:grpSpPr>
              <p:pic>
                <p:nvPicPr>
                  <p:cNvPr id="263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84210" y="2577796"/>
                    <a:ext cx="555079" cy="7485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2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2106" y="2568690"/>
                    <a:ext cx="668624" cy="9017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1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88280" y="2797829"/>
                    <a:ext cx="628060" cy="8472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4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69912" y="3239097"/>
                    <a:ext cx="359625" cy="4853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265" name="ZoneTexte 4108"/>
            <p:cNvSpPr txBox="1">
              <a:spLocks noChangeArrowheads="1"/>
            </p:cNvSpPr>
            <p:nvPr/>
          </p:nvSpPr>
          <p:spPr bwMode="auto">
            <a:xfrm>
              <a:off x="677562" y="3929830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6" name="ZoneTexte 4108"/>
            <p:cNvSpPr txBox="1">
              <a:spLocks noChangeArrowheads="1"/>
            </p:cNvSpPr>
            <p:nvPr/>
          </p:nvSpPr>
          <p:spPr bwMode="auto">
            <a:xfrm>
              <a:off x="3851900" y="3929830"/>
              <a:ext cx="864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800" b="1" dirty="0" smtClean="0">
                  <a:latin typeface="+mn-lt"/>
                  <a:cs typeface="Arial" panose="020B0604020202020204" pitchFamily="34" charset="0"/>
                </a:rPr>
                <a:t>……</a:t>
              </a:r>
              <a:endParaRPr lang="fr-FR" altLang="fr-FR" sz="1800" b="1" dirty="0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5346131" y="1052234"/>
            <a:ext cx="288039" cy="3240886"/>
            <a:chOff x="5364111" y="1052234"/>
            <a:chExt cx="288039" cy="3240886"/>
          </a:xfrm>
        </p:grpSpPr>
        <p:sp>
          <p:nvSpPr>
            <p:cNvPr id="268" name="Flèche droite 125"/>
            <p:cNvSpPr>
              <a:spLocks noChangeArrowheads="1"/>
            </p:cNvSpPr>
            <p:nvPr/>
          </p:nvSpPr>
          <p:spPr bwMode="auto">
            <a:xfrm>
              <a:off x="5364111" y="2504689"/>
              <a:ext cx="288039" cy="32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269" name="Connecteur droit 4110"/>
            <p:cNvCxnSpPr>
              <a:cxnSpLocks noChangeShapeType="1"/>
            </p:cNvCxnSpPr>
            <p:nvPr/>
          </p:nvCxnSpPr>
          <p:spPr bwMode="auto">
            <a:xfrm>
              <a:off x="5364111" y="1052234"/>
              <a:ext cx="0" cy="3240886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270" name="Groupe 57"/>
          <p:cNvGrpSpPr/>
          <p:nvPr/>
        </p:nvGrpSpPr>
        <p:grpSpPr>
          <a:xfrm>
            <a:off x="5804207" y="1734505"/>
            <a:ext cx="3090731" cy="1046405"/>
            <a:chOff x="2959260" y="1715205"/>
            <a:chExt cx="3090731" cy="1046405"/>
          </a:xfrm>
        </p:grpSpPr>
        <p:pic>
          <p:nvPicPr>
            <p:cNvPr id="271" name="Picture 2" descr="http://sketchup.google.com/3dwarehouse/download?mid=ec92070d4749b03d42f51754174f5d1&amp;rtyp=lt&amp;ctyp=other&amp;ts=129174000600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rcRect l="29617" r="26341"/>
            <a:stretch>
              <a:fillRect/>
            </a:stretch>
          </p:blipFill>
          <p:spPr bwMode="auto">
            <a:xfrm>
              <a:off x="4918057" y="1844329"/>
              <a:ext cx="541824" cy="869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" name="Picture 6" descr="http://www.speedtree.com/trees/images/58_FraserFir_Full.jpg"/>
            <p:cNvPicPr>
              <a:picLocks noChangeAspect="1" noChangeArrowheads="1"/>
            </p:cNvPicPr>
            <p:nvPr/>
          </p:nvPicPr>
          <p:blipFill>
            <a:blip r:embed="rId17" cstate="print"/>
            <a:srcRect l="22270" r="19827"/>
            <a:stretch>
              <a:fillRect/>
            </a:stretch>
          </p:blipFill>
          <p:spPr bwMode="auto">
            <a:xfrm>
              <a:off x="4384081" y="1943291"/>
              <a:ext cx="468604" cy="78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3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18" cstate="print"/>
            <a:srcRect l="9240" t="2097" r="25738"/>
            <a:stretch>
              <a:fillRect/>
            </a:stretch>
          </p:blipFill>
          <p:spPr bwMode="auto">
            <a:xfrm>
              <a:off x="5445035" y="1800216"/>
              <a:ext cx="604956" cy="940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4" name="Picture 4" descr="E:\arbre présentation\56_NorwaySpruce_Full copie.gif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750" y="1800216"/>
              <a:ext cx="1000680" cy="96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" name="Picture 12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60" y="1715205"/>
              <a:ext cx="813857" cy="100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" name="Groupe 63"/>
          <p:cNvGrpSpPr/>
          <p:nvPr/>
        </p:nvGrpSpPr>
        <p:grpSpPr>
          <a:xfrm>
            <a:off x="6677708" y="2037868"/>
            <a:ext cx="468000" cy="648000"/>
            <a:chOff x="4954969" y="2015980"/>
            <a:chExt cx="468000" cy="648000"/>
          </a:xfrm>
        </p:grpSpPr>
        <p:cxnSp>
          <p:nvCxnSpPr>
            <p:cNvPr id="277" name="Connecteur droit 276"/>
            <p:cNvCxnSpPr/>
            <p:nvPr/>
          </p:nvCxnSpPr>
          <p:spPr>
            <a:xfrm flipV="1">
              <a:off x="4954969" y="2015980"/>
              <a:ext cx="468000" cy="648000"/>
            </a:xfrm>
            <a:prstGeom prst="line">
              <a:avLst/>
            </a:prstGeom>
            <a:ln w="41275" cmpd="sng">
              <a:solidFill>
                <a:srgbClr val="9E0000">
                  <a:alpha val="8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 flipH="1" flipV="1">
              <a:off x="4954969" y="2015980"/>
              <a:ext cx="468000" cy="648000"/>
            </a:xfrm>
            <a:prstGeom prst="line">
              <a:avLst/>
            </a:prstGeom>
            <a:ln w="41275" cmpd="sng">
              <a:solidFill>
                <a:srgbClr val="9E0000">
                  <a:alpha val="8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/>
          <p:cNvSpPr txBox="1"/>
          <p:nvPr/>
        </p:nvSpPr>
        <p:spPr>
          <a:xfrm>
            <a:off x="6486110" y="2943313"/>
            <a:ext cx="208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9E0000"/>
                </a:solidFill>
              </a:rPr>
              <a:t>Local species richness (n)</a:t>
            </a:r>
            <a:endParaRPr lang="en-US" sz="1400" b="1" i="1" dirty="0">
              <a:solidFill>
                <a:srgbClr val="9E0000"/>
              </a:solidFill>
            </a:endParaRPr>
          </a:p>
        </p:txBody>
      </p:sp>
      <p:grpSp>
        <p:nvGrpSpPr>
          <p:cNvPr id="114" name="Groupe 113"/>
          <p:cNvGrpSpPr/>
          <p:nvPr/>
        </p:nvGrpSpPr>
        <p:grpSpPr>
          <a:xfrm>
            <a:off x="5328150" y="5074183"/>
            <a:ext cx="324000" cy="1584219"/>
            <a:chOff x="5328150" y="5074183"/>
            <a:chExt cx="324000" cy="1584219"/>
          </a:xfrm>
        </p:grpSpPr>
        <p:sp>
          <p:nvSpPr>
            <p:cNvPr id="115" name="Flèche droite 125"/>
            <p:cNvSpPr>
              <a:spLocks noChangeArrowheads="1"/>
            </p:cNvSpPr>
            <p:nvPr/>
          </p:nvSpPr>
          <p:spPr bwMode="auto">
            <a:xfrm>
              <a:off x="5328150" y="5722292"/>
              <a:ext cx="324000" cy="2880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rgbClr val="68593A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116" name="Connecteur droit 4110"/>
            <p:cNvCxnSpPr>
              <a:cxnSpLocks noChangeShapeType="1"/>
            </p:cNvCxnSpPr>
            <p:nvPr/>
          </p:nvCxnSpPr>
          <p:spPr bwMode="auto">
            <a:xfrm>
              <a:off x="5328151" y="5074183"/>
              <a:ext cx="0" cy="1584219"/>
            </a:xfrm>
            <a:prstGeom prst="line">
              <a:avLst/>
            </a:prstGeom>
            <a:noFill/>
            <a:ln w="22225" algn="ctr">
              <a:solidFill>
                <a:srgbClr val="68593A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18" name="Groupe 43"/>
          <p:cNvGrpSpPr/>
          <p:nvPr/>
        </p:nvGrpSpPr>
        <p:grpSpPr>
          <a:xfrm>
            <a:off x="6660290" y="5044203"/>
            <a:ext cx="1692000" cy="1296000"/>
            <a:chOff x="3583668" y="5148953"/>
            <a:chExt cx="1966207" cy="1381407"/>
          </a:xfrm>
        </p:grpSpPr>
        <p:pic>
          <p:nvPicPr>
            <p:cNvPr id="119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6388" y="5148953"/>
              <a:ext cx="631240" cy="73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0" descr="http://www.speedtree.com/trees/images/61_HuangshanPine_Full.jp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047" y="5262671"/>
              <a:ext cx="769828" cy="89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19" descr="38_NorwaySpruce_klein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668" y="5337888"/>
              <a:ext cx="583449" cy="774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Oval 22"/>
            <p:cNvSpPr>
              <a:spLocks noChangeArrowheads="1"/>
            </p:cNvSpPr>
            <p:nvPr/>
          </p:nvSpPr>
          <p:spPr bwMode="auto">
            <a:xfrm>
              <a:off x="3757605" y="5535418"/>
              <a:ext cx="1523232" cy="9899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cs typeface="Arial" pitchFamily="34" charset="0"/>
              </a:endParaRPr>
            </a:p>
          </p:txBody>
        </p:sp>
        <p:pic>
          <p:nvPicPr>
            <p:cNvPr id="123" name="Picture 12" descr="9_EuropeanAspen_kle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411" y="5692841"/>
              <a:ext cx="563671" cy="7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12" descr="9_EuropeanAspen_klein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335" y="5920103"/>
              <a:ext cx="367697" cy="487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2" descr="9_EuropeanAspen_klein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490" y="5262671"/>
              <a:ext cx="439014" cy="58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19" descr="38_NorwaySpruce_klein"/>
            <p:cNvPicPr>
              <a:picLocks noChangeAspect="1" noChangeArrowheads="1"/>
            </p:cNvPicPr>
            <p:nvPr/>
          </p:nvPicPr>
          <p:blipFill>
            <a:blip r:embed="rId2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190" y="5569645"/>
              <a:ext cx="482771" cy="6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9" descr="38_NorwaySpruce_klein"/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573" y="5592476"/>
              <a:ext cx="706626" cy="93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8" name="ZoneTexte 127"/>
          <p:cNvSpPr txBox="1"/>
          <p:nvPr/>
        </p:nvSpPr>
        <p:spPr>
          <a:xfrm>
            <a:off x="6028246" y="6386647"/>
            <a:ext cx="2932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6600"/>
                </a:solidFill>
                <a:cs typeface="Arial" panose="020B0604020202020204" pitchFamily="34" charset="0"/>
              </a:rPr>
              <a:t>Realized species richness</a:t>
            </a:r>
            <a:endParaRPr lang="en-US" sz="1400" b="1" i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4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local species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lèche vers le bas 140"/>
          <p:cNvSpPr/>
          <p:nvPr/>
        </p:nvSpPr>
        <p:spPr>
          <a:xfrm>
            <a:off x="7341689" y="2641235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5" name="ZoneTexte 81"/>
          <p:cNvSpPr txBox="1">
            <a:spLocks noChangeArrowheads="1"/>
          </p:cNvSpPr>
          <p:nvPr/>
        </p:nvSpPr>
        <p:spPr bwMode="auto">
          <a:xfrm>
            <a:off x="6297790" y="2765006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4238269" y="2934283"/>
            <a:ext cx="1836000" cy="0"/>
          </a:xfrm>
          <a:prstGeom prst="line">
            <a:avLst/>
          </a:prstGeom>
          <a:ln w="38100" cmpd="sng">
            <a:solidFill>
              <a:srgbClr val="9E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09067" y="1842013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67141" y="3824943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162218" y="3240602"/>
            <a:ext cx="2520381" cy="1260000"/>
            <a:chOff x="3618452" y="917359"/>
            <a:chExt cx="2534396" cy="1287302"/>
          </a:xfrm>
        </p:grpSpPr>
        <p:pic>
          <p:nvPicPr>
            <p:cNvPr id="10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e 10"/>
            <p:cNvGrpSpPr/>
            <p:nvPr/>
          </p:nvGrpSpPr>
          <p:grpSpPr>
            <a:xfrm>
              <a:off x="4078714" y="1080099"/>
              <a:ext cx="2074134" cy="1124562"/>
              <a:chOff x="4078714" y="1080099"/>
              <a:chExt cx="2074134" cy="1124562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4078714" y="1080099"/>
                <a:ext cx="1524592" cy="1124562"/>
                <a:chOff x="3194164" y="1386348"/>
                <a:chExt cx="1612316" cy="1202013"/>
              </a:xfrm>
            </p:grpSpPr>
            <p:pic>
              <p:nvPicPr>
                <p:cNvPr id="14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3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5729182" y="1781529"/>
                <a:ext cx="423666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" name="Groupe 15"/>
          <p:cNvGrpSpPr/>
          <p:nvPr/>
        </p:nvGrpSpPr>
        <p:grpSpPr>
          <a:xfrm>
            <a:off x="5900336" y="1164353"/>
            <a:ext cx="3060000" cy="1260000"/>
            <a:chOff x="4517408" y="764630"/>
            <a:chExt cx="3060000" cy="1260000"/>
          </a:xfrm>
        </p:grpSpPr>
        <p:grpSp>
          <p:nvGrpSpPr>
            <p:cNvPr id="17" name="Groupe 16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22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oupe 22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24" name="Groupe 23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26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7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8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5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8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19" name="Connecteur droit 18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187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local species pool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998564" y="692620"/>
            <a:ext cx="7101926" cy="5481500"/>
            <a:chOff x="721521" y="766982"/>
            <a:chExt cx="7694859" cy="587734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20" y="766982"/>
              <a:ext cx="7688760" cy="58773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27620" y="1700760"/>
              <a:ext cx="171870" cy="108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1521" y="4636236"/>
              <a:ext cx="171870" cy="108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1512549" y="3253371"/>
            <a:ext cx="4608000" cy="3600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local species richness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3506" y="3433371"/>
            <a:ext cx="7233014" cy="274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1547580" y="6383635"/>
            <a:ext cx="1452942" cy="307777"/>
            <a:chOff x="382679" y="6379236"/>
            <a:chExt cx="1452942" cy="307777"/>
          </a:xfrm>
        </p:grpSpPr>
        <p:cxnSp>
          <p:nvCxnSpPr>
            <p:cNvPr id="32" name="Connecteur droit 31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768305" y="6379236"/>
              <a:ext cx="1067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749112" y="6383635"/>
            <a:ext cx="1286053" cy="307777"/>
            <a:chOff x="382679" y="6379236"/>
            <a:chExt cx="1286053" cy="307777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768304" y="6379236"/>
              <a:ext cx="900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5664892" y="6383635"/>
            <a:ext cx="2186481" cy="307777"/>
            <a:chOff x="382679" y="6379236"/>
            <a:chExt cx="2186481" cy="307777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768304" y="6379236"/>
              <a:ext cx="1800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Increased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4542325" y="1563508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8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local species pool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998564" y="692620"/>
            <a:ext cx="7101926" cy="5481500"/>
            <a:chOff x="721521" y="766982"/>
            <a:chExt cx="7694859" cy="587734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20" y="766982"/>
              <a:ext cx="7688760" cy="58773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27620" y="1700760"/>
              <a:ext cx="171870" cy="108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1521" y="4636236"/>
              <a:ext cx="171870" cy="108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1512549" y="3253371"/>
            <a:ext cx="4608000" cy="3600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local species richness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547580" y="6383635"/>
            <a:ext cx="1452942" cy="307777"/>
            <a:chOff x="382679" y="6379236"/>
            <a:chExt cx="1452942" cy="307777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768305" y="6379236"/>
              <a:ext cx="1067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3749112" y="6383635"/>
            <a:ext cx="1286053" cy="307777"/>
            <a:chOff x="382679" y="6379236"/>
            <a:chExt cx="1286053" cy="307777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768304" y="6379236"/>
              <a:ext cx="900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664892" y="6383635"/>
            <a:ext cx="2186481" cy="307777"/>
            <a:chOff x="382679" y="6379236"/>
            <a:chExt cx="2186481" cy="307777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768304" y="6379236"/>
              <a:ext cx="1800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Increased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542325" y="1563508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538987" y="4301279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7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realized species richness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6055" y="1607185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17588" y="4382064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497171" y="4416426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496546" y="1700760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6394174" y="5139323"/>
            <a:ext cx="1800000" cy="1584000"/>
            <a:chOff x="3933978" y="4653170"/>
            <a:chExt cx="2138956" cy="1846633"/>
          </a:xfrm>
        </p:grpSpPr>
        <p:pic>
          <p:nvPicPr>
            <p:cNvPr id="23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e 23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25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oupe 25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2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34" name="Flèche vers le bas 140"/>
          <p:cNvSpPr/>
          <p:nvPr/>
        </p:nvSpPr>
        <p:spPr>
          <a:xfrm>
            <a:off x="7276865" y="2404569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35" name="Flèche vers le bas 140"/>
          <p:cNvSpPr/>
          <p:nvPr/>
        </p:nvSpPr>
        <p:spPr>
          <a:xfrm>
            <a:off x="7276865" y="4492349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1000">
                <a:srgbClr val="80BA80">
                  <a:alpha val="95000"/>
                </a:srgbClr>
              </a:gs>
              <a:gs pos="1000">
                <a:schemeClr val="bg1"/>
              </a:gs>
              <a:gs pos="100000">
                <a:srgbClr val="007400"/>
              </a:gs>
            </a:gsLst>
            <a:lin ang="5400000" scaled="0"/>
          </a:gra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cs typeface="Arial" pitchFamily="34" charset="0"/>
            </a:endParaRPr>
          </a:p>
        </p:txBody>
      </p:sp>
      <p:sp>
        <p:nvSpPr>
          <p:cNvPr id="36" name="ZoneTexte 81"/>
          <p:cNvSpPr txBox="1">
            <a:spLocks noChangeArrowheads="1"/>
          </p:cNvSpPr>
          <p:nvPr/>
        </p:nvSpPr>
        <p:spPr bwMode="auto">
          <a:xfrm>
            <a:off x="6232966" y="2528340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sp>
        <p:nvSpPr>
          <p:cNvPr id="37" name="ZoneTexte 81"/>
          <p:cNvSpPr txBox="1">
            <a:spLocks noChangeArrowheads="1"/>
          </p:cNvSpPr>
          <p:nvPr/>
        </p:nvSpPr>
        <p:spPr bwMode="auto">
          <a:xfrm>
            <a:off x="6232966" y="4616630"/>
            <a:ext cx="2447799" cy="3385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cs typeface="Arial" pitchFamily="34" charset="0"/>
              </a:rPr>
              <a:t>Competition</a:t>
            </a:r>
            <a:endParaRPr lang="en-US" sz="1600" b="1" dirty="0">
              <a:solidFill>
                <a:srgbClr val="008000"/>
              </a:solidFill>
              <a:cs typeface="Arial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5835512" y="927687"/>
            <a:ext cx="3060000" cy="1260000"/>
            <a:chOff x="4517408" y="764630"/>
            <a:chExt cx="3060000" cy="1260000"/>
          </a:xfrm>
        </p:grpSpPr>
        <p:grpSp>
          <p:nvGrpSpPr>
            <p:cNvPr id="39" name="Groupe 38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43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4" name="Groupe 43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45" name="Groupe 44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47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8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6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0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41" name="Connecteur droit 40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e 49"/>
          <p:cNvGrpSpPr/>
          <p:nvPr/>
        </p:nvGrpSpPr>
        <p:grpSpPr>
          <a:xfrm>
            <a:off x="6097394" y="3003936"/>
            <a:ext cx="2520381" cy="1260000"/>
            <a:chOff x="4779290" y="2840879"/>
            <a:chExt cx="2520381" cy="1260000"/>
          </a:xfrm>
        </p:grpSpPr>
        <p:grpSp>
          <p:nvGrpSpPr>
            <p:cNvPr id="51" name="Groupe 50"/>
            <p:cNvGrpSpPr/>
            <p:nvPr/>
          </p:nvGrpSpPr>
          <p:grpSpPr>
            <a:xfrm>
              <a:off x="4779290" y="2840879"/>
              <a:ext cx="2520381" cy="1260000"/>
              <a:chOff x="3618452" y="917359"/>
              <a:chExt cx="2534396" cy="1287302"/>
            </a:xfrm>
          </p:grpSpPr>
          <p:pic>
            <p:nvPicPr>
              <p:cNvPr id="54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5" name="Groupe 54"/>
              <p:cNvGrpSpPr/>
              <p:nvPr/>
            </p:nvGrpSpPr>
            <p:grpSpPr>
              <a:xfrm>
                <a:off x="4078714" y="1080099"/>
                <a:ext cx="2074134" cy="1124562"/>
                <a:chOff x="4078714" y="1080099"/>
                <a:chExt cx="2074134" cy="1124562"/>
              </a:xfrm>
            </p:grpSpPr>
            <p:grpSp>
              <p:nvGrpSpPr>
                <p:cNvPr id="56" name="Groupe 55"/>
                <p:cNvGrpSpPr/>
                <p:nvPr/>
              </p:nvGrpSpPr>
              <p:grpSpPr>
                <a:xfrm>
                  <a:off x="4078714" y="1080099"/>
                  <a:ext cx="1524592" cy="1124562"/>
                  <a:chOff x="3194164" y="1386348"/>
                  <a:chExt cx="1612316" cy="1202013"/>
                </a:xfrm>
              </p:grpSpPr>
              <p:pic>
                <p:nvPicPr>
                  <p:cNvPr id="58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5729182" y="1781529"/>
                  <a:ext cx="423666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52" name="Connecteur droit 51"/>
            <p:cNvCxnSpPr/>
            <p:nvPr/>
          </p:nvCxnSpPr>
          <p:spPr>
            <a:xfrm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H="1"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4851162" y="6127238"/>
            <a:ext cx="1613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cs typeface="Arial" pitchFamily="34" charset="0"/>
              </a:rPr>
              <a:t>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4147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realized species richness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547580" y="6451371"/>
            <a:ext cx="1452942" cy="307777"/>
            <a:chOff x="382679" y="6379236"/>
            <a:chExt cx="1452942" cy="307777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68305" y="6379236"/>
              <a:ext cx="1067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749112" y="6451371"/>
            <a:ext cx="1286053" cy="307777"/>
            <a:chOff x="382679" y="6379236"/>
            <a:chExt cx="1286053" cy="307777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768304" y="6379236"/>
              <a:ext cx="900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664892" y="6451371"/>
            <a:ext cx="2186481" cy="307777"/>
            <a:chOff x="382679" y="6379236"/>
            <a:chExt cx="2186481" cy="307777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768304" y="6379236"/>
              <a:ext cx="1800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Increased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1584559" y="3253371"/>
            <a:ext cx="4608000" cy="3600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realized species richness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6055" y="1607185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17588" y="4382064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497171" y="4416426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496546" y="1700760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005368" y="3543363"/>
            <a:ext cx="7095122" cy="273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461720" y="3454419"/>
            <a:ext cx="648090" cy="7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82781" y="3453048"/>
            <a:ext cx="648090" cy="7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970846" y="833273"/>
            <a:ext cx="648090" cy="7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1" y="870810"/>
            <a:ext cx="6990179" cy="5472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22302" y="1632586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610352" y="1728846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599206" y="4432044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101615" y="4493392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557156" y="3514341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034941" y="3515830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6016649" y="6251839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2507359" y="6256008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228453" y="3625018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3083494" y="884828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101615" y="3606810"/>
            <a:ext cx="7286915" cy="2685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44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realized species richness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547580" y="6451371"/>
            <a:ext cx="1452942" cy="307777"/>
            <a:chOff x="382679" y="6379236"/>
            <a:chExt cx="1452942" cy="307777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68305" y="6379236"/>
              <a:ext cx="1067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749112" y="6451371"/>
            <a:ext cx="1286053" cy="307777"/>
            <a:chOff x="382679" y="6379236"/>
            <a:chExt cx="1286053" cy="307777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768304" y="6379236"/>
              <a:ext cx="900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664892" y="6451371"/>
            <a:ext cx="2186481" cy="307777"/>
            <a:chOff x="382679" y="6379236"/>
            <a:chExt cx="2186481" cy="307777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382679" y="6533124"/>
              <a:ext cx="31530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768304" y="6379236"/>
              <a:ext cx="18008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Increased</a:t>
              </a:r>
              <a:r>
                <a:rPr lang="fr-F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clim var</a:t>
              </a:r>
              <a:endPara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1584559" y="3253371"/>
            <a:ext cx="4608000" cy="3600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realized species richness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6055" y="1607185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17588" y="4382064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497171" y="4416426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496546" y="1700760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005368" y="3543363"/>
            <a:ext cx="7095122" cy="2733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461720" y="3454419"/>
            <a:ext cx="648090" cy="7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82781" y="3453048"/>
            <a:ext cx="648090" cy="7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970846" y="833273"/>
            <a:ext cx="648090" cy="7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1" y="870810"/>
            <a:ext cx="6990179" cy="5472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22302" y="1632586"/>
            <a:ext cx="158626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610352" y="1728846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599206" y="4432044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101615" y="4493392"/>
            <a:ext cx="79313" cy="100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557156" y="3514341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034941" y="3515830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6016649" y="6251839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2507359" y="6256008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228453" y="3625018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3083494" y="884828"/>
            <a:ext cx="793888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078" y="1340710"/>
            <a:ext cx="158626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79105" y="4373597"/>
            <a:ext cx="158626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03702" y="1387319"/>
            <a:ext cx="79313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614847" y="4373597"/>
            <a:ext cx="79313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3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6" y="768823"/>
            <a:ext cx="7692819" cy="6022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8078" y="1340710"/>
            <a:ext cx="158626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79105" y="4373597"/>
            <a:ext cx="158626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03702" y="1387319"/>
            <a:ext cx="79313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614847" y="4373597"/>
            <a:ext cx="79313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-1813168" y="3473513"/>
            <a:ext cx="4608000" cy="3600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Relative species biomasses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7731" y="3779840"/>
            <a:ext cx="7694819" cy="301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4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/>
          <p:cNvGrpSpPr/>
          <p:nvPr/>
        </p:nvGrpSpPr>
        <p:grpSpPr>
          <a:xfrm>
            <a:off x="5076070" y="4976266"/>
            <a:ext cx="1800000" cy="1584000"/>
            <a:chOff x="3933978" y="4653170"/>
            <a:chExt cx="2138956" cy="1846633"/>
          </a:xfrm>
        </p:grpSpPr>
        <p:pic>
          <p:nvPicPr>
            <p:cNvPr id="72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e 72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78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Groupe 78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80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4" name="Flèche vers le bas 140"/>
          <p:cNvSpPr/>
          <p:nvPr/>
        </p:nvSpPr>
        <p:spPr>
          <a:xfrm>
            <a:off x="5958761" y="224151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46" name="Flèche vers le bas 140"/>
          <p:cNvSpPr/>
          <p:nvPr/>
        </p:nvSpPr>
        <p:spPr>
          <a:xfrm>
            <a:off x="5958761" y="432929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1000">
                <a:srgbClr val="80BA80">
                  <a:alpha val="95000"/>
                </a:srgbClr>
              </a:gs>
              <a:gs pos="1000">
                <a:schemeClr val="bg1"/>
              </a:gs>
              <a:gs pos="100000">
                <a:srgbClr val="007400"/>
              </a:gs>
            </a:gsLst>
            <a:lin ang="5400000" scaled="0"/>
          </a:gra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cs typeface="Arial" pitchFamily="34" charset="0"/>
            </a:endParaRPr>
          </a:p>
        </p:txBody>
      </p:sp>
      <p:sp>
        <p:nvSpPr>
          <p:cNvPr id="43" name="ZoneTexte 81"/>
          <p:cNvSpPr txBox="1">
            <a:spLocks noChangeArrowheads="1"/>
          </p:cNvSpPr>
          <p:nvPr/>
        </p:nvSpPr>
        <p:spPr bwMode="auto">
          <a:xfrm>
            <a:off x="4914862" y="2365283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H="1">
            <a:off x="2855341" y="2534560"/>
            <a:ext cx="1836000" cy="0"/>
          </a:xfrm>
          <a:prstGeom prst="line">
            <a:avLst/>
          </a:prstGeom>
          <a:ln w="38100" cmpd="sng">
            <a:solidFill>
              <a:srgbClr val="9E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H="1">
            <a:off x="2855341" y="4607764"/>
            <a:ext cx="1836000" cy="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ZoneTexte 81"/>
          <p:cNvSpPr txBox="1">
            <a:spLocks noChangeArrowheads="1"/>
          </p:cNvSpPr>
          <p:nvPr/>
        </p:nvSpPr>
        <p:spPr bwMode="auto">
          <a:xfrm>
            <a:off x="4914862" y="4453573"/>
            <a:ext cx="2447799" cy="3385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cs typeface="Arial" pitchFamily="34" charset="0"/>
              </a:rPr>
              <a:t>Competition</a:t>
            </a:r>
            <a:endParaRPr lang="en-US" sz="1600" b="1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84" name="Text Placeholder 22"/>
          <p:cNvSpPr txBox="1">
            <a:spLocks/>
          </p:cNvSpPr>
          <p:nvPr/>
        </p:nvSpPr>
        <p:spPr>
          <a:xfrm>
            <a:off x="2411700" y="64286"/>
            <a:ext cx="648000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assembly processes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945423" y="6534139"/>
            <a:ext cx="13072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err="1" smtClean="0">
                <a:solidFill>
                  <a:srgbClr val="0070C0"/>
                </a:solidFill>
                <a:cs typeface="Arial" pitchFamily="34" charset="0"/>
              </a:rPr>
              <a:t>Tilman</a:t>
            </a:r>
            <a:r>
              <a:rPr lang="en-US" sz="1300" i="1" dirty="0" smtClean="0">
                <a:solidFill>
                  <a:srgbClr val="0070C0"/>
                </a:solidFill>
                <a:cs typeface="Arial" pitchFamily="34" charset="0"/>
              </a:rPr>
              <a:t> 1987</a:t>
            </a:r>
            <a:endParaRPr lang="en-US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2726139" y="1442290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2576807" y="5795095"/>
            <a:ext cx="223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community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2784213" y="3425220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grpSp>
        <p:nvGrpSpPr>
          <p:cNvPr id="99" name="Groupe 98"/>
          <p:cNvGrpSpPr/>
          <p:nvPr/>
        </p:nvGrpSpPr>
        <p:grpSpPr>
          <a:xfrm>
            <a:off x="4517408" y="764630"/>
            <a:ext cx="3060000" cy="1260000"/>
            <a:chOff x="4517408" y="764630"/>
            <a:chExt cx="3060000" cy="1260000"/>
          </a:xfrm>
        </p:grpSpPr>
        <p:grpSp>
          <p:nvGrpSpPr>
            <p:cNvPr id="100" name="Groupe 99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104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5" name="Groupe 104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106" name="Groupe 105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108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9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0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0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01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102" name="Connecteur droit 101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e 5"/>
          <p:cNvGrpSpPr/>
          <p:nvPr/>
        </p:nvGrpSpPr>
        <p:grpSpPr>
          <a:xfrm>
            <a:off x="4779290" y="2840879"/>
            <a:ext cx="2520381" cy="1260000"/>
            <a:chOff x="4779290" y="2840879"/>
            <a:chExt cx="2520381" cy="1260000"/>
          </a:xfrm>
        </p:grpSpPr>
        <p:grpSp>
          <p:nvGrpSpPr>
            <p:cNvPr id="92" name="Groupe 91"/>
            <p:cNvGrpSpPr/>
            <p:nvPr/>
          </p:nvGrpSpPr>
          <p:grpSpPr>
            <a:xfrm>
              <a:off x="4779290" y="2840879"/>
              <a:ext cx="2520381" cy="1260000"/>
              <a:chOff x="3618452" y="917359"/>
              <a:chExt cx="2534396" cy="1287302"/>
            </a:xfrm>
          </p:grpSpPr>
          <p:pic>
            <p:nvPicPr>
              <p:cNvPr id="93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4" name="Groupe 93"/>
              <p:cNvGrpSpPr/>
              <p:nvPr/>
            </p:nvGrpSpPr>
            <p:grpSpPr>
              <a:xfrm>
                <a:off x="4078714" y="1080099"/>
                <a:ext cx="2074134" cy="1124562"/>
                <a:chOff x="4078714" y="1080099"/>
                <a:chExt cx="2074134" cy="1124562"/>
              </a:xfrm>
            </p:grpSpPr>
            <p:grpSp>
              <p:nvGrpSpPr>
                <p:cNvPr id="95" name="Groupe 94"/>
                <p:cNvGrpSpPr/>
                <p:nvPr/>
              </p:nvGrpSpPr>
              <p:grpSpPr>
                <a:xfrm>
                  <a:off x="4078714" y="1080099"/>
                  <a:ext cx="1524592" cy="1124562"/>
                  <a:chOff x="3194164" y="1386348"/>
                  <a:chExt cx="1612316" cy="1202013"/>
                </a:xfrm>
              </p:grpSpPr>
              <p:pic>
                <p:nvPicPr>
                  <p:cNvPr id="97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8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96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5729182" y="1781529"/>
                  <a:ext cx="423666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111" name="Connecteur droit 110"/>
            <p:cNvCxnSpPr/>
            <p:nvPr/>
          </p:nvCxnSpPr>
          <p:spPr>
            <a:xfrm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flipH="1"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-108649" y="-1353"/>
            <a:ext cx="2464318" cy="6886062"/>
            <a:chOff x="-108649" y="-1353"/>
            <a:chExt cx="2464318" cy="6886062"/>
          </a:xfrm>
        </p:grpSpPr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3" r="40739"/>
            <a:stretch/>
          </p:blipFill>
          <p:spPr>
            <a:xfrm>
              <a:off x="-108649" y="-1353"/>
              <a:ext cx="2376330" cy="685800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11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6" y="768823"/>
            <a:ext cx="7692819" cy="6022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8078" y="1340710"/>
            <a:ext cx="158626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79105" y="4373597"/>
            <a:ext cx="158626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03702" y="1387319"/>
            <a:ext cx="79313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614847" y="4373597"/>
            <a:ext cx="79313" cy="172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-1813168" y="3473513"/>
            <a:ext cx="4608000" cy="3600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Relative species biomasses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7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8" y="-3308"/>
            <a:ext cx="9205884" cy="6876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7228" y="5157330"/>
            <a:ext cx="5940000" cy="57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41912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dynamics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9" y="1556740"/>
            <a:ext cx="4267200" cy="40195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12200" y="2564880"/>
            <a:ext cx="162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Rank clocks</a:t>
            </a:r>
            <a:endParaRPr lang="en-US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824554" y="2971539"/>
            <a:ext cx="1818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Collins et al. 2008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2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dynamics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25288" b="50000"/>
          <a:stretch/>
        </p:blipFill>
        <p:spPr>
          <a:xfrm>
            <a:off x="165097" y="1484730"/>
            <a:ext cx="8547103" cy="442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8059" y="1944997"/>
            <a:ext cx="792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SR = 7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787049" y="1943120"/>
            <a:ext cx="792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SR = 7</a:t>
            </a:r>
            <a:endParaRPr lang="fr-FR" sz="1600" dirty="0"/>
          </a:p>
        </p:txBody>
      </p:sp>
      <p:sp>
        <p:nvSpPr>
          <p:cNvPr id="2" name="Rectangle 1"/>
          <p:cNvSpPr/>
          <p:nvPr/>
        </p:nvSpPr>
        <p:spPr>
          <a:xfrm>
            <a:off x="165097" y="5085230"/>
            <a:ext cx="302333" cy="82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2079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4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realized species richness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3506" y="3433371"/>
            <a:ext cx="7233014" cy="274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908650"/>
            <a:ext cx="9072000" cy="5021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6320" y="793075"/>
            <a:ext cx="2231680" cy="17718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725" y="2573347"/>
            <a:ext cx="4531742" cy="165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34" y="6292658"/>
            <a:ext cx="914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  <a:r>
              <a:rPr lang="en-US" dirty="0" smtClean="0"/>
              <a:t>/11 -&gt; </a:t>
            </a:r>
            <a:r>
              <a:rPr lang="en-US" b="1" dirty="0" smtClean="0"/>
              <a:t>positive effect </a:t>
            </a:r>
            <a:r>
              <a:rPr lang="en-US" dirty="0" smtClean="0"/>
              <a:t>of the climate variability (CV or ICV) for realized </a:t>
            </a:r>
            <a:r>
              <a:rPr lang="en-US" dirty="0" err="1" smtClean="0"/>
              <a:t>Sp</a:t>
            </a:r>
            <a:r>
              <a:rPr lang="en-US" dirty="0" smtClean="0"/>
              <a:t> Richness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76554" y="2605371"/>
            <a:ext cx="2265871" cy="165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2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maximal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species richness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996" y="2581808"/>
            <a:ext cx="2231680" cy="163930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6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maximal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species richness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898557"/>
            <a:ext cx="9072000" cy="502103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07505" y="6292658"/>
            <a:ext cx="712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9/11 -&gt; </a:t>
            </a:r>
            <a:r>
              <a:rPr lang="en-US" b="1" dirty="0" smtClean="0"/>
              <a:t>positive effect </a:t>
            </a:r>
            <a:r>
              <a:rPr lang="en-US" dirty="0" smtClean="0"/>
              <a:t>of the climate variability for maximal </a:t>
            </a:r>
            <a:r>
              <a:rPr lang="en-US" dirty="0" err="1" smtClean="0"/>
              <a:t>Sp</a:t>
            </a:r>
            <a:r>
              <a:rPr lang="en-US" dirty="0" smtClean="0"/>
              <a:t> Richness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876320" y="793075"/>
            <a:ext cx="2231680" cy="17718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50996" y="2581808"/>
            <a:ext cx="2231680" cy="163930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25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Effects of climate variability on :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73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Effects of climate variability on :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1450" y="2204830"/>
            <a:ext cx="417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– </a:t>
            </a:r>
            <a:r>
              <a:rPr lang="en-US" sz="2000" b="1" dirty="0" smtClean="0"/>
              <a:t>Local</a:t>
            </a:r>
            <a:r>
              <a:rPr lang="en-US" sz="2000" dirty="0" smtClean="0"/>
              <a:t> species pool ? </a:t>
            </a:r>
            <a:endParaRPr lang="en-US" sz="2000" dirty="0"/>
          </a:p>
        </p:txBody>
      </p:sp>
      <p:sp>
        <p:nvSpPr>
          <p:cNvPr id="20" name="Flèche vers le bas 140"/>
          <p:cNvSpPr/>
          <p:nvPr/>
        </p:nvSpPr>
        <p:spPr>
          <a:xfrm>
            <a:off x="7426440" y="2055238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31" name="ZoneTexte 81"/>
          <p:cNvSpPr txBox="1">
            <a:spLocks noChangeArrowheads="1"/>
          </p:cNvSpPr>
          <p:nvPr/>
        </p:nvSpPr>
        <p:spPr bwMode="auto">
          <a:xfrm>
            <a:off x="6382541" y="2179009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512437" y="1416889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05983" y="3120408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6246969" y="2536067"/>
            <a:ext cx="2520381" cy="1260000"/>
            <a:chOff x="3618452" y="917359"/>
            <a:chExt cx="2534396" cy="1287302"/>
          </a:xfrm>
        </p:grpSpPr>
        <p:pic>
          <p:nvPicPr>
            <p:cNvPr id="35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" name="Groupe 35"/>
            <p:cNvGrpSpPr/>
            <p:nvPr/>
          </p:nvGrpSpPr>
          <p:grpSpPr>
            <a:xfrm>
              <a:off x="4078714" y="1080099"/>
              <a:ext cx="2074134" cy="1124562"/>
              <a:chOff x="4078714" y="1080099"/>
              <a:chExt cx="2074134" cy="1124562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4078714" y="1080099"/>
                <a:ext cx="1524592" cy="1124562"/>
                <a:chOff x="3194164" y="1386348"/>
                <a:chExt cx="1612316" cy="1202013"/>
              </a:xfrm>
            </p:grpSpPr>
            <p:pic>
              <p:nvPicPr>
                <p:cNvPr id="39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8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5729182" y="1781529"/>
                <a:ext cx="423666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Groupe 40"/>
          <p:cNvGrpSpPr/>
          <p:nvPr/>
        </p:nvGrpSpPr>
        <p:grpSpPr>
          <a:xfrm>
            <a:off x="5985087" y="739229"/>
            <a:ext cx="3060000" cy="1260000"/>
            <a:chOff x="4517408" y="764630"/>
            <a:chExt cx="3060000" cy="1260000"/>
          </a:xfrm>
        </p:grpSpPr>
        <p:grpSp>
          <p:nvGrpSpPr>
            <p:cNvPr id="42" name="Groupe 41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46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" name="Groupe 46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48" name="Groupe 47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50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9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3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44" name="Connecteur droit 43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267" y="-1127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72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611450" y="2204830"/>
            <a:ext cx="417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– </a:t>
            </a:r>
            <a:r>
              <a:rPr lang="en-US" sz="2000" b="1" dirty="0" smtClean="0"/>
              <a:t>Local</a:t>
            </a:r>
            <a:r>
              <a:rPr lang="en-US" sz="2000" dirty="0" smtClean="0"/>
              <a:t> species pool ? </a:t>
            </a:r>
            <a:endParaRPr lang="en-US" sz="2000" dirty="0"/>
          </a:p>
        </p:txBody>
      </p:sp>
      <p:sp>
        <p:nvSpPr>
          <p:cNvPr id="20" name="Flèche vers le bas 140"/>
          <p:cNvSpPr/>
          <p:nvPr/>
        </p:nvSpPr>
        <p:spPr>
          <a:xfrm>
            <a:off x="7426440" y="2055238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31" name="ZoneTexte 81"/>
          <p:cNvSpPr txBox="1">
            <a:spLocks noChangeArrowheads="1"/>
          </p:cNvSpPr>
          <p:nvPr/>
        </p:nvSpPr>
        <p:spPr bwMode="auto">
          <a:xfrm>
            <a:off x="6382541" y="2179009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512437" y="1416889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05983" y="3120408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6246969" y="2536067"/>
            <a:ext cx="2520381" cy="1260000"/>
            <a:chOff x="3618452" y="917359"/>
            <a:chExt cx="2534396" cy="1287302"/>
          </a:xfrm>
        </p:grpSpPr>
        <p:pic>
          <p:nvPicPr>
            <p:cNvPr id="35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3618452" y="917359"/>
              <a:ext cx="592725" cy="12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" name="Groupe 35"/>
            <p:cNvGrpSpPr/>
            <p:nvPr/>
          </p:nvGrpSpPr>
          <p:grpSpPr>
            <a:xfrm>
              <a:off x="4078714" y="1080099"/>
              <a:ext cx="2074134" cy="1124562"/>
              <a:chOff x="4078714" y="1080099"/>
              <a:chExt cx="2074134" cy="1124562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4078714" y="1080099"/>
                <a:ext cx="1524592" cy="1124562"/>
                <a:chOff x="3194164" y="1386348"/>
                <a:chExt cx="1612316" cy="1202013"/>
              </a:xfrm>
            </p:grpSpPr>
            <p:pic>
              <p:nvPicPr>
                <p:cNvPr id="39" name="Picture 6" descr="http://www.speedtree.com/trees/images/58_FraserFir_Full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2270" r="19827"/>
                <a:stretch>
                  <a:fillRect/>
                </a:stretch>
              </p:blipFill>
              <p:spPr bwMode="auto">
                <a:xfrm>
                  <a:off x="4258118" y="1565232"/>
                  <a:ext cx="548362" cy="983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164" y="1386348"/>
                  <a:ext cx="1170999" cy="1202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8" name="Picture 7" descr="E:\arbre présentation\101_AmericanBoxwood_RT_Ful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977" t="21783" r="15591" b="19675"/>
              <a:stretch>
                <a:fillRect/>
              </a:stretch>
            </p:blipFill>
            <p:spPr bwMode="auto">
              <a:xfrm>
                <a:off x="5729182" y="1781529"/>
                <a:ext cx="423666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Groupe 40"/>
          <p:cNvGrpSpPr/>
          <p:nvPr/>
        </p:nvGrpSpPr>
        <p:grpSpPr>
          <a:xfrm>
            <a:off x="5985087" y="739229"/>
            <a:ext cx="3060000" cy="1260000"/>
            <a:chOff x="4517408" y="764630"/>
            <a:chExt cx="3060000" cy="1260000"/>
          </a:xfrm>
        </p:grpSpPr>
        <p:grpSp>
          <p:nvGrpSpPr>
            <p:cNvPr id="42" name="Groupe 41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46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" name="Groupe 46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48" name="Groupe 47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50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9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3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44" name="Connecteur droit 43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ZoneTexte 52"/>
          <p:cNvSpPr txBox="1"/>
          <p:nvPr/>
        </p:nvSpPr>
        <p:spPr>
          <a:xfrm>
            <a:off x="611450" y="5152966"/>
            <a:ext cx="417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n-US" sz="2000" dirty="0" smtClean="0"/>
              <a:t> – Species performance ?  </a:t>
            </a:r>
            <a:endParaRPr lang="en-US" sz="2000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69" y="4440434"/>
            <a:ext cx="2817610" cy="2089812"/>
          </a:xfrm>
          <a:prstGeom prst="rect">
            <a:avLst/>
          </a:prstGeom>
        </p:spPr>
      </p:pic>
      <p:sp>
        <p:nvSpPr>
          <p:cNvPr id="30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Effects of climate variability on :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0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/>
          <p:cNvGrpSpPr/>
          <p:nvPr/>
        </p:nvGrpSpPr>
        <p:grpSpPr>
          <a:xfrm>
            <a:off x="5076070" y="4976266"/>
            <a:ext cx="1800000" cy="1584000"/>
            <a:chOff x="3933978" y="4653170"/>
            <a:chExt cx="2138956" cy="1846633"/>
          </a:xfrm>
        </p:grpSpPr>
        <p:pic>
          <p:nvPicPr>
            <p:cNvPr id="58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e 63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72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8" name="Groupe 77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85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2" name="Flèche vers le bas 140"/>
          <p:cNvSpPr/>
          <p:nvPr/>
        </p:nvSpPr>
        <p:spPr>
          <a:xfrm>
            <a:off x="5958761" y="224151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726139" y="1442290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76807" y="5795095"/>
            <a:ext cx="223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community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84213" y="3425220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43" name="ZoneTexte 81"/>
          <p:cNvSpPr txBox="1">
            <a:spLocks noChangeArrowheads="1"/>
          </p:cNvSpPr>
          <p:nvPr/>
        </p:nvSpPr>
        <p:spPr bwMode="auto">
          <a:xfrm>
            <a:off x="4914862" y="2365283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H="1">
            <a:off x="2855341" y="2534560"/>
            <a:ext cx="1836000" cy="0"/>
          </a:xfrm>
          <a:prstGeom prst="line">
            <a:avLst/>
          </a:prstGeom>
          <a:ln w="38100" cmpd="sng">
            <a:solidFill>
              <a:srgbClr val="9E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H="1">
            <a:off x="2855341" y="4607764"/>
            <a:ext cx="1836000" cy="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Flèche vers le bas 140"/>
          <p:cNvSpPr/>
          <p:nvPr/>
        </p:nvSpPr>
        <p:spPr>
          <a:xfrm>
            <a:off x="5958761" y="432929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1000">
                <a:srgbClr val="80BA80">
                  <a:alpha val="95000"/>
                </a:srgbClr>
              </a:gs>
              <a:gs pos="1000">
                <a:schemeClr val="bg1"/>
              </a:gs>
              <a:gs pos="100000">
                <a:srgbClr val="007400"/>
              </a:gs>
            </a:gsLst>
            <a:lin ang="5400000" scaled="0"/>
          </a:gra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cs typeface="Arial" pitchFamily="34" charset="0"/>
            </a:endParaRPr>
          </a:p>
        </p:txBody>
      </p:sp>
      <p:sp>
        <p:nvSpPr>
          <p:cNvPr id="74" name="ZoneTexte 81"/>
          <p:cNvSpPr txBox="1">
            <a:spLocks noChangeArrowheads="1"/>
          </p:cNvSpPr>
          <p:nvPr/>
        </p:nvSpPr>
        <p:spPr bwMode="auto">
          <a:xfrm>
            <a:off x="4914862" y="4453573"/>
            <a:ext cx="2447799" cy="3385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400"/>
                </a:solidFill>
                <a:cs typeface="Arial" pitchFamily="34" charset="0"/>
              </a:rPr>
              <a:t>Competition</a:t>
            </a:r>
            <a:endParaRPr lang="en-US" sz="1600" b="1" dirty="0">
              <a:solidFill>
                <a:srgbClr val="007400"/>
              </a:solidFill>
              <a:cs typeface="Arial" pitchFamily="34" charset="0"/>
            </a:endParaRPr>
          </a:p>
        </p:txBody>
      </p:sp>
      <p:sp>
        <p:nvSpPr>
          <p:cNvPr id="79" name="ZoneTexte 108"/>
          <p:cNvSpPr txBox="1">
            <a:spLocks noChangeArrowheads="1"/>
          </p:cNvSpPr>
          <p:nvPr/>
        </p:nvSpPr>
        <p:spPr bwMode="auto">
          <a:xfrm>
            <a:off x="7650913" y="2208064"/>
            <a:ext cx="9312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600" b="1" dirty="0" smtClean="0">
                <a:solidFill>
                  <a:srgbClr val="9E0000"/>
                </a:solidFill>
                <a:latin typeface="+mn-lt"/>
              </a:rPr>
              <a:t>?</a:t>
            </a:r>
            <a:endParaRPr lang="fr-FR" sz="3600" b="1" dirty="0">
              <a:solidFill>
                <a:srgbClr val="9E0000"/>
              </a:solidFill>
              <a:latin typeface="+mn-lt"/>
            </a:endParaRPr>
          </a:p>
        </p:txBody>
      </p:sp>
      <p:sp>
        <p:nvSpPr>
          <p:cNvPr id="80" name="ZoneTexte 108"/>
          <p:cNvSpPr txBox="1">
            <a:spLocks noChangeArrowheads="1"/>
          </p:cNvSpPr>
          <p:nvPr/>
        </p:nvSpPr>
        <p:spPr bwMode="auto">
          <a:xfrm>
            <a:off x="7650913" y="4292805"/>
            <a:ext cx="9312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600" b="1" dirty="0" smtClean="0">
                <a:solidFill>
                  <a:srgbClr val="008000"/>
                </a:solidFill>
                <a:latin typeface="+mn-lt"/>
                <a:cs typeface="Arial" pitchFamily="34" charset="0"/>
              </a:rPr>
              <a:t>?</a:t>
            </a:r>
            <a:endParaRPr lang="fr-FR" sz="3600" b="1" dirty="0">
              <a:solidFill>
                <a:srgbClr val="008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84" name="Text Placeholder 22"/>
          <p:cNvSpPr txBox="1">
            <a:spLocks/>
          </p:cNvSpPr>
          <p:nvPr/>
        </p:nvSpPr>
        <p:spPr>
          <a:xfrm>
            <a:off x="2411700" y="64286"/>
            <a:ext cx="648000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assembly processes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517408" y="764630"/>
            <a:ext cx="3060000" cy="1260000"/>
            <a:chOff x="4517408" y="764630"/>
            <a:chExt cx="3060000" cy="1260000"/>
          </a:xfrm>
        </p:grpSpPr>
        <p:grpSp>
          <p:nvGrpSpPr>
            <p:cNvPr id="92" name="Groupe 91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93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4" name="Groupe 93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95" name="Groupe 94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97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8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96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9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69" name="Connecteur droit 68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e 6"/>
          <p:cNvGrpSpPr/>
          <p:nvPr/>
        </p:nvGrpSpPr>
        <p:grpSpPr>
          <a:xfrm>
            <a:off x="4779290" y="2840879"/>
            <a:ext cx="2520381" cy="1260000"/>
            <a:chOff x="4779290" y="2840879"/>
            <a:chExt cx="2520381" cy="1260000"/>
          </a:xfrm>
        </p:grpSpPr>
        <p:grpSp>
          <p:nvGrpSpPr>
            <p:cNvPr id="100" name="Groupe 99"/>
            <p:cNvGrpSpPr/>
            <p:nvPr/>
          </p:nvGrpSpPr>
          <p:grpSpPr>
            <a:xfrm>
              <a:off x="4779290" y="2840879"/>
              <a:ext cx="2520381" cy="1260000"/>
              <a:chOff x="3618452" y="917359"/>
              <a:chExt cx="2534396" cy="1287302"/>
            </a:xfrm>
          </p:grpSpPr>
          <p:pic>
            <p:nvPicPr>
              <p:cNvPr id="101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2" name="Groupe 101"/>
              <p:cNvGrpSpPr/>
              <p:nvPr/>
            </p:nvGrpSpPr>
            <p:grpSpPr>
              <a:xfrm>
                <a:off x="4078714" y="1080099"/>
                <a:ext cx="2074134" cy="1124562"/>
                <a:chOff x="4078714" y="1080099"/>
                <a:chExt cx="2074134" cy="1124562"/>
              </a:xfrm>
            </p:grpSpPr>
            <p:grpSp>
              <p:nvGrpSpPr>
                <p:cNvPr id="103" name="Groupe 102"/>
                <p:cNvGrpSpPr/>
                <p:nvPr/>
              </p:nvGrpSpPr>
              <p:grpSpPr>
                <a:xfrm>
                  <a:off x="4078714" y="1080099"/>
                  <a:ext cx="1524592" cy="1124562"/>
                  <a:chOff x="3194164" y="1386348"/>
                  <a:chExt cx="1612316" cy="1202013"/>
                </a:xfrm>
              </p:grpSpPr>
              <p:pic>
                <p:nvPicPr>
                  <p:cNvPr id="105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6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04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5729182" y="1781529"/>
                  <a:ext cx="423666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107" name="Connecteur droit 106"/>
            <p:cNvCxnSpPr/>
            <p:nvPr/>
          </p:nvCxnSpPr>
          <p:spPr>
            <a:xfrm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/>
          <p:nvPr/>
        </p:nvGrpSpPr>
        <p:grpSpPr>
          <a:xfrm>
            <a:off x="-108649" y="-1353"/>
            <a:ext cx="2464318" cy="6886062"/>
            <a:chOff x="-108649" y="-1353"/>
            <a:chExt cx="2464318" cy="6886062"/>
          </a:xfrm>
        </p:grpSpPr>
        <p:grpSp>
          <p:nvGrpSpPr>
            <p:cNvPr id="55" name="Groupe 54"/>
            <p:cNvGrpSpPr/>
            <p:nvPr/>
          </p:nvGrpSpPr>
          <p:grpSpPr>
            <a:xfrm>
              <a:off x="-108649" y="-1353"/>
              <a:ext cx="2464318" cy="6886062"/>
              <a:chOff x="-108649" y="-1353"/>
              <a:chExt cx="2464318" cy="6886062"/>
            </a:xfrm>
          </p:grpSpPr>
          <p:pic>
            <p:nvPicPr>
              <p:cNvPr id="56" name="Image 55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293" r="40739"/>
              <a:stretch/>
            </p:blipFill>
            <p:spPr>
              <a:xfrm>
                <a:off x="-108649" y="-1353"/>
                <a:ext cx="2376330" cy="6858000"/>
              </a:xfrm>
              <a:prstGeom prst="rect">
                <a:avLst/>
              </a:prstGeom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467430" y="8709"/>
                <a:ext cx="1888239" cy="6876000"/>
              </a:xfrm>
              <a:prstGeom prst="rect">
                <a:avLst/>
              </a:prstGeom>
              <a:gradFill flip="none" rotWithShape="1">
                <a:gsLst>
                  <a:gs pos="48000">
                    <a:schemeClr val="bg1">
                      <a:alpha val="57000"/>
                      <a:lumMod val="98000"/>
                    </a:schemeClr>
                  </a:gs>
                  <a:gs pos="9000">
                    <a:srgbClr val="9AB5E4">
                      <a:alpha val="0"/>
                    </a:srgbClr>
                  </a:gs>
                  <a:gs pos="92000">
                    <a:schemeClr val="bg1">
                      <a:lumMod val="10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FR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3" name="ZoneTexte 82"/>
            <p:cNvSpPr txBox="1"/>
            <p:nvPr/>
          </p:nvSpPr>
          <p:spPr>
            <a:xfrm>
              <a:off x="197516" y="2981371"/>
              <a:ext cx="1764000" cy="8309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F</a:t>
              </a:r>
              <a:r>
                <a:rPr lang="en-US" sz="2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unctional</a:t>
              </a:r>
              <a:r>
                <a:rPr lang="en-US" sz="2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D</a:t>
              </a:r>
              <a:r>
                <a:rPr lang="en-US" sz="2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iversity</a:t>
              </a:r>
              <a:endParaRPr lang="en-US" sz="2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65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1- Climate variability and local species pool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1- Climate variability and local species pool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9" y="699540"/>
            <a:ext cx="7372456" cy="615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01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 Climate variability and species performance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1378771"/>
            <a:ext cx="2817610" cy="20898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7" y="4293120"/>
            <a:ext cx="7477125" cy="13239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16702" y="2223622"/>
            <a:ext cx="417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-&gt; Mean Rank Shift (MRS)</a:t>
            </a:r>
            <a:endParaRPr lang="en-US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084210" y="5646190"/>
            <a:ext cx="1818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Collins et al. 2008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8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 Climate variability and species performance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873156"/>
            <a:ext cx="9072000" cy="502103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4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 Climate variability and species performance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873156"/>
            <a:ext cx="9072000" cy="502103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876320" y="793075"/>
            <a:ext cx="2231680" cy="17718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9725" y="2573347"/>
            <a:ext cx="6836596" cy="165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007505" y="6292658"/>
            <a:ext cx="712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6/11 -&gt; </a:t>
            </a:r>
            <a:r>
              <a:rPr lang="en-US" b="1" dirty="0" smtClean="0"/>
              <a:t>higher MRS </a:t>
            </a:r>
            <a:r>
              <a:rPr lang="en-US" dirty="0" smtClean="0"/>
              <a:t>(biomass based) with climate variability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94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 Climate variability and species performance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443"/>
            <a:ext cx="9144000" cy="506088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07504" y="5937044"/>
            <a:ext cx="73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10/11 -&gt; </a:t>
            </a:r>
            <a:r>
              <a:rPr lang="en-US" b="1" dirty="0" smtClean="0"/>
              <a:t>higher MRS </a:t>
            </a:r>
            <a:r>
              <a:rPr lang="en-US" dirty="0" smtClean="0"/>
              <a:t>(Productivity based) with increased climate variability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015965" y="6360388"/>
            <a:ext cx="73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/11 -&gt; </a:t>
            </a:r>
            <a:r>
              <a:rPr lang="en-US" b="1" dirty="0" smtClean="0"/>
              <a:t>higher MRS </a:t>
            </a:r>
            <a:r>
              <a:rPr lang="en-US" dirty="0" smtClean="0"/>
              <a:t>(Productivity based) with standard climate variability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3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species turnover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17" y="3068950"/>
            <a:ext cx="5668366" cy="66008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80318" y="3827192"/>
            <a:ext cx="1818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dirty="0" smtClean="0">
                <a:solidFill>
                  <a:srgbClr val="0070C0"/>
                </a:solidFill>
                <a:cs typeface="Arial" pitchFamily="34" charset="0"/>
              </a:rPr>
              <a:t>Collins et al. 2008</a:t>
            </a:r>
            <a:endParaRPr lang="fr-FR" sz="1300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0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species turnover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" y="780018"/>
            <a:ext cx="9041216" cy="500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07504" y="5937044"/>
            <a:ext cx="73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10/11 -&gt; </a:t>
            </a:r>
            <a:r>
              <a:rPr lang="en-US" b="1" dirty="0" smtClean="0"/>
              <a:t>higher turnover </a:t>
            </a:r>
            <a:r>
              <a:rPr lang="en-US" dirty="0" smtClean="0"/>
              <a:t>(biomass based) with </a:t>
            </a:r>
            <a:r>
              <a:rPr lang="en-US" b="1" dirty="0" smtClean="0"/>
              <a:t>increased</a:t>
            </a:r>
            <a:r>
              <a:rPr lang="en-US" dirty="0" smtClean="0"/>
              <a:t> climate variability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015965" y="6360388"/>
            <a:ext cx="73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/11 -&gt; </a:t>
            </a:r>
            <a:r>
              <a:rPr lang="en-US" b="1" dirty="0" smtClean="0"/>
              <a:t>higher </a:t>
            </a:r>
            <a:r>
              <a:rPr lang="en-US" b="1" dirty="0"/>
              <a:t>turnover </a:t>
            </a:r>
            <a:r>
              <a:rPr lang="en-US" dirty="0" smtClean="0"/>
              <a:t>(</a:t>
            </a:r>
            <a:r>
              <a:rPr lang="en-US" dirty="0"/>
              <a:t>biomass </a:t>
            </a:r>
            <a:r>
              <a:rPr lang="en-US" dirty="0" smtClean="0"/>
              <a:t>based) with </a:t>
            </a:r>
            <a:r>
              <a:rPr lang="en-US" b="1" dirty="0" smtClean="0"/>
              <a:t>standard</a:t>
            </a:r>
            <a:r>
              <a:rPr lang="en-US" dirty="0" smtClean="0"/>
              <a:t> climate variability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5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556"/>
            <a:ext cx="9144000" cy="50608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81488" y="6250050"/>
            <a:ext cx="73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-&gt; </a:t>
            </a:r>
            <a:r>
              <a:rPr lang="en-US" b="1" dirty="0" smtClean="0"/>
              <a:t>Strong impact </a:t>
            </a:r>
            <a:r>
              <a:rPr lang="en-US" dirty="0" smtClean="0"/>
              <a:t>of the climate variability on community composition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63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  <p:grpSp>
        <p:nvGrpSpPr>
          <p:cNvPr id="2" name="Groupe 45"/>
          <p:cNvGrpSpPr/>
          <p:nvPr/>
        </p:nvGrpSpPr>
        <p:grpSpPr>
          <a:xfrm>
            <a:off x="5076070" y="4976266"/>
            <a:ext cx="1800000" cy="1584000"/>
            <a:chOff x="3933978" y="4653170"/>
            <a:chExt cx="2138956" cy="1846633"/>
          </a:xfrm>
        </p:grpSpPr>
        <p:pic>
          <p:nvPicPr>
            <p:cNvPr id="58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e 63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72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e 77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85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2" name="Flèche vers le bas 140"/>
          <p:cNvSpPr/>
          <p:nvPr/>
        </p:nvSpPr>
        <p:spPr>
          <a:xfrm>
            <a:off x="5958761" y="224151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726139" y="1442290"/>
            <a:ext cx="194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anose="020B0604020202020204" pitchFamily="34" charset="0"/>
              </a:rPr>
              <a:t>Regional pool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76807" y="5795095"/>
            <a:ext cx="223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community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84213" y="3425220"/>
            <a:ext cx="182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Local pool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43" name="ZoneTexte 81"/>
          <p:cNvSpPr txBox="1">
            <a:spLocks noChangeArrowheads="1"/>
          </p:cNvSpPr>
          <p:nvPr/>
        </p:nvSpPr>
        <p:spPr bwMode="auto">
          <a:xfrm>
            <a:off x="4914862" y="2365283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H="1">
            <a:off x="2855341" y="2534560"/>
            <a:ext cx="1836000" cy="0"/>
          </a:xfrm>
          <a:prstGeom prst="line">
            <a:avLst/>
          </a:prstGeom>
          <a:ln w="38100" cmpd="sng">
            <a:solidFill>
              <a:srgbClr val="9E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H="1">
            <a:off x="2855341" y="4607764"/>
            <a:ext cx="1836000" cy="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Flèche vers le bas 140"/>
          <p:cNvSpPr/>
          <p:nvPr/>
        </p:nvSpPr>
        <p:spPr>
          <a:xfrm>
            <a:off x="5958761" y="432929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1000">
                <a:srgbClr val="80BA80">
                  <a:alpha val="95000"/>
                </a:srgbClr>
              </a:gs>
              <a:gs pos="1000">
                <a:schemeClr val="bg1"/>
              </a:gs>
              <a:gs pos="100000">
                <a:srgbClr val="007400"/>
              </a:gs>
            </a:gsLst>
            <a:lin ang="5400000" scaled="0"/>
          </a:gra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cs typeface="Arial" pitchFamily="34" charset="0"/>
            </a:endParaRPr>
          </a:p>
        </p:txBody>
      </p:sp>
      <p:sp>
        <p:nvSpPr>
          <p:cNvPr id="74" name="ZoneTexte 81"/>
          <p:cNvSpPr txBox="1">
            <a:spLocks noChangeArrowheads="1"/>
          </p:cNvSpPr>
          <p:nvPr/>
        </p:nvSpPr>
        <p:spPr bwMode="auto">
          <a:xfrm>
            <a:off x="4914862" y="4453573"/>
            <a:ext cx="2447799" cy="3385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400"/>
                </a:solidFill>
                <a:cs typeface="Arial" pitchFamily="34" charset="0"/>
              </a:rPr>
              <a:t>Competition</a:t>
            </a:r>
            <a:endParaRPr lang="en-US" sz="1600" b="1" dirty="0">
              <a:solidFill>
                <a:srgbClr val="007400"/>
              </a:solidFill>
              <a:cs typeface="Arial" pitchFamily="34" charset="0"/>
            </a:endParaRPr>
          </a:p>
        </p:txBody>
      </p:sp>
      <p:sp>
        <p:nvSpPr>
          <p:cNvPr id="79" name="ZoneTexte 108"/>
          <p:cNvSpPr txBox="1">
            <a:spLocks noChangeArrowheads="1"/>
          </p:cNvSpPr>
          <p:nvPr/>
        </p:nvSpPr>
        <p:spPr bwMode="auto">
          <a:xfrm>
            <a:off x="7650913" y="2208064"/>
            <a:ext cx="9312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600" b="1" dirty="0" smtClean="0">
                <a:solidFill>
                  <a:srgbClr val="9E0000"/>
                </a:solidFill>
                <a:latin typeface="+mn-lt"/>
              </a:rPr>
              <a:t>?</a:t>
            </a:r>
            <a:endParaRPr lang="fr-FR" sz="3600" b="1" dirty="0">
              <a:solidFill>
                <a:srgbClr val="9E0000"/>
              </a:solidFill>
              <a:latin typeface="+mn-lt"/>
            </a:endParaRPr>
          </a:p>
        </p:txBody>
      </p:sp>
      <p:sp>
        <p:nvSpPr>
          <p:cNvPr id="80" name="ZoneTexte 108"/>
          <p:cNvSpPr txBox="1">
            <a:spLocks noChangeArrowheads="1"/>
          </p:cNvSpPr>
          <p:nvPr/>
        </p:nvSpPr>
        <p:spPr bwMode="auto">
          <a:xfrm>
            <a:off x="7650913" y="4292805"/>
            <a:ext cx="9312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600" b="1" dirty="0" smtClean="0">
                <a:solidFill>
                  <a:srgbClr val="008000"/>
                </a:solidFill>
                <a:latin typeface="+mn-lt"/>
                <a:cs typeface="Arial" pitchFamily="34" charset="0"/>
              </a:rPr>
              <a:t>?</a:t>
            </a:r>
            <a:endParaRPr lang="fr-FR" sz="3600" b="1" dirty="0">
              <a:solidFill>
                <a:srgbClr val="008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84" name="Text Placeholder 22"/>
          <p:cNvSpPr txBox="1">
            <a:spLocks/>
          </p:cNvSpPr>
          <p:nvPr/>
        </p:nvSpPr>
        <p:spPr>
          <a:xfrm>
            <a:off x="2411700" y="64286"/>
            <a:ext cx="648000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assembly processes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e 5"/>
          <p:cNvGrpSpPr/>
          <p:nvPr/>
        </p:nvGrpSpPr>
        <p:grpSpPr>
          <a:xfrm>
            <a:off x="4517408" y="764630"/>
            <a:ext cx="3060000" cy="1260000"/>
            <a:chOff x="4517408" y="764630"/>
            <a:chExt cx="3060000" cy="1260000"/>
          </a:xfrm>
        </p:grpSpPr>
        <p:grpSp>
          <p:nvGrpSpPr>
            <p:cNvPr id="6" name="Groupe 91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93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Groupe 93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8" name="Groupe 94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97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8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96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69" name="Connecteur droit 68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e 6"/>
          <p:cNvGrpSpPr/>
          <p:nvPr/>
        </p:nvGrpSpPr>
        <p:grpSpPr>
          <a:xfrm>
            <a:off x="4779290" y="2840879"/>
            <a:ext cx="2520381" cy="1260000"/>
            <a:chOff x="4779290" y="2840879"/>
            <a:chExt cx="2520381" cy="1260000"/>
          </a:xfrm>
        </p:grpSpPr>
        <p:grpSp>
          <p:nvGrpSpPr>
            <p:cNvPr id="11" name="Groupe 99"/>
            <p:cNvGrpSpPr/>
            <p:nvPr/>
          </p:nvGrpSpPr>
          <p:grpSpPr>
            <a:xfrm>
              <a:off x="4779290" y="2840879"/>
              <a:ext cx="2520381" cy="1260000"/>
              <a:chOff x="3618452" y="917359"/>
              <a:chExt cx="2534396" cy="1287302"/>
            </a:xfrm>
          </p:grpSpPr>
          <p:pic>
            <p:nvPicPr>
              <p:cNvPr id="101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e 101"/>
              <p:cNvGrpSpPr/>
              <p:nvPr/>
            </p:nvGrpSpPr>
            <p:grpSpPr>
              <a:xfrm>
                <a:off x="4078714" y="1080099"/>
                <a:ext cx="2074134" cy="1124562"/>
                <a:chOff x="4078714" y="1080099"/>
                <a:chExt cx="2074134" cy="1124562"/>
              </a:xfrm>
            </p:grpSpPr>
            <p:grpSp>
              <p:nvGrpSpPr>
                <p:cNvPr id="13" name="Groupe 102"/>
                <p:cNvGrpSpPr/>
                <p:nvPr/>
              </p:nvGrpSpPr>
              <p:grpSpPr>
                <a:xfrm>
                  <a:off x="4078714" y="1080099"/>
                  <a:ext cx="1524592" cy="1124562"/>
                  <a:chOff x="3194164" y="1386348"/>
                  <a:chExt cx="1612316" cy="1202013"/>
                </a:xfrm>
              </p:grpSpPr>
              <p:pic>
                <p:nvPicPr>
                  <p:cNvPr id="105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6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04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5729182" y="1781529"/>
                  <a:ext cx="423666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107" name="Connecteur droit 106"/>
            <p:cNvCxnSpPr/>
            <p:nvPr/>
          </p:nvCxnSpPr>
          <p:spPr>
            <a:xfrm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3" r="40739"/>
          <a:stretch/>
        </p:blipFill>
        <p:spPr>
          <a:xfrm>
            <a:off x="-108649" y="-1353"/>
            <a:ext cx="2376330" cy="68580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428290" y="670385"/>
            <a:ext cx="2376330" cy="61737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-110840" y="0"/>
            <a:ext cx="2556000" cy="6884709"/>
            <a:chOff x="-110840" y="0"/>
            <a:chExt cx="2556000" cy="6884709"/>
          </a:xfrm>
        </p:grpSpPr>
        <p:sp>
          <p:nvSpPr>
            <p:cNvPr id="52" name="Rectangle 51"/>
            <p:cNvSpPr/>
            <p:nvPr/>
          </p:nvSpPr>
          <p:spPr>
            <a:xfrm>
              <a:off x="-110840" y="0"/>
              <a:ext cx="2556000" cy="68580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67430" y="8709"/>
              <a:ext cx="1888239" cy="6876000"/>
            </a:xfrm>
            <a:prstGeom prst="rect">
              <a:avLst/>
            </a:prstGeom>
            <a:gradFill flip="none" rotWithShape="1">
              <a:gsLst>
                <a:gs pos="48000">
                  <a:schemeClr val="bg1">
                    <a:alpha val="57000"/>
                    <a:lumMod val="98000"/>
                  </a:schemeClr>
                </a:gs>
                <a:gs pos="9000">
                  <a:srgbClr val="9AB5E4">
                    <a:alpha val="0"/>
                  </a:srgbClr>
                </a:gs>
                <a:gs pos="92000">
                  <a:schemeClr val="bg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755470" y="880185"/>
            <a:ext cx="2950072" cy="2218352"/>
            <a:chOff x="755470" y="880185"/>
            <a:chExt cx="2950072" cy="2218352"/>
          </a:xfrm>
        </p:grpSpPr>
        <p:grpSp>
          <p:nvGrpSpPr>
            <p:cNvPr id="55" name="Groupe 85"/>
            <p:cNvGrpSpPr/>
            <p:nvPr/>
          </p:nvGrpSpPr>
          <p:grpSpPr>
            <a:xfrm>
              <a:off x="755470" y="880185"/>
              <a:ext cx="2592000" cy="1944000"/>
              <a:chOff x="2276389" y="2340271"/>
              <a:chExt cx="2520000" cy="187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Rectangle 56"/>
              <p:cNvSpPr/>
              <p:nvPr/>
            </p:nvSpPr>
            <p:spPr>
              <a:xfrm>
                <a:off x="2276389" y="2340271"/>
                <a:ext cx="2520000" cy="187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9" name="Groupe 87"/>
              <p:cNvGrpSpPr/>
              <p:nvPr/>
            </p:nvGrpSpPr>
            <p:grpSpPr>
              <a:xfrm>
                <a:off x="2362886" y="2361359"/>
                <a:ext cx="2265047" cy="1829858"/>
                <a:chOff x="2288050" y="2348850"/>
                <a:chExt cx="2265047" cy="1829858"/>
              </a:xfrm>
            </p:grpSpPr>
            <p:grpSp>
              <p:nvGrpSpPr>
                <p:cNvPr id="60" name="Groupe 88"/>
                <p:cNvGrpSpPr/>
                <p:nvPr/>
              </p:nvGrpSpPr>
              <p:grpSpPr>
                <a:xfrm>
                  <a:off x="2288050" y="2529110"/>
                  <a:ext cx="2265047" cy="1649598"/>
                  <a:chOff x="2732587" y="1628750"/>
                  <a:chExt cx="3567652" cy="2294707"/>
                </a:xfrm>
              </p:grpSpPr>
              <p:grpSp>
                <p:nvGrpSpPr>
                  <p:cNvPr id="64" name="Groupe 92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5724128" y="620688"/>
                    <a:chExt cx="2592288" cy="1944216"/>
                  </a:xfrm>
                </p:grpSpPr>
                <p:sp>
                  <p:nvSpPr>
                    <p:cNvPr id="67" name="Forme libre 66"/>
                    <p:cNvSpPr/>
                    <p:nvPr/>
                  </p:nvSpPr>
                  <p:spPr>
                    <a:xfrm>
                      <a:off x="5724157" y="972891"/>
                      <a:ext cx="2376234" cy="1506281"/>
                    </a:xfrm>
                    <a:custGeom>
                      <a:avLst/>
                      <a:gdLst>
                        <a:gd name="connsiteX0" fmla="*/ 0 w 2475781"/>
                        <a:gd name="connsiteY0" fmla="*/ 2367653 h 2378019"/>
                        <a:gd name="connsiteX1" fmla="*/ 422695 w 2475781"/>
                        <a:gd name="connsiteY1" fmla="*/ 2022597 h 2378019"/>
                        <a:gd name="connsiteX2" fmla="*/ 1147314 w 2475781"/>
                        <a:gd name="connsiteY2" fmla="*/ 29895 h 2378019"/>
                        <a:gd name="connsiteX3" fmla="*/ 1535502 w 2475781"/>
                        <a:gd name="connsiteY3" fmla="*/ 814898 h 2378019"/>
                        <a:gd name="connsiteX4" fmla="*/ 1785668 w 2475781"/>
                        <a:gd name="connsiteY4" fmla="*/ 685502 h 2378019"/>
                        <a:gd name="connsiteX5" fmla="*/ 2087593 w 2475781"/>
                        <a:gd name="connsiteY5" fmla="*/ 2022597 h 2378019"/>
                        <a:gd name="connsiteX6" fmla="*/ 2475781 w 2475781"/>
                        <a:gd name="connsiteY6" fmla="*/ 2367653 h 2378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75781" h="2378019">
                          <a:moveTo>
                            <a:pt x="0" y="2367653"/>
                          </a:moveTo>
                          <a:cubicBezTo>
                            <a:pt x="115738" y="2389938"/>
                            <a:pt x="231476" y="2412223"/>
                            <a:pt x="422695" y="2022597"/>
                          </a:cubicBezTo>
                          <a:cubicBezTo>
                            <a:pt x="613914" y="1632971"/>
                            <a:pt x="961846" y="231178"/>
                            <a:pt x="1147314" y="29895"/>
                          </a:cubicBezTo>
                          <a:cubicBezTo>
                            <a:pt x="1332782" y="-171388"/>
                            <a:pt x="1429110" y="705630"/>
                            <a:pt x="1535502" y="814898"/>
                          </a:cubicBezTo>
                          <a:cubicBezTo>
                            <a:pt x="1641894" y="924166"/>
                            <a:pt x="1693653" y="484219"/>
                            <a:pt x="1785668" y="685502"/>
                          </a:cubicBezTo>
                          <a:cubicBezTo>
                            <a:pt x="1877683" y="886785"/>
                            <a:pt x="1972574" y="1742239"/>
                            <a:pt x="2087593" y="2022597"/>
                          </a:cubicBezTo>
                          <a:cubicBezTo>
                            <a:pt x="2202612" y="2302955"/>
                            <a:pt x="2339196" y="2335304"/>
                            <a:pt x="2475781" y="236765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68" name="Groupe 96"/>
                    <p:cNvGrpSpPr/>
                    <p:nvPr/>
                  </p:nvGrpSpPr>
                  <p:grpSpPr>
                    <a:xfrm>
                      <a:off x="5724128" y="620688"/>
                      <a:ext cx="2592288" cy="1944216"/>
                      <a:chOff x="5724128" y="620688"/>
                      <a:chExt cx="2592288" cy="1944216"/>
                    </a:xfrm>
                  </p:grpSpPr>
                  <p:grpSp>
                    <p:nvGrpSpPr>
                      <p:cNvPr id="75" name="Groupe 97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78" name="Connecteur droit avec flèche 77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" name="Connecteur droit avec flèche 80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6" name="Rectangle 75"/>
                      <p:cNvSpPr/>
                      <p:nvPr/>
                    </p:nvSpPr>
                    <p:spPr>
                      <a:xfrm>
                        <a:off x="7548869" y="695474"/>
                        <a:ext cx="637201" cy="1863126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77" name="Rectangle 76"/>
                      <p:cNvSpPr/>
                      <p:nvPr/>
                    </p:nvSpPr>
                    <p:spPr>
                      <a:xfrm>
                        <a:off x="5737771" y="695474"/>
                        <a:ext cx="287999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cs typeface="Arial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65" name="ZoneTexte 64"/>
                  <p:cNvSpPr txBox="1"/>
                  <p:nvPr/>
                </p:nvSpPr>
                <p:spPr>
                  <a:xfrm rot="16200000">
                    <a:off x="2174014" y="2455761"/>
                    <a:ext cx="1517759" cy="4006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err="1" smtClean="0">
                        <a:cs typeface="Arial" pitchFamily="34" charset="0"/>
                      </a:rPr>
                      <a:t>Frequency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66" name="ZoneTexte 65"/>
                  <p:cNvSpPr txBox="1"/>
                  <p:nvPr/>
                </p:nvSpPr>
                <p:spPr>
                  <a:xfrm>
                    <a:off x="3820335" y="3573018"/>
                    <a:ext cx="1605379" cy="3504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61" name="Groupe 89"/>
                <p:cNvGrpSpPr/>
                <p:nvPr/>
              </p:nvGrpSpPr>
              <p:grpSpPr>
                <a:xfrm>
                  <a:off x="2898492" y="2348850"/>
                  <a:ext cx="1008000" cy="316505"/>
                  <a:chOff x="2898492" y="2348850"/>
                  <a:chExt cx="1008000" cy="316505"/>
                </a:xfrm>
              </p:grpSpPr>
              <p:cxnSp>
                <p:nvCxnSpPr>
                  <p:cNvPr id="62" name="Connecteur droit avec flèche 61"/>
                  <p:cNvCxnSpPr/>
                  <p:nvPr/>
                </p:nvCxnSpPr>
                <p:spPr>
                  <a:xfrm>
                    <a:off x="2898492" y="2665355"/>
                    <a:ext cx="100800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prstDash val="sysDash"/>
                    <a:headEnd type="stealth" w="lg" len="med"/>
                    <a:tailEnd type="stealth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ZoneTexte 62"/>
                  <p:cNvSpPr txBox="1"/>
                  <p:nvPr/>
                </p:nvSpPr>
                <p:spPr>
                  <a:xfrm>
                    <a:off x="2988492" y="2348850"/>
                    <a:ext cx="828000" cy="2815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00" dirty="0" smtClean="0">
                        <a:cs typeface="Arial" pitchFamily="34" charset="0"/>
                      </a:rPr>
                      <a:t>Range</a:t>
                    </a:r>
                    <a:endParaRPr lang="fr-FR" sz="1300" dirty="0"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56" name="ZoneTexte 55"/>
            <p:cNvSpPr txBox="1"/>
            <p:nvPr/>
          </p:nvSpPr>
          <p:spPr>
            <a:xfrm>
              <a:off x="1270192" y="2836927"/>
              <a:ext cx="2435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 smtClean="0">
                  <a:solidFill>
                    <a:srgbClr val="0070C0"/>
                  </a:solidFill>
                  <a:cs typeface="Arial" pitchFamily="34" charset="0"/>
                </a:rPr>
                <a:t>Kraft, Valencia &amp; </a:t>
              </a:r>
              <a:r>
                <a:rPr lang="fr-FR" sz="1100" i="1" dirty="0" err="1" smtClean="0">
                  <a:solidFill>
                    <a:srgbClr val="0070C0"/>
                  </a:solidFill>
                  <a:cs typeface="Arial" pitchFamily="34" charset="0"/>
                </a:rPr>
                <a:t>Ackerly</a:t>
              </a:r>
              <a:r>
                <a:rPr lang="fr-FR" sz="1100" i="1" dirty="0" smtClean="0">
                  <a:solidFill>
                    <a:srgbClr val="0070C0"/>
                  </a:solidFill>
                  <a:cs typeface="Arial" pitchFamily="34" charset="0"/>
                </a:rPr>
                <a:t> 2008</a:t>
              </a:r>
              <a:endParaRPr lang="fr-FR" sz="11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92" name="Groupe 91"/>
          <p:cNvGrpSpPr/>
          <p:nvPr/>
        </p:nvGrpSpPr>
        <p:grpSpPr>
          <a:xfrm>
            <a:off x="107700" y="3933070"/>
            <a:ext cx="2445682" cy="1970397"/>
            <a:chOff x="107700" y="3933070"/>
            <a:chExt cx="2445682" cy="1970397"/>
          </a:xfrm>
        </p:grpSpPr>
        <p:grpSp>
          <p:nvGrpSpPr>
            <p:cNvPr id="94" name="Groupe 152"/>
            <p:cNvGrpSpPr/>
            <p:nvPr/>
          </p:nvGrpSpPr>
          <p:grpSpPr>
            <a:xfrm>
              <a:off x="107700" y="3933070"/>
              <a:ext cx="2304000" cy="1692000"/>
              <a:chOff x="4644010" y="3725749"/>
              <a:chExt cx="2520000" cy="205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Rectangle 99"/>
              <p:cNvSpPr/>
              <p:nvPr/>
            </p:nvSpPr>
            <p:spPr>
              <a:xfrm>
                <a:off x="4644010" y="3725749"/>
                <a:ext cx="2520000" cy="2052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02" name="Groupe 154"/>
              <p:cNvGrpSpPr/>
              <p:nvPr/>
            </p:nvGrpSpPr>
            <p:grpSpPr>
              <a:xfrm>
                <a:off x="4718820" y="3782036"/>
                <a:ext cx="2276736" cy="1980169"/>
                <a:chOff x="4718820" y="3782036"/>
                <a:chExt cx="2276736" cy="1980169"/>
              </a:xfrm>
            </p:grpSpPr>
            <p:sp>
              <p:nvSpPr>
                <p:cNvPr id="109" name="Forme libre 108"/>
                <p:cNvSpPr/>
                <p:nvPr/>
              </p:nvSpPr>
              <p:spPr>
                <a:xfrm>
                  <a:off x="5257264" y="4297077"/>
                  <a:ext cx="1152000" cy="1148203"/>
                </a:xfrm>
                <a:custGeom>
                  <a:avLst/>
                  <a:gdLst>
                    <a:gd name="connsiteX0" fmla="*/ 0 w 2705100"/>
                    <a:gd name="connsiteY0" fmla="*/ 2163764 h 2163764"/>
                    <a:gd name="connsiteX1" fmla="*/ 381000 w 2705100"/>
                    <a:gd name="connsiteY1" fmla="*/ 163514 h 2163764"/>
                    <a:gd name="connsiteX2" fmla="*/ 933450 w 2705100"/>
                    <a:gd name="connsiteY2" fmla="*/ 1611314 h 2163764"/>
                    <a:gd name="connsiteX3" fmla="*/ 1276350 w 2705100"/>
                    <a:gd name="connsiteY3" fmla="*/ 1687514 h 2163764"/>
                    <a:gd name="connsiteX4" fmla="*/ 1685925 w 2705100"/>
                    <a:gd name="connsiteY4" fmla="*/ 1811339 h 2163764"/>
                    <a:gd name="connsiteX5" fmla="*/ 2038350 w 2705100"/>
                    <a:gd name="connsiteY5" fmla="*/ 1589 h 2163764"/>
                    <a:gd name="connsiteX6" fmla="*/ 2705100 w 2705100"/>
                    <a:gd name="connsiteY6" fmla="*/ 2163764 h 21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5100" h="2163764">
                      <a:moveTo>
                        <a:pt x="0" y="2163764"/>
                      </a:moveTo>
                      <a:cubicBezTo>
                        <a:pt x="112712" y="1209676"/>
                        <a:pt x="225425" y="255589"/>
                        <a:pt x="381000" y="163514"/>
                      </a:cubicBezTo>
                      <a:cubicBezTo>
                        <a:pt x="536575" y="71439"/>
                        <a:pt x="784225" y="1357314"/>
                        <a:pt x="933450" y="1611314"/>
                      </a:cubicBezTo>
                      <a:cubicBezTo>
                        <a:pt x="1082675" y="1865314"/>
                        <a:pt x="1150938" y="1654176"/>
                        <a:pt x="1276350" y="1687514"/>
                      </a:cubicBezTo>
                      <a:cubicBezTo>
                        <a:pt x="1401763" y="1720851"/>
                        <a:pt x="1558925" y="2092326"/>
                        <a:pt x="1685925" y="1811339"/>
                      </a:cubicBezTo>
                      <a:cubicBezTo>
                        <a:pt x="1812925" y="1530351"/>
                        <a:pt x="1868488" y="-57149"/>
                        <a:pt x="2038350" y="1589"/>
                      </a:cubicBezTo>
                      <a:cubicBezTo>
                        <a:pt x="2208213" y="60326"/>
                        <a:pt x="2456656" y="1112045"/>
                        <a:pt x="2705100" y="216376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cs typeface="Arial" pitchFamily="34" charset="0"/>
                  </a:endParaRPr>
                </a:p>
              </p:txBody>
            </p:sp>
            <p:grpSp>
              <p:nvGrpSpPr>
                <p:cNvPr id="110" name="Groupe 158"/>
                <p:cNvGrpSpPr/>
                <p:nvPr/>
              </p:nvGrpSpPr>
              <p:grpSpPr>
                <a:xfrm>
                  <a:off x="4718820" y="3782036"/>
                  <a:ext cx="2276736" cy="1980169"/>
                  <a:chOff x="2276363" y="2254559"/>
                  <a:chExt cx="2276736" cy="1980169"/>
                </a:xfrm>
              </p:grpSpPr>
              <p:grpSp>
                <p:nvGrpSpPr>
                  <p:cNvPr id="111" name="Groupe 159"/>
                  <p:cNvGrpSpPr/>
                  <p:nvPr/>
                </p:nvGrpSpPr>
                <p:grpSpPr>
                  <a:xfrm>
                    <a:off x="2276363" y="2529110"/>
                    <a:ext cx="2276736" cy="1705618"/>
                    <a:chOff x="2714177" y="1628750"/>
                    <a:chExt cx="3586062" cy="2372635"/>
                  </a:xfrm>
                </p:grpSpPr>
                <p:grpSp>
                  <p:nvGrpSpPr>
                    <p:cNvPr id="113" name="Groupe 161"/>
                    <p:cNvGrpSpPr/>
                    <p:nvPr/>
                  </p:nvGrpSpPr>
                  <p:grpSpPr>
                    <a:xfrm>
                      <a:off x="3203810" y="1628750"/>
                      <a:ext cx="3096429" cy="1933553"/>
                      <a:chOff x="5724128" y="620688"/>
                      <a:chExt cx="2592288" cy="1944216"/>
                    </a:xfrm>
                  </p:grpSpPr>
                  <p:grpSp>
                    <p:nvGrpSpPr>
                      <p:cNvPr id="116" name="Groupe 164"/>
                      <p:cNvGrpSpPr/>
                      <p:nvPr/>
                    </p:nvGrpSpPr>
                    <p:grpSpPr>
                      <a:xfrm>
                        <a:off x="5724128" y="620688"/>
                        <a:ext cx="2592288" cy="1944216"/>
                        <a:chOff x="6516216" y="1332384"/>
                        <a:chExt cx="1800200" cy="1232520"/>
                      </a:xfrm>
                    </p:grpSpPr>
                    <p:cxnSp>
                      <p:nvCxnSpPr>
                        <p:cNvPr id="119" name="Connecteur droit avec flèche 118"/>
                        <p:cNvCxnSpPr/>
                        <p:nvPr/>
                      </p:nvCxnSpPr>
                      <p:spPr>
                        <a:xfrm>
                          <a:off x="6516216" y="2564904"/>
                          <a:ext cx="1800200" cy="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" name="Connecteur droit avec flèche 119"/>
                        <p:cNvCxnSpPr/>
                        <p:nvPr/>
                      </p:nvCxnSpPr>
                      <p:spPr>
                        <a:xfrm flipH="1" flipV="1">
                          <a:off x="6516216" y="1332384"/>
                          <a:ext cx="0" cy="1232520"/>
                        </a:xfrm>
                        <a:prstGeom prst="straightConnector1">
                          <a:avLst/>
                        </a:prstGeom>
                        <a:ln w="22225">
                          <a:solidFill>
                            <a:schemeClr val="tx1"/>
                          </a:solidFill>
                          <a:tailEnd type="none" w="lg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7" name="Rectangle 116"/>
                      <p:cNvSpPr/>
                      <p:nvPr/>
                    </p:nvSpPr>
                    <p:spPr>
                      <a:xfrm>
                        <a:off x="7548869" y="690396"/>
                        <a:ext cx="637201" cy="18631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8" name="Rectangle 117"/>
                      <p:cNvSpPr/>
                      <p:nvPr/>
                    </p:nvSpPr>
                    <p:spPr>
                      <a:xfrm>
                        <a:off x="5745002" y="690396"/>
                        <a:ext cx="261819" cy="1863126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14" name="ZoneTexte 113"/>
                    <p:cNvSpPr txBox="1"/>
                    <p:nvPr/>
                  </p:nvSpPr>
                  <p:spPr>
                    <a:xfrm rot="16200000">
                      <a:off x="2174015" y="2437352"/>
                      <a:ext cx="1517760" cy="4374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err="1" smtClean="0">
                          <a:cs typeface="Arial" pitchFamily="34" charset="0"/>
                        </a:rPr>
                        <a:t>Frequency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820335" y="3573018"/>
                      <a:ext cx="1605378" cy="4283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50" dirty="0" smtClean="0">
                          <a:cs typeface="Arial" pitchFamily="34" charset="0"/>
                        </a:rPr>
                        <a:t>Trait axis</a:t>
                      </a:r>
                      <a:endParaRPr lang="fr-FR" sz="1050" dirty="0"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12" name="ZoneTexte 111"/>
                  <p:cNvSpPr txBox="1"/>
                  <p:nvPr/>
                </p:nvSpPr>
                <p:spPr>
                  <a:xfrm>
                    <a:off x="2911699" y="2254559"/>
                    <a:ext cx="1086174" cy="33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 smtClean="0">
                        <a:cs typeface="Arial" pitchFamily="34" charset="0"/>
                      </a:rPr>
                      <a:t>Divergence</a:t>
                    </a:r>
                    <a:endParaRPr lang="fr-FR" sz="1200" dirty="0"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103" name="Connecteur droit avec flèche 102"/>
              <p:cNvCxnSpPr/>
              <p:nvPr/>
            </p:nvCxnSpPr>
            <p:spPr>
              <a:xfrm flipH="1">
                <a:off x="5353902" y="4183936"/>
                <a:ext cx="826875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ash"/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ZoneTexte 94"/>
            <p:cNvSpPr txBox="1"/>
            <p:nvPr/>
          </p:nvSpPr>
          <p:spPr>
            <a:xfrm>
              <a:off x="753382" y="5641857"/>
              <a:ext cx="180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 err="1" smtClean="0">
                  <a:solidFill>
                    <a:srgbClr val="0070C0"/>
                  </a:solidFill>
                  <a:cs typeface="Arial" pitchFamily="34" charset="0"/>
                </a:rPr>
                <a:t>MacArthur</a:t>
              </a:r>
              <a:r>
                <a:rPr lang="fr-FR" sz="1100" i="1" dirty="0" smtClean="0">
                  <a:solidFill>
                    <a:srgbClr val="0070C0"/>
                  </a:solidFill>
                  <a:cs typeface="Arial" pitchFamily="34" charset="0"/>
                </a:rPr>
                <a:t> &amp; </a:t>
              </a:r>
              <a:r>
                <a:rPr lang="fr-FR" sz="1100" i="1" dirty="0" err="1" smtClean="0">
                  <a:solidFill>
                    <a:srgbClr val="0070C0"/>
                  </a:solidFill>
                  <a:cs typeface="Arial" pitchFamily="34" charset="0"/>
                </a:rPr>
                <a:t>Levins</a:t>
              </a:r>
              <a:r>
                <a:rPr lang="fr-FR" sz="1100" i="1" dirty="0" smtClean="0">
                  <a:solidFill>
                    <a:srgbClr val="0070C0"/>
                  </a:solidFill>
                  <a:cs typeface="Arial" pitchFamily="34" charset="0"/>
                </a:rPr>
                <a:t> 1967</a:t>
              </a:r>
              <a:endParaRPr lang="fr-FR" sz="11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2484030" y="4700172"/>
            <a:ext cx="2537198" cy="1933299"/>
            <a:chOff x="2484030" y="4700172"/>
            <a:chExt cx="2537198" cy="1933299"/>
          </a:xfrm>
        </p:grpSpPr>
        <p:grpSp>
          <p:nvGrpSpPr>
            <p:cNvPr id="122" name="Groupe 134"/>
            <p:cNvGrpSpPr/>
            <p:nvPr/>
          </p:nvGrpSpPr>
          <p:grpSpPr>
            <a:xfrm>
              <a:off x="2484030" y="4700172"/>
              <a:ext cx="2304000" cy="1665878"/>
              <a:chOff x="2809274" y="3601745"/>
              <a:chExt cx="2520000" cy="206424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24" name="Groupe 135"/>
              <p:cNvGrpSpPr/>
              <p:nvPr/>
            </p:nvGrpSpPr>
            <p:grpSpPr>
              <a:xfrm>
                <a:off x="2809274" y="3601745"/>
                <a:ext cx="2520000" cy="2064240"/>
                <a:chOff x="2809274" y="3601745"/>
                <a:chExt cx="2520000" cy="2064240"/>
              </a:xfrm>
            </p:grpSpPr>
            <p:grpSp>
              <p:nvGrpSpPr>
                <p:cNvPr id="126" name="Groupe 137"/>
                <p:cNvGrpSpPr/>
                <p:nvPr/>
              </p:nvGrpSpPr>
              <p:grpSpPr>
                <a:xfrm>
                  <a:off x="2809274" y="3601745"/>
                  <a:ext cx="2520000" cy="2064240"/>
                  <a:chOff x="2809274" y="3601745"/>
                  <a:chExt cx="2520000" cy="2064240"/>
                </a:xfrm>
              </p:grpSpPr>
              <p:sp>
                <p:nvSpPr>
                  <p:cNvPr id="129" name="Rectangle 128"/>
                  <p:cNvSpPr/>
                  <p:nvPr/>
                </p:nvSpPr>
                <p:spPr>
                  <a:xfrm>
                    <a:off x="2809274" y="3601745"/>
                    <a:ext cx="2520000" cy="205200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130" name="Groupe 141"/>
                  <p:cNvGrpSpPr/>
                  <p:nvPr/>
                </p:nvGrpSpPr>
                <p:grpSpPr>
                  <a:xfrm>
                    <a:off x="2861497" y="3682204"/>
                    <a:ext cx="2276737" cy="1983781"/>
                    <a:chOff x="2276361" y="2257642"/>
                    <a:chExt cx="2276737" cy="1983781"/>
                  </a:xfrm>
                </p:grpSpPr>
                <p:grpSp>
                  <p:nvGrpSpPr>
                    <p:cNvPr id="131" name="Groupe 142"/>
                    <p:cNvGrpSpPr/>
                    <p:nvPr/>
                  </p:nvGrpSpPr>
                  <p:grpSpPr>
                    <a:xfrm>
                      <a:off x="2276361" y="2529110"/>
                      <a:ext cx="2276737" cy="1712313"/>
                      <a:chOff x="2714175" y="1628750"/>
                      <a:chExt cx="3586064" cy="2381947"/>
                    </a:xfrm>
                  </p:grpSpPr>
                  <p:grpSp>
                    <p:nvGrpSpPr>
                      <p:cNvPr id="133" name="Groupe 144"/>
                      <p:cNvGrpSpPr/>
                      <p:nvPr/>
                    </p:nvGrpSpPr>
                    <p:grpSpPr>
                      <a:xfrm>
                        <a:off x="3203810" y="1628750"/>
                        <a:ext cx="3096429" cy="1933553"/>
                        <a:chOff x="5724128" y="620688"/>
                        <a:chExt cx="2592288" cy="1944216"/>
                      </a:xfrm>
                    </p:grpSpPr>
                    <p:grpSp>
                      <p:nvGrpSpPr>
                        <p:cNvPr id="136" name="Groupe 147"/>
                        <p:cNvGrpSpPr/>
                        <p:nvPr/>
                      </p:nvGrpSpPr>
                      <p:grpSpPr>
                        <a:xfrm>
                          <a:off x="5724128" y="620688"/>
                          <a:ext cx="2592288" cy="1944216"/>
                          <a:chOff x="6516216" y="1332384"/>
                          <a:chExt cx="1800200" cy="1232520"/>
                        </a:xfrm>
                      </p:grpSpPr>
                      <p:cxnSp>
                        <p:nvCxnSpPr>
                          <p:cNvPr id="139" name="Connecteur droit avec flèche 138"/>
                          <p:cNvCxnSpPr/>
                          <p:nvPr/>
                        </p:nvCxnSpPr>
                        <p:spPr>
                          <a:xfrm>
                            <a:off x="6516216" y="2564904"/>
                            <a:ext cx="1800200" cy="0"/>
                          </a:xfrm>
                          <a:prstGeom prst="straightConnector1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  <a:tailEnd type="none" w="lg" len="me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0" name="Connecteur droit avec flèche 139"/>
                          <p:cNvCxnSpPr/>
                          <p:nvPr/>
                        </p:nvCxnSpPr>
                        <p:spPr>
                          <a:xfrm flipH="1" flipV="1">
                            <a:off x="6516216" y="1332384"/>
                            <a:ext cx="0" cy="1232520"/>
                          </a:xfrm>
                          <a:prstGeom prst="straightConnector1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  <a:tailEnd type="none" w="lg" len="me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37" name="Rectangle 136"/>
                        <p:cNvSpPr/>
                        <p:nvPr/>
                      </p:nvSpPr>
                      <p:spPr>
                        <a:xfrm>
                          <a:off x="7548869" y="690396"/>
                          <a:ext cx="637201" cy="1863125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138" name="Rectangle 137"/>
                        <p:cNvSpPr/>
                        <p:nvPr/>
                      </p:nvSpPr>
                      <p:spPr>
                        <a:xfrm>
                          <a:off x="5744471" y="690396"/>
                          <a:ext cx="288000" cy="1863125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>
                            <a:cs typeface="Arial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34" name="ZoneTexte 133"/>
                      <p:cNvSpPr txBox="1"/>
                      <p:nvPr/>
                    </p:nvSpPr>
                    <p:spPr>
                      <a:xfrm rot="16200000">
                        <a:off x="2174014" y="2437352"/>
                        <a:ext cx="1517758" cy="43743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fr-FR" sz="1050" dirty="0" err="1" smtClean="0">
                            <a:cs typeface="Arial" pitchFamily="34" charset="0"/>
                          </a:rPr>
                          <a:t>Frequency</a:t>
                        </a:r>
                        <a:endParaRPr lang="fr-FR" sz="1050" dirty="0"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35" name="ZoneTexte 134"/>
                      <p:cNvSpPr txBox="1"/>
                      <p:nvPr/>
                    </p:nvSpPr>
                    <p:spPr>
                      <a:xfrm>
                        <a:off x="3820335" y="3573018"/>
                        <a:ext cx="1605378" cy="4376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fr-FR" sz="1050" dirty="0" smtClean="0">
                            <a:cs typeface="Arial" pitchFamily="34" charset="0"/>
                          </a:rPr>
                          <a:t>Trait axis</a:t>
                        </a:r>
                        <a:endParaRPr lang="fr-FR" sz="1050" dirty="0"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32" name="ZoneTexte 131"/>
                    <p:cNvSpPr txBox="1"/>
                    <p:nvPr/>
                  </p:nvSpPr>
                  <p:spPr>
                    <a:xfrm>
                      <a:off x="2827329" y="2257642"/>
                      <a:ext cx="1188000" cy="34323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dirty="0" smtClean="0">
                          <a:cs typeface="Arial" pitchFamily="34" charset="0"/>
                        </a:rPr>
                        <a:t>Convergence</a:t>
                      </a:r>
                      <a:endParaRPr lang="fr-FR" sz="1200" dirty="0">
                        <a:cs typeface="Arial" pitchFamily="34" charset="0"/>
                      </a:endParaRPr>
                    </a:p>
                  </p:txBody>
                </p:sp>
              </p:grpSp>
            </p:grpSp>
            <p:cxnSp>
              <p:nvCxnSpPr>
                <p:cNvPr id="127" name="Connecteur droit avec flèche 126"/>
                <p:cNvCxnSpPr/>
                <p:nvPr/>
              </p:nvCxnSpPr>
              <p:spPr>
                <a:xfrm flipH="1">
                  <a:off x="4103522" y="4266993"/>
                  <a:ext cx="36000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prstDash val="sysDash"/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avec flèche 127"/>
                <p:cNvCxnSpPr/>
                <p:nvPr/>
              </p:nvCxnSpPr>
              <p:spPr>
                <a:xfrm>
                  <a:off x="3444240" y="4266993"/>
                  <a:ext cx="36000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prstDash val="sysDash"/>
                  <a:tailEnd type="stealth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Forme libre 124"/>
              <p:cNvSpPr/>
              <p:nvPr/>
            </p:nvSpPr>
            <p:spPr>
              <a:xfrm>
                <a:off x="3384000" y="4275702"/>
                <a:ext cx="1188000" cy="1063584"/>
              </a:xfrm>
              <a:custGeom>
                <a:avLst/>
                <a:gdLst>
                  <a:gd name="connsiteX0" fmla="*/ 0 w 2329132"/>
                  <a:gd name="connsiteY0" fmla="*/ 1854680 h 1863307"/>
                  <a:gd name="connsiteX1" fmla="*/ 370936 w 2329132"/>
                  <a:gd name="connsiteY1" fmla="*/ 1509624 h 1863307"/>
                  <a:gd name="connsiteX2" fmla="*/ 1095555 w 2329132"/>
                  <a:gd name="connsiteY2" fmla="*/ 1 h 1863307"/>
                  <a:gd name="connsiteX3" fmla="*/ 1802921 w 2329132"/>
                  <a:gd name="connsiteY3" fmla="*/ 1500997 h 1863307"/>
                  <a:gd name="connsiteX4" fmla="*/ 2329132 w 2329132"/>
                  <a:gd name="connsiteY4" fmla="*/ 1863307 h 186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9132" h="1863307">
                    <a:moveTo>
                      <a:pt x="0" y="1854680"/>
                    </a:moveTo>
                    <a:cubicBezTo>
                      <a:pt x="94172" y="1836708"/>
                      <a:pt x="188344" y="1818737"/>
                      <a:pt x="370936" y="1509624"/>
                    </a:cubicBezTo>
                    <a:cubicBezTo>
                      <a:pt x="553529" y="1200511"/>
                      <a:pt x="856891" y="1439"/>
                      <a:pt x="1095555" y="1"/>
                    </a:cubicBezTo>
                    <a:cubicBezTo>
                      <a:pt x="1334219" y="-1437"/>
                      <a:pt x="1597325" y="1190446"/>
                      <a:pt x="1802921" y="1500997"/>
                    </a:cubicBezTo>
                    <a:cubicBezTo>
                      <a:pt x="2008517" y="1811548"/>
                      <a:pt x="2168824" y="1837427"/>
                      <a:pt x="2329132" y="186330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cs typeface="Arial" pitchFamily="34" charset="0"/>
                </a:endParaRPr>
              </a:p>
            </p:txBody>
          </p:sp>
        </p:grpSp>
        <p:sp>
          <p:nvSpPr>
            <p:cNvPr id="123" name="ZoneTexte 122"/>
            <p:cNvSpPr txBox="1"/>
            <p:nvPr/>
          </p:nvSpPr>
          <p:spPr>
            <a:xfrm>
              <a:off x="3221228" y="6371861"/>
              <a:ext cx="180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 smtClean="0">
                  <a:solidFill>
                    <a:srgbClr val="0070C0"/>
                  </a:solidFill>
                  <a:cs typeface="Arial" pitchFamily="34" charset="0"/>
                </a:rPr>
                <a:t>Mayfield &amp; </a:t>
              </a:r>
              <a:r>
                <a:rPr lang="fr-FR" sz="1100" i="1" dirty="0" err="1" smtClean="0">
                  <a:solidFill>
                    <a:srgbClr val="0070C0"/>
                  </a:solidFill>
                  <a:cs typeface="Arial" pitchFamily="34" charset="0"/>
                </a:rPr>
                <a:t>Levine</a:t>
              </a:r>
              <a:r>
                <a:rPr lang="fr-FR" sz="1100" i="1" dirty="0" smtClean="0">
                  <a:solidFill>
                    <a:srgbClr val="0070C0"/>
                  </a:solidFill>
                  <a:cs typeface="Arial" pitchFamily="34" charset="0"/>
                </a:rPr>
                <a:t> 2010</a:t>
              </a:r>
              <a:endParaRPr lang="fr-FR" sz="11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2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" y="771551"/>
            <a:ext cx="9041216" cy="5004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39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variability and community composition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" y="771551"/>
            <a:ext cx="9041216" cy="500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93451" y="5970639"/>
            <a:ext cx="73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8/11 </a:t>
            </a:r>
            <a:r>
              <a:rPr lang="en-US" dirty="0" smtClean="0"/>
              <a:t>sites</a:t>
            </a:r>
            <a:r>
              <a:rPr lang="en-US" b="1" dirty="0" smtClean="0"/>
              <a:t> lower </a:t>
            </a:r>
            <a:r>
              <a:rPr lang="en-US" dirty="0" smtClean="0"/>
              <a:t>rate change with increased climate variability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-&gt; slowing down the forest succession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725" y="764860"/>
            <a:ext cx="6836596" cy="165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4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(++ 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and maximal species richness</a:t>
            </a:r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69768" y="2003880"/>
            <a:ext cx="2520350" cy="1943980"/>
            <a:chOff x="469768" y="2003880"/>
            <a:chExt cx="2520350" cy="1943980"/>
          </a:xfrm>
        </p:grpSpPr>
        <p:grpSp>
          <p:nvGrpSpPr>
            <p:cNvPr id="104" name="Groupe 51"/>
            <p:cNvGrpSpPr/>
            <p:nvPr/>
          </p:nvGrpSpPr>
          <p:grpSpPr>
            <a:xfrm>
              <a:off x="469768" y="2003880"/>
              <a:ext cx="2520350" cy="1943980"/>
              <a:chOff x="1725650" y="2945228"/>
              <a:chExt cx="5402825" cy="3100850"/>
            </a:xfrm>
          </p:grpSpPr>
          <p:pic>
            <p:nvPicPr>
              <p:cNvPr id="106" name="Image 10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</p:pic>
          <p:sp>
            <p:nvSpPr>
              <p:cNvPr id="107" name="Rectangle 106"/>
              <p:cNvSpPr/>
              <p:nvPr/>
            </p:nvSpPr>
            <p:spPr>
              <a:xfrm>
                <a:off x="1900932" y="2994813"/>
                <a:ext cx="5010122" cy="25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02202" y="3382042"/>
              <a:ext cx="2448000" cy="535790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Monthly means </a:t>
              </a:r>
              <a:r>
                <a:rPr lang="en-US" sz="14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WITH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7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(++ 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and maximal species richness</a:t>
            </a:r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69768" y="2003880"/>
            <a:ext cx="2520350" cy="1943980"/>
            <a:chOff x="469768" y="2003880"/>
            <a:chExt cx="2520350" cy="1943980"/>
          </a:xfrm>
        </p:grpSpPr>
        <p:grpSp>
          <p:nvGrpSpPr>
            <p:cNvPr id="104" name="Groupe 51"/>
            <p:cNvGrpSpPr/>
            <p:nvPr/>
          </p:nvGrpSpPr>
          <p:grpSpPr>
            <a:xfrm>
              <a:off x="469768" y="2003880"/>
              <a:ext cx="2520350" cy="1943980"/>
              <a:chOff x="1725650" y="2945228"/>
              <a:chExt cx="5402825" cy="3100850"/>
            </a:xfrm>
          </p:grpSpPr>
          <p:pic>
            <p:nvPicPr>
              <p:cNvPr id="106" name="Image 10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</p:pic>
          <p:sp>
            <p:nvSpPr>
              <p:cNvPr id="107" name="Rectangle 106"/>
              <p:cNvSpPr/>
              <p:nvPr/>
            </p:nvSpPr>
            <p:spPr>
              <a:xfrm>
                <a:off x="1900932" y="2994813"/>
                <a:ext cx="5010122" cy="25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02202" y="3382042"/>
              <a:ext cx="2448000" cy="535790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Monthly means </a:t>
              </a:r>
              <a:r>
                <a:rPr lang="en-US" sz="14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WITH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  <p:cxnSp>
        <p:nvCxnSpPr>
          <p:cNvPr id="15" name="Connecteur droit avec flèche 14"/>
          <p:cNvCxnSpPr/>
          <p:nvPr/>
        </p:nvCxnSpPr>
        <p:spPr>
          <a:xfrm>
            <a:off x="3347830" y="3284980"/>
            <a:ext cx="2448340" cy="7201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903529" y="3738248"/>
            <a:ext cx="315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1 - Local species richness (</a:t>
            </a:r>
            <a:r>
              <a:rPr lang="en-US" b="1" dirty="0" smtClean="0">
                <a:solidFill>
                  <a:srgbClr val="C00000"/>
                </a:solidFill>
              </a:rPr>
              <a:t>shift along the productivity gradient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(++ 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and maximal species richness</a:t>
            </a:r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69768" y="2003880"/>
            <a:ext cx="2520350" cy="1943980"/>
            <a:chOff x="469768" y="2003880"/>
            <a:chExt cx="2520350" cy="1943980"/>
          </a:xfrm>
        </p:grpSpPr>
        <p:grpSp>
          <p:nvGrpSpPr>
            <p:cNvPr id="104" name="Groupe 51"/>
            <p:cNvGrpSpPr/>
            <p:nvPr/>
          </p:nvGrpSpPr>
          <p:grpSpPr>
            <a:xfrm>
              <a:off x="469768" y="2003880"/>
              <a:ext cx="2520350" cy="1943980"/>
              <a:chOff x="1725650" y="2945228"/>
              <a:chExt cx="5402825" cy="3100850"/>
            </a:xfrm>
          </p:grpSpPr>
          <p:pic>
            <p:nvPicPr>
              <p:cNvPr id="106" name="Image 10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</p:pic>
          <p:sp>
            <p:nvSpPr>
              <p:cNvPr id="107" name="Rectangle 106"/>
              <p:cNvSpPr/>
              <p:nvPr/>
            </p:nvSpPr>
            <p:spPr>
              <a:xfrm>
                <a:off x="1900932" y="2994813"/>
                <a:ext cx="5010122" cy="25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02202" y="3382042"/>
              <a:ext cx="2448000" cy="535790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Monthly means </a:t>
              </a:r>
              <a:r>
                <a:rPr lang="en-US" sz="14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WITH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  <p:cxnSp>
        <p:nvCxnSpPr>
          <p:cNvPr id="15" name="Connecteur droit avec flèche 14"/>
          <p:cNvCxnSpPr/>
          <p:nvPr/>
        </p:nvCxnSpPr>
        <p:spPr>
          <a:xfrm>
            <a:off x="3347830" y="3284980"/>
            <a:ext cx="2448340" cy="7201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903529" y="3738248"/>
            <a:ext cx="315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1 - Local species richness (</a:t>
            </a:r>
            <a:r>
              <a:rPr lang="en-US" b="1" dirty="0" smtClean="0">
                <a:solidFill>
                  <a:srgbClr val="C00000"/>
                </a:solidFill>
              </a:rPr>
              <a:t>shift along the productivity gradient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250767" y="4157480"/>
            <a:ext cx="1681283" cy="85574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14"/>
          <p:cNvGrpSpPr/>
          <p:nvPr/>
        </p:nvGrpSpPr>
        <p:grpSpPr>
          <a:xfrm>
            <a:off x="7255970" y="5152978"/>
            <a:ext cx="1618312" cy="1314466"/>
            <a:chOff x="3392488" y="5013176"/>
            <a:chExt cx="1471612" cy="1177925"/>
          </a:xfrm>
        </p:grpSpPr>
        <p:pic>
          <p:nvPicPr>
            <p:cNvPr id="22" name="Picture 25" descr="9_EuropeanAspen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175" y="5069359"/>
              <a:ext cx="6096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e 64"/>
            <p:cNvGrpSpPr>
              <a:grpSpLocks noChangeAspect="1"/>
            </p:cNvGrpSpPr>
            <p:nvPr/>
          </p:nvGrpSpPr>
          <p:grpSpPr bwMode="auto">
            <a:xfrm>
              <a:off x="3392488" y="5013176"/>
              <a:ext cx="1471612" cy="1177925"/>
              <a:chOff x="5425628" y="1775198"/>
              <a:chExt cx="2748559" cy="2200275"/>
            </a:xfrm>
          </p:grpSpPr>
          <p:sp>
            <p:nvSpPr>
              <p:cNvPr id="24" name="Oval 22"/>
              <p:cNvSpPr>
                <a:spLocks noChangeArrowheads="1"/>
              </p:cNvSpPr>
              <p:nvPr/>
            </p:nvSpPr>
            <p:spPr bwMode="auto">
              <a:xfrm>
                <a:off x="5868144" y="3003476"/>
                <a:ext cx="2275161" cy="963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285" y="2232925"/>
                <a:ext cx="891987" cy="1124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9188" y="1775198"/>
                <a:ext cx="1122362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628" y="1916832"/>
                <a:ext cx="1378620" cy="1737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525" y="21165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7525" y="2662610"/>
                <a:ext cx="769938" cy="1114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1763" y="27261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116" y="2546606"/>
                <a:ext cx="817116" cy="1277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507" y="2662610"/>
                <a:ext cx="567680" cy="887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0938" y="2807073"/>
                <a:ext cx="534987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5" name="Ellipse 34"/>
          <p:cNvSpPr/>
          <p:nvPr/>
        </p:nvSpPr>
        <p:spPr>
          <a:xfrm>
            <a:off x="5220230" y="4950763"/>
            <a:ext cx="2016000" cy="93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Arial" panose="020B0604020202020204" pitchFamily="34" charset="0"/>
              </a:rPr>
              <a:t>2 - Change of the species performance</a:t>
            </a:r>
            <a:endParaRPr lang="en-US" sz="1300" b="1" dirty="0"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876320" y="6479728"/>
            <a:ext cx="222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++ Species coexistence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(++ 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and maximal species richness</a:t>
            </a:r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69768" y="2003880"/>
            <a:ext cx="2520350" cy="1943980"/>
            <a:chOff x="469768" y="2003880"/>
            <a:chExt cx="2520350" cy="1943980"/>
          </a:xfrm>
        </p:grpSpPr>
        <p:grpSp>
          <p:nvGrpSpPr>
            <p:cNvPr id="104" name="Groupe 51"/>
            <p:cNvGrpSpPr/>
            <p:nvPr/>
          </p:nvGrpSpPr>
          <p:grpSpPr>
            <a:xfrm>
              <a:off x="469768" y="2003880"/>
              <a:ext cx="2520350" cy="1943980"/>
              <a:chOff x="1725650" y="2945228"/>
              <a:chExt cx="5402825" cy="3100850"/>
            </a:xfrm>
          </p:grpSpPr>
          <p:pic>
            <p:nvPicPr>
              <p:cNvPr id="106" name="Image 10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</p:pic>
          <p:sp>
            <p:nvSpPr>
              <p:cNvPr id="107" name="Rectangle 106"/>
              <p:cNvSpPr/>
              <p:nvPr/>
            </p:nvSpPr>
            <p:spPr>
              <a:xfrm>
                <a:off x="1900932" y="2994813"/>
                <a:ext cx="5010122" cy="25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02202" y="3382042"/>
              <a:ext cx="2448000" cy="535790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Monthly means </a:t>
              </a:r>
              <a:r>
                <a:rPr lang="en-US" sz="14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WITH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  <p:cxnSp>
        <p:nvCxnSpPr>
          <p:cNvPr id="15" name="Connecteur droit avec flèche 14"/>
          <p:cNvCxnSpPr/>
          <p:nvPr/>
        </p:nvCxnSpPr>
        <p:spPr>
          <a:xfrm>
            <a:off x="3347830" y="3284980"/>
            <a:ext cx="2448340" cy="7201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903529" y="3738248"/>
            <a:ext cx="315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1 - Local species richness (</a:t>
            </a:r>
            <a:r>
              <a:rPr lang="en-US" b="1" dirty="0" smtClean="0">
                <a:solidFill>
                  <a:srgbClr val="C00000"/>
                </a:solidFill>
              </a:rPr>
              <a:t>shift along the productivity gradient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250767" y="4157480"/>
            <a:ext cx="1681283" cy="85574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14"/>
          <p:cNvGrpSpPr/>
          <p:nvPr/>
        </p:nvGrpSpPr>
        <p:grpSpPr>
          <a:xfrm>
            <a:off x="7255970" y="5152978"/>
            <a:ext cx="1618312" cy="1314466"/>
            <a:chOff x="3392488" y="5013176"/>
            <a:chExt cx="1471612" cy="1177925"/>
          </a:xfrm>
        </p:grpSpPr>
        <p:pic>
          <p:nvPicPr>
            <p:cNvPr id="22" name="Picture 25" descr="9_EuropeanAspen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175" y="5069359"/>
              <a:ext cx="6096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e 64"/>
            <p:cNvGrpSpPr>
              <a:grpSpLocks noChangeAspect="1"/>
            </p:cNvGrpSpPr>
            <p:nvPr/>
          </p:nvGrpSpPr>
          <p:grpSpPr bwMode="auto">
            <a:xfrm>
              <a:off x="3392488" y="5013176"/>
              <a:ext cx="1471612" cy="1177925"/>
              <a:chOff x="5425628" y="1775198"/>
              <a:chExt cx="2748559" cy="2200275"/>
            </a:xfrm>
          </p:grpSpPr>
          <p:sp>
            <p:nvSpPr>
              <p:cNvPr id="24" name="Oval 22"/>
              <p:cNvSpPr>
                <a:spLocks noChangeArrowheads="1"/>
              </p:cNvSpPr>
              <p:nvPr/>
            </p:nvSpPr>
            <p:spPr bwMode="auto">
              <a:xfrm>
                <a:off x="5868144" y="3003476"/>
                <a:ext cx="2275161" cy="963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285" y="2232925"/>
                <a:ext cx="891987" cy="1124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9188" y="1775198"/>
                <a:ext cx="1122362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628" y="1916832"/>
                <a:ext cx="1378620" cy="1737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525" y="21165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7525" y="2662610"/>
                <a:ext cx="769938" cy="1114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1763" y="27261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116" y="2546606"/>
                <a:ext cx="817116" cy="1277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507" y="2662610"/>
                <a:ext cx="567680" cy="887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0938" y="2807073"/>
                <a:ext cx="534987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5" name="Ellipse 34"/>
          <p:cNvSpPr/>
          <p:nvPr/>
        </p:nvSpPr>
        <p:spPr>
          <a:xfrm>
            <a:off x="5220230" y="4950763"/>
            <a:ext cx="2016000" cy="93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Arial" panose="020B0604020202020204" pitchFamily="34" charset="0"/>
              </a:rPr>
              <a:t>2 - Change of the species performance</a:t>
            </a:r>
            <a:endParaRPr lang="en-US" sz="1300" b="1" dirty="0"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876320" y="6479728"/>
            <a:ext cx="222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++ Species coexistence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1737459" y="4302072"/>
            <a:ext cx="170171" cy="566555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629864" y="5181081"/>
            <a:ext cx="315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3- Effects on the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community composition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temporal shifts in the internal dynamics of communities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performance and climate variability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53381" y="1083773"/>
            <a:ext cx="8854173" cy="4608000"/>
            <a:chOff x="153381" y="1083773"/>
            <a:chExt cx="8854173" cy="4608000"/>
          </a:xfrm>
        </p:grpSpPr>
        <p:grpSp>
          <p:nvGrpSpPr>
            <p:cNvPr id="8" name="Groupe 7"/>
            <p:cNvGrpSpPr/>
            <p:nvPr/>
          </p:nvGrpSpPr>
          <p:grpSpPr>
            <a:xfrm>
              <a:off x="153381" y="1083773"/>
              <a:ext cx="8837239" cy="4608000"/>
              <a:chOff x="18761" y="1083773"/>
              <a:chExt cx="8837239" cy="4608000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187857" y="1335772"/>
                <a:ext cx="8668143" cy="4104000"/>
                <a:chOff x="187857" y="1336517"/>
                <a:chExt cx="8668143" cy="4104000"/>
              </a:xfrm>
            </p:grpSpPr>
            <p:grpSp>
              <p:nvGrpSpPr>
                <p:cNvPr id="5" name="Groupe 4"/>
                <p:cNvGrpSpPr/>
                <p:nvPr/>
              </p:nvGrpSpPr>
              <p:grpSpPr>
                <a:xfrm>
                  <a:off x="288000" y="1336517"/>
                  <a:ext cx="8568000" cy="4104000"/>
                  <a:chOff x="118474" y="1336517"/>
                  <a:chExt cx="8907053" cy="3984768"/>
                </a:xfrm>
              </p:grpSpPr>
              <p:pic>
                <p:nvPicPr>
                  <p:cNvPr id="4" name="Image 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8474" y="1433285"/>
                    <a:ext cx="8907053" cy="3888000"/>
                  </a:xfrm>
                  <a:prstGeom prst="rect">
                    <a:avLst/>
                  </a:prstGeom>
                </p:spPr>
              </p:pic>
              <p:sp>
                <p:nvSpPr>
                  <p:cNvPr id="3" name="Rectangle 2"/>
                  <p:cNvSpPr/>
                  <p:nvPr/>
                </p:nvSpPr>
                <p:spPr>
                  <a:xfrm>
                    <a:off x="4139940" y="1336517"/>
                    <a:ext cx="1008140" cy="3600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BEVER</a:t>
                    </a:r>
                    <a:endParaRPr lang="fr-FR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187857" y="2912270"/>
                  <a:ext cx="288040" cy="10081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 rot="16200000">
                <a:off x="-2105239" y="3207773"/>
                <a:ext cx="4608000" cy="360000"/>
              </a:xfrm>
              <a:prstGeom prst="rect">
                <a:avLst/>
              </a:prstGeom>
              <a:noFill/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Mean species rank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792822" y="1671085"/>
              <a:ext cx="4214732" cy="35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73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performance and climate variability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53381" y="1083773"/>
            <a:ext cx="8837239" cy="4608000"/>
            <a:chOff x="18761" y="1083773"/>
            <a:chExt cx="8837239" cy="4608000"/>
          </a:xfrm>
        </p:grpSpPr>
        <p:grpSp>
          <p:nvGrpSpPr>
            <p:cNvPr id="7" name="Groupe 6"/>
            <p:cNvGrpSpPr/>
            <p:nvPr/>
          </p:nvGrpSpPr>
          <p:grpSpPr>
            <a:xfrm>
              <a:off x="187857" y="1335772"/>
              <a:ext cx="8668143" cy="4104000"/>
              <a:chOff x="187857" y="1336517"/>
              <a:chExt cx="8668143" cy="4104000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288000" y="1336517"/>
                <a:ext cx="8568000" cy="4104000"/>
                <a:chOff x="118474" y="1336517"/>
                <a:chExt cx="8907053" cy="3984768"/>
              </a:xfrm>
            </p:grpSpPr>
            <p:pic>
              <p:nvPicPr>
                <p:cNvPr id="4" name="Imag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474" y="1433285"/>
                  <a:ext cx="8907053" cy="3888000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4139940" y="1336517"/>
                  <a:ext cx="1008140" cy="360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BEVER</a:t>
                  </a:r>
                  <a:endPara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187857" y="2912270"/>
                <a:ext cx="288040" cy="1008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 9"/>
            <p:cNvSpPr/>
            <p:nvPr/>
          </p:nvSpPr>
          <p:spPr>
            <a:xfrm rot="16200000">
              <a:off x="-2105239" y="3207773"/>
              <a:ext cx="4608000" cy="360000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lnSpc>
                  <a:spcPct val="150000"/>
                </a:lnSpc>
              </a:pP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Mean species rank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6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8" name="Groupe 47"/>
          <p:cNvGrpSpPr/>
          <p:nvPr/>
        </p:nvGrpSpPr>
        <p:grpSpPr>
          <a:xfrm>
            <a:off x="716844" y="692620"/>
            <a:ext cx="6835976" cy="6084000"/>
            <a:chOff x="716844" y="692620"/>
            <a:chExt cx="6835976" cy="6084000"/>
          </a:xfrm>
        </p:grpSpPr>
        <p:pic>
          <p:nvPicPr>
            <p:cNvPr id="16" name="Image 15" descr="Sp_Identity_90_Tot_Bio_Presentation.png"/>
            <p:cNvPicPr>
              <a:picLocks noChangeAspect="1"/>
            </p:cNvPicPr>
            <p:nvPr/>
          </p:nvPicPr>
          <p:blipFill>
            <a:blip r:embed="rId2"/>
            <a:srcRect t="1185" b="1622"/>
            <a:stretch>
              <a:fillRect/>
            </a:stretch>
          </p:blipFill>
          <p:spPr>
            <a:xfrm>
              <a:off x="1591180" y="692620"/>
              <a:ext cx="5961640" cy="6084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19840" y="2438278"/>
              <a:ext cx="720100" cy="3600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FSylv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36614" y="1780310"/>
              <a:ext cx="720100" cy="3600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FSylv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72250" y="1505918"/>
              <a:ext cx="720100" cy="3600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FSylv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20090" y="1803836"/>
              <a:ext cx="720100" cy="3600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FSylv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50262" y="2479222"/>
              <a:ext cx="720100" cy="3600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02422" y="1906912"/>
              <a:ext cx="720100" cy="3600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CSat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67680" y="1543092"/>
              <a:ext cx="720100" cy="18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CSat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33738" y="2438278"/>
              <a:ext cx="720100" cy="3600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85898" y="2311676"/>
              <a:ext cx="720100" cy="3600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19840" y="1668196"/>
              <a:ext cx="720100" cy="180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QPet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51156" y="1587806"/>
              <a:ext cx="720100" cy="180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CSat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85898" y="1358128"/>
              <a:ext cx="720100" cy="10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err="1" smtClean="0">
                  <a:solidFill>
                    <a:schemeClr val="tx1"/>
                  </a:solidFill>
                </a:rPr>
                <a:t>CSat</a:t>
              </a:r>
              <a:endParaRPr lang="fr-FR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19840" y="4293120"/>
              <a:ext cx="720100" cy="3600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67680" y="4423492"/>
              <a:ext cx="720100" cy="25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67680" y="4813474"/>
              <a:ext cx="720100" cy="252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PCem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67680" y="4145330"/>
              <a:ext cx="720100" cy="1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LDec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419840" y="4126758"/>
              <a:ext cx="7201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err="1" smtClean="0">
                  <a:solidFill>
                    <a:schemeClr val="tx1"/>
                  </a:solidFill>
                </a:rPr>
                <a:t>LDec</a:t>
              </a:r>
              <a:endParaRPr lang="fr-FR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72250" y="4146762"/>
              <a:ext cx="720100" cy="3600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33738" y="4584930"/>
              <a:ext cx="720100" cy="3600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i="1" dirty="0" err="1" smtClean="0">
                  <a:solidFill>
                    <a:schemeClr val="tx1"/>
                  </a:solidFill>
                </a:rPr>
                <a:t>PAbi</a:t>
              </a:r>
              <a:endParaRPr lang="fr-FR" sz="1500" i="1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220090" y="5057934"/>
              <a:ext cx="720100" cy="252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i="1" dirty="0" err="1" smtClean="0">
                  <a:solidFill>
                    <a:schemeClr val="tx1"/>
                  </a:solidFill>
                </a:rPr>
                <a:t>PCem</a:t>
              </a:r>
              <a:endParaRPr lang="fr-FR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33738" y="4419722"/>
              <a:ext cx="7201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err="1" smtClean="0">
                  <a:solidFill>
                    <a:schemeClr val="tx1"/>
                  </a:solidFill>
                </a:rPr>
                <a:t>LDec</a:t>
              </a:r>
              <a:endParaRPr lang="fr-FR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363216" y="3367551"/>
              <a:ext cx="504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Var</a:t>
              </a:r>
              <a:endParaRPr lang="fr-FR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382666" y="3367551"/>
              <a:ext cx="792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No Var</a:t>
              </a:r>
              <a:endParaRPr lang="fr-FR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52910" y="3367551"/>
              <a:ext cx="504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Var</a:t>
              </a:r>
              <a:endParaRPr lang="fr-FR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2360" y="3367551"/>
              <a:ext cx="792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No Var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370646" y="6496816"/>
              <a:ext cx="504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Var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390096" y="6496816"/>
              <a:ext cx="792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No Var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60340" y="6496816"/>
              <a:ext cx="504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Var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379790" y="6496816"/>
              <a:ext cx="792000" cy="25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smtClean="0">
                  <a:solidFill>
                    <a:schemeClr val="bg1"/>
                  </a:solidFill>
                </a:rPr>
                <a:t>No Var</a:t>
              </a:r>
            </a:p>
          </p:txBody>
        </p:sp>
        <p:sp>
          <p:nvSpPr>
            <p:cNvPr id="47" name="Rectangle 46"/>
            <p:cNvSpPr/>
            <p:nvPr/>
          </p:nvSpPr>
          <p:spPr>
            <a:xfrm rot="16200000">
              <a:off x="-1515466" y="3266555"/>
              <a:ext cx="5400752" cy="936131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lnSpc>
                  <a:spcPts val="2400"/>
                </a:lnSpc>
              </a:pP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Mean total biomass [t/ha] per species</a:t>
              </a:r>
              <a:r>
                <a:rPr lang="en-US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495306" y="3734620"/>
            <a:ext cx="6295936" cy="304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performance and climate variability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2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performance and climate variability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16844" y="692620"/>
            <a:ext cx="6835976" cy="6084000"/>
            <a:chOff x="716844" y="692620"/>
            <a:chExt cx="6835976" cy="6084000"/>
          </a:xfrm>
        </p:grpSpPr>
        <p:grpSp>
          <p:nvGrpSpPr>
            <p:cNvPr id="48" name="Groupe 47"/>
            <p:cNvGrpSpPr/>
            <p:nvPr/>
          </p:nvGrpSpPr>
          <p:grpSpPr>
            <a:xfrm>
              <a:off x="1591180" y="692620"/>
              <a:ext cx="5961640" cy="6084000"/>
              <a:chOff x="1591180" y="692620"/>
              <a:chExt cx="5961640" cy="6084000"/>
            </a:xfrm>
          </p:grpSpPr>
          <p:pic>
            <p:nvPicPr>
              <p:cNvPr id="16" name="Image 15" descr="Sp_Identity_90_Tot_Bio_Presentation.png"/>
              <p:cNvPicPr>
                <a:picLocks noChangeAspect="1"/>
              </p:cNvPicPr>
              <p:nvPr/>
            </p:nvPicPr>
            <p:blipFill>
              <a:blip r:embed="rId2"/>
              <a:srcRect t="1185" b="1622"/>
              <a:stretch>
                <a:fillRect/>
              </a:stretch>
            </p:blipFill>
            <p:spPr>
              <a:xfrm>
                <a:off x="1591180" y="692620"/>
                <a:ext cx="5961640" cy="6084000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419840" y="2438278"/>
                <a:ext cx="720100" cy="3600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FSylv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236614" y="1780310"/>
                <a:ext cx="720100" cy="3600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FSylv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72250" y="1505918"/>
                <a:ext cx="720100" cy="3600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FSylv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20090" y="1803836"/>
                <a:ext cx="720100" cy="3600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FSylv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250262" y="2479222"/>
                <a:ext cx="720100" cy="3600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402422" y="1906912"/>
                <a:ext cx="720100" cy="3600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CSat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267680" y="1543092"/>
                <a:ext cx="720100" cy="18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CSat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33738" y="2438278"/>
                <a:ext cx="720100" cy="3600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385898" y="2311676"/>
                <a:ext cx="720100" cy="3600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419840" y="1668196"/>
                <a:ext cx="720100" cy="180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QPet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1156" y="1587806"/>
                <a:ext cx="720100" cy="18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CSat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385898" y="1358128"/>
                <a:ext cx="720100" cy="10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i="1" dirty="0" err="1" smtClean="0">
                    <a:solidFill>
                      <a:schemeClr val="tx1"/>
                    </a:solidFill>
                  </a:rPr>
                  <a:t>CSat</a:t>
                </a:r>
                <a:endParaRPr lang="fr-FR" sz="14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419840" y="4293120"/>
                <a:ext cx="720100" cy="3600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267680" y="4423492"/>
                <a:ext cx="720100" cy="252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267680" y="4813474"/>
                <a:ext cx="720100" cy="2520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PCem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267680" y="4145330"/>
                <a:ext cx="720100" cy="18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LDec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419840" y="4126758"/>
                <a:ext cx="720100" cy="10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i="1" dirty="0" err="1" smtClean="0">
                    <a:solidFill>
                      <a:schemeClr val="tx1"/>
                    </a:solidFill>
                  </a:rPr>
                  <a:t>LDec</a:t>
                </a:r>
                <a:endParaRPr lang="fr-FR" sz="14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372250" y="4146762"/>
                <a:ext cx="720100" cy="3600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233738" y="4584930"/>
                <a:ext cx="720100" cy="3600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i="1" dirty="0" err="1" smtClean="0">
                    <a:solidFill>
                      <a:schemeClr val="tx1"/>
                    </a:solidFill>
                  </a:rPr>
                  <a:t>PAbi</a:t>
                </a:r>
                <a:endParaRPr lang="fr-FR" sz="15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220090" y="5057934"/>
                <a:ext cx="720100" cy="2520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i="1" dirty="0" err="1" smtClean="0">
                    <a:solidFill>
                      <a:schemeClr val="tx1"/>
                    </a:solidFill>
                  </a:rPr>
                  <a:t>PCem</a:t>
                </a:r>
                <a:endParaRPr lang="fr-FR" sz="16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233738" y="4419722"/>
                <a:ext cx="720100" cy="10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i="1" dirty="0" err="1" smtClean="0">
                    <a:solidFill>
                      <a:schemeClr val="tx1"/>
                    </a:solidFill>
                  </a:rPr>
                  <a:t>LDec</a:t>
                </a:r>
                <a:endParaRPr lang="fr-FR" sz="1400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363216" y="3367551"/>
                <a:ext cx="504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Var</a:t>
                </a:r>
                <a:endParaRPr lang="fr-FR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382666" y="3367551"/>
                <a:ext cx="792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No Var</a:t>
                </a:r>
                <a:endParaRPr lang="fr-FR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352910" y="3367551"/>
                <a:ext cx="504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Var</a:t>
                </a:r>
                <a:endParaRPr lang="fr-FR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372360" y="3367551"/>
                <a:ext cx="792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No Var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370646" y="6496816"/>
                <a:ext cx="504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Var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390096" y="6496816"/>
                <a:ext cx="792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No Var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60340" y="6496816"/>
                <a:ext cx="504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Var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379790" y="6496816"/>
                <a:ext cx="792000" cy="252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 smtClean="0">
                    <a:solidFill>
                      <a:schemeClr val="bg1"/>
                    </a:solidFill>
                  </a:rPr>
                  <a:t>No Var</a:t>
                </a:r>
              </a:p>
            </p:txBody>
          </p:sp>
        </p:grpSp>
        <p:sp>
          <p:nvSpPr>
            <p:cNvPr id="50" name="Rectangle 49"/>
            <p:cNvSpPr/>
            <p:nvPr/>
          </p:nvSpPr>
          <p:spPr>
            <a:xfrm rot="16200000">
              <a:off x="-1515466" y="3266555"/>
              <a:ext cx="5400752" cy="936131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lnSpc>
                  <a:spcPts val="2400"/>
                </a:lnSpc>
              </a:pP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Mean total biomass [t/ha] per species</a:t>
              </a:r>
              <a:r>
                <a:rPr lang="en-US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467430" y="4941400"/>
            <a:ext cx="8678374" cy="136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How do environmental conditions and competition shape forest communities composition?</a:t>
            </a:r>
          </a:p>
        </p:txBody>
      </p:sp>
    </p:spTree>
    <p:extLst>
      <p:ext uri="{BB962C8B-B14F-4D97-AF65-F5344CB8AC3E}">
        <p14:creationId xmlns:p14="http://schemas.microsoft.com/office/powerpoint/2010/main" val="40938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(local and realized species richness)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69768" y="2003880"/>
            <a:ext cx="2520350" cy="1943980"/>
            <a:chOff x="469768" y="2003880"/>
            <a:chExt cx="2520350" cy="1943980"/>
          </a:xfrm>
        </p:grpSpPr>
        <p:grpSp>
          <p:nvGrpSpPr>
            <p:cNvPr id="104" name="Groupe 51"/>
            <p:cNvGrpSpPr/>
            <p:nvPr/>
          </p:nvGrpSpPr>
          <p:grpSpPr>
            <a:xfrm>
              <a:off x="469768" y="2003880"/>
              <a:ext cx="2520350" cy="1943980"/>
              <a:chOff x="1725650" y="2945228"/>
              <a:chExt cx="5402825" cy="3100850"/>
            </a:xfrm>
          </p:grpSpPr>
          <p:pic>
            <p:nvPicPr>
              <p:cNvPr id="106" name="Image 10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7"/>
              <a:stretch/>
            </p:blipFill>
            <p:spPr>
              <a:xfrm>
                <a:off x="1725650" y="2945228"/>
                <a:ext cx="5402825" cy="31008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</p:pic>
          <p:sp>
            <p:nvSpPr>
              <p:cNvPr id="107" name="Rectangle 106"/>
              <p:cNvSpPr/>
              <p:nvPr/>
            </p:nvSpPr>
            <p:spPr>
              <a:xfrm>
                <a:off x="1900932" y="2994813"/>
                <a:ext cx="5010122" cy="258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fr-FR" sz="12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°C</a:t>
                </a: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of May</a:t>
                </a:r>
                <a:endPara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02202" y="3382042"/>
              <a:ext cx="2448000" cy="535790"/>
            </a:xfrm>
            <a:prstGeom prst="rect">
              <a:avLst/>
            </a:prstGeom>
            <a:solidFill>
              <a:schemeClr val="bg1"/>
            </a:solidFill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Monthly means </a:t>
              </a:r>
              <a:r>
                <a:rPr lang="en-US" sz="14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WITH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interannual</a:t>
              </a:r>
              <a:r>
                <a:rPr 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climate variability 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8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51"/>
          <p:cNvGrpSpPr/>
          <p:nvPr/>
        </p:nvGrpSpPr>
        <p:grpSpPr>
          <a:xfrm>
            <a:off x="469768" y="2003880"/>
            <a:ext cx="2520350" cy="1943980"/>
            <a:chOff x="1725650" y="2945228"/>
            <a:chExt cx="5402825" cy="3100850"/>
          </a:xfrm>
        </p:grpSpPr>
        <p:pic>
          <p:nvPicPr>
            <p:cNvPr id="106" name="Image 10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7"/>
            <a:stretch/>
          </p:blipFill>
          <p:spPr>
            <a:xfrm>
              <a:off x="1725650" y="2945228"/>
              <a:ext cx="5402825" cy="31008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</p:pic>
        <p:sp>
          <p:nvSpPr>
            <p:cNvPr id="107" name="Rectangle 106"/>
            <p:cNvSpPr/>
            <p:nvPr/>
          </p:nvSpPr>
          <p:spPr>
            <a:xfrm>
              <a:off x="1900932" y="2994813"/>
              <a:ext cx="5010122" cy="25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of May</a:t>
              </a:r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Groupe 14"/>
          <p:cNvGrpSpPr/>
          <p:nvPr/>
        </p:nvGrpSpPr>
        <p:grpSpPr>
          <a:xfrm>
            <a:off x="6800509" y="5068364"/>
            <a:ext cx="1618312" cy="1314466"/>
            <a:chOff x="3392488" y="5013176"/>
            <a:chExt cx="1471612" cy="1177925"/>
          </a:xfrm>
        </p:grpSpPr>
        <p:pic>
          <p:nvPicPr>
            <p:cNvPr id="114" name="Picture 25" descr="9_EuropeanAspen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175" y="5069359"/>
              <a:ext cx="6096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e 64"/>
            <p:cNvGrpSpPr>
              <a:grpSpLocks noChangeAspect="1"/>
            </p:cNvGrpSpPr>
            <p:nvPr/>
          </p:nvGrpSpPr>
          <p:grpSpPr bwMode="auto">
            <a:xfrm>
              <a:off x="3392488" y="5013176"/>
              <a:ext cx="1471612" cy="1177925"/>
              <a:chOff x="5425628" y="1775198"/>
              <a:chExt cx="2748559" cy="2200275"/>
            </a:xfrm>
          </p:grpSpPr>
          <p:sp>
            <p:nvSpPr>
              <p:cNvPr id="116" name="Oval 22"/>
              <p:cNvSpPr>
                <a:spLocks noChangeArrowheads="1"/>
              </p:cNvSpPr>
              <p:nvPr/>
            </p:nvSpPr>
            <p:spPr bwMode="auto">
              <a:xfrm>
                <a:off x="5868144" y="3003476"/>
                <a:ext cx="2275161" cy="963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17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285" y="2232925"/>
                <a:ext cx="891987" cy="1124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9188" y="1775198"/>
                <a:ext cx="1122362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628" y="1916832"/>
                <a:ext cx="1378620" cy="1737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525" y="21165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7525" y="2662610"/>
                <a:ext cx="769938" cy="1114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1763" y="27261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116" y="2546606"/>
                <a:ext cx="817116" cy="1277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507" y="2662610"/>
                <a:ext cx="567680" cy="887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0938" y="2807073"/>
                <a:ext cx="534987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6" name="Ellipse 125"/>
          <p:cNvSpPr/>
          <p:nvPr/>
        </p:nvSpPr>
        <p:spPr>
          <a:xfrm>
            <a:off x="6732300" y="3884704"/>
            <a:ext cx="2016000" cy="93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Arial" panose="020B0604020202020204" pitchFamily="34" charset="0"/>
              </a:rPr>
              <a:t>Change of the species performance</a:t>
            </a:r>
            <a:endParaRPr lang="en-US" sz="1300" b="1" dirty="0">
              <a:cs typeface="Arial" panose="020B0604020202020204" pitchFamily="34" charset="0"/>
            </a:endParaRPr>
          </a:p>
        </p:txBody>
      </p:sp>
      <p:cxnSp>
        <p:nvCxnSpPr>
          <p:cNvPr id="127" name="Connecteur droit avec flèche 126"/>
          <p:cNvCxnSpPr/>
          <p:nvPr/>
        </p:nvCxnSpPr>
        <p:spPr>
          <a:xfrm>
            <a:off x="3347830" y="3284980"/>
            <a:ext cx="2376330" cy="93613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2202" y="3382042"/>
            <a:ext cx="2448000" cy="535790"/>
          </a:xfrm>
          <a:prstGeom prst="rect">
            <a:avLst/>
          </a:prstGeom>
          <a:solidFill>
            <a:schemeClr val="bg1"/>
          </a:solidFill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Monthly means </a:t>
            </a: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WITH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interannual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climate variability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(local and realized species richness)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846645" y="6395114"/>
            <a:ext cx="18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Species coexistence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8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To sum up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488494" y="1052670"/>
            <a:ext cx="2482899" cy="826158"/>
            <a:chOff x="470145" y="559212"/>
            <a:chExt cx="2482899" cy="826158"/>
          </a:xfrm>
        </p:grpSpPr>
        <p:sp>
          <p:nvSpPr>
            <p:cNvPr id="11" name="Rectangle 10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3564434" y="2276840"/>
            <a:ext cx="2159726" cy="3600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51"/>
          <p:cNvGrpSpPr/>
          <p:nvPr/>
        </p:nvGrpSpPr>
        <p:grpSpPr>
          <a:xfrm>
            <a:off x="469768" y="2003880"/>
            <a:ext cx="2520350" cy="1943980"/>
            <a:chOff x="1725650" y="2945228"/>
            <a:chExt cx="5402825" cy="3100850"/>
          </a:xfrm>
        </p:grpSpPr>
        <p:pic>
          <p:nvPicPr>
            <p:cNvPr id="106" name="Image 10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7"/>
            <a:stretch/>
          </p:blipFill>
          <p:spPr>
            <a:xfrm>
              <a:off x="1725650" y="2945228"/>
              <a:ext cx="5402825" cy="31008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</p:pic>
        <p:sp>
          <p:nvSpPr>
            <p:cNvPr id="107" name="Rectangle 106"/>
            <p:cNvSpPr/>
            <p:nvPr/>
          </p:nvSpPr>
          <p:spPr>
            <a:xfrm>
              <a:off x="1900932" y="2994813"/>
              <a:ext cx="5010122" cy="25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12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°C</a:t>
              </a: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of May</a:t>
              </a:r>
              <a:endPara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Groupe 14"/>
          <p:cNvGrpSpPr/>
          <p:nvPr/>
        </p:nvGrpSpPr>
        <p:grpSpPr>
          <a:xfrm>
            <a:off x="6800509" y="5068364"/>
            <a:ext cx="1618312" cy="1314466"/>
            <a:chOff x="3392488" y="5013176"/>
            <a:chExt cx="1471612" cy="1177925"/>
          </a:xfrm>
        </p:grpSpPr>
        <p:pic>
          <p:nvPicPr>
            <p:cNvPr id="114" name="Picture 25" descr="9_EuropeanAspen_kle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175" y="5069359"/>
              <a:ext cx="6096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e 64"/>
            <p:cNvGrpSpPr>
              <a:grpSpLocks noChangeAspect="1"/>
            </p:cNvGrpSpPr>
            <p:nvPr/>
          </p:nvGrpSpPr>
          <p:grpSpPr bwMode="auto">
            <a:xfrm>
              <a:off x="3392488" y="5013176"/>
              <a:ext cx="1471612" cy="1177925"/>
              <a:chOff x="5425628" y="1775198"/>
              <a:chExt cx="2748559" cy="2200275"/>
            </a:xfrm>
          </p:grpSpPr>
          <p:sp>
            <p:nvSpPr>
              <p:cNvPr id="116" name="Oval 22"/>
              <p:cNvSpPr>
                <a:spLocks noChangeArrowheads="1"/>
              </p:cNvSpPr>
              <p:nvPr/>
            </p:nvSpPr>
            <p:spPr bwMode="auto">
              <a:xfrm>
                <a:off x="5868144" y="3003476"/>
                <a:ext cx="2275161" cy="963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17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285" y="2232925"/>
                <a:ext cx="891987" cy="1124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9188" y="1775198"/>
                <a:ext cx="1122362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628" y="1916832"/>
                <a:ext cx="1378620" cy="1737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525" y="21165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7525" y="2662610"/>
                <a:ext cx="769938" cy="1114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1763" y="27261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116" y="2546606"/>
                <a:ext cx="817116" cy="1277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507" y="2662610"/>
                <a:ext cx="567680" cy="887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0938" y="2807073"/>
                <a:ext cx="534987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6" name="Ellipse 125"/>
          <p:cNvSpPr/>
          <p:nvPr/>
        </p:nvSpPr>
        <p:spPr>
          <a:xfrm>
            <a:off x="6732300" y="3884704"/>
            <a:ext cx="2016000" cy="936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cs typeface="Arial" panose="020B0604020202020204" pitchFamily="34" charset="0"/>
              </a:rPr>
              <a:t>Change of the species performance</a:t>
            </a:r>
            <a:endParaRPr lang="en-US" sz="1300" b="1" dirty="0">
              <a:cs typeface="Arial" panose="020B0604020202020204" pitchFamily="34" charset="0"/>
            </a:endParaRPr>
          </a:p>
        </p:txBody>
      </p:sp>
      <p:cxnSp>
        <p:nvCxnSpPr>
          <p:cNvPr id="127" name="Connecteur droit avec flèche 126"/>
          <p:cNvCxnSpPr/>
          <p:nvPr/>
        </p:nvCxnSpPr>
        <p:spPr>
          <a:xfrm>
            <a:off x="3347830" y="3284980"/>
            <a:ext cx="2376330" cy="936130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02202" y="3382042"/>
            <a:ext cx="2448000" cy="535790"/>
          </a:xfrm>
          <a:prstGeom prst="rect">
            <a:avLst/>
          </a:prstGeom>
          <a:solidFill>
            <a:schemeClr val="bg1"/>
          </a:solidFill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Monthly means </a:t>
            </a: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WITH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interannual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climate variability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28230" y="1443152"/>
            <a:ext cx="2664822" cy="1584000"/>
          </a:xfrm>
          <a:prstGeom prst="rect">
            <a:avLst/>
          </a:prstGeom>
          <a:noFill/>
          <a:ln w="31750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Affect communities’ structure </a:t>
            </a:r>
          </a:p>
          <a:p>
            <a:pPr algn="ctr"/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(local and realized species richness)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846645" y="6395114"/>
            <a:ext cx="18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Species coexistence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7430" y="4725180"/>
            <a:ext cx="4578847" cy="1969103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Still</a:t>
            </a:r>
            <a:r>
              <a:rPr 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PARTIALLY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 understood !!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Perspective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4" name="Groupe 8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88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90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1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42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43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5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8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9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0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1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2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33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3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5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3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27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28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9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0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2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4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00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01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4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5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5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9" name="Flèche en arc 88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4552244" y="1412940"/>
            <a:ext cx="4320600" cy="180003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Properties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aggregated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at the whole forest scale 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8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267" y="72995"/>
            <a:ext cx="914346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2 : Perspective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8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86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90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42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43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4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5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8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9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0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1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33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34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5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8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9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0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1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27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28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9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0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2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00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01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4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5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5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9" name="Flèche en arc 88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4552244" y="1412940"/>
            <a:ext cx="4320600" cy="180003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Properties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aggregated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at the whole forest scale  </a:t>
            </a:r>
          </a:p>
        </p:txBody>
      </p:sp>
      <p:grpSp>
        <p:nvGrpSpPr>
          <p:cNvPr id="9" name="Groupe 14"/>
          <p:cNvGrpSpPr/>
          <p:nvPr/>
        </p:nvGrpSpPr>
        <p:grpSpPr>
          <a:xfrm>
            <a:off x="5770306" y="4637184"/>
            <a:ext cx="1618312" cy="1314466"/>
            <a:chOff x="3392488" y="5013176"/>
            <a:chExt cx="1471612" cy="1177925"/>
          </a:xfrm>
        </p:grpSpPr>
        <p:pic>
          <p:nvPicPr>
            <p:cNvPr id="170" name="Picture 25" descr="9_EuropeanAspen_klein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175" y="5069359"/>
              <a:ext cx="609600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e 64"/>
            <p:cNvGrpSpPr>
              <a:grpSpLocks noChangeAspect="1"/>
            </p:cNvGrpSpPr>
            <p:nvPr/>
          </p:nvGrpSpPr>
          <p:grpSpPr bwMode="auto">
            <a:xfrm>
              <a:off x="3392488" y="5013176"/>
              <a:ext cx="1471612" cy="1177925"/>
              <a:chOff x="5425628" y="1775198"/>
              <a:chExt cx="2748559" cy="2200275"/>
            </a:xfrm>
          </p:grpSpPr>
          <p:sp>
            <p:nvSpPr>
              <p:cNvPr id="172" name="Oval 22"/>
              <p:cNvSpPr>
                <a:spLocks noChangeArrowheads="1"/>
              </p:cNvSpPr>
              <p:nvPr/>
            </p:nvSpPr>
            <p:spPr bwMode="auto">
              <a:xfrm>
                <a:off x="5868144" y="3003476"/>
                <a:ext cx="2275161" cy="963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+mn-lt"/>
                  <a:cs typeface="Arial" panose="020B0604020202020204" pitchFamily="34" charset="0"/>
                </a:endParaRPr>
              </a:p>
            </p:txBody>
          </p:sp>
          <p:pic>
            <p:nvPicPr>
              <p:cNvPr id="173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285" y="2232925"/>
                <a:ext cx="891987" cy="1124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" name="Picture 29" descr="40_Scots_Pine_RT_klein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9188" y="1775198"/>
                <a:ext cx="1122362" cy="18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5" name="Picture 28" descr="38_NorwaySpruce_klei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628" y="1916832"/>
                <a:ext cx="1378620" cy="1737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6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1525" y="21165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23" descr="39_SampleConifer_RT_klein"/>
              <p:cNvPicPr>
                <a:picLocks noChangeAspect="1" noChangeArrowheads="1"/>
              </p:cNvPicPr>
              <p:nvPr/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7525" y="2662610"/>
                <a:ext cx="769938" cy="1114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8" name="Picture 26" descr="36_LoblollyPine_klein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1763" y="2726110"/>
                <a:ext cx="758825" cy="124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9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116" y="2546606"/>
                <a:ext cx="817116" cy="1277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0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507" y="2662610"/>
                <a:ext cx="567680" cy="887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1" name="Picture 30" descr="36_LoblollyPine_klein"/>
              <p:cNvPicPr>
                <a:picLocks noChangeAspect="1" noChangeArrowheads="1"/>
              </p:cNvPicPr>
              <p:nvPr/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0938" y="2807073"/>
                <a:ext cx="534987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86" name="Connecteur droit avec flèche 185"/>
          <p:cNvCxnSpPr/>
          <p:nvPr/>
        </p:nvCxnSpPr>
        <p:spPr>
          <a:xfrm>
            <a:off x="6712544" y="3196984"/>
            <a:ext cx="0" cy="1080150"/>
          </a:xfrm>
          <a:prstGeom prst="straightConnector1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189"/>
          <p:cNvSpPr/>
          <p:nvPr/>
        </p:nvSpPr>
        <p:spPr>
          <a:xfrm>
            <a:off x="4912544" y="6040189"/>
            <a:ext cx="3600000" cy="720100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What about species coexistence within a single patch 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8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8" y="-3308"/>
            <a:ext cx="9205884" cy="6876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7228" y="5157330"/>
            <a:ext cx="5940000" cy="57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12664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necteur droit 84"/>
          <p:cNvCxnSpPr/>
          <p:nvPr/>
        </p:nvCxnSpPr>
        <p:spPr>
          <a:xfrm flipH="1">
            <a:off x="2395728" y="1556740"/>
            <a:ext cx="6752102" cy="0"/>
          </a:xfrm>
          <a:prstGeom prst="line">
            <a:avLst/>
          </a:pr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 flipH="1">
            <a:off x="2392680" y="3268046"/>
            <a:ext cx="6752102" cy="0"/>
          </a:xfrm>
          <a:prstGeom prst="line">
            <a:avLst/>
          </a:prstGeom>
          <a:ln w="5715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e 86"/>
          <p:cNvGrpSpPr/>
          <p:nvPr/>
        </p:nvGrpSpPr>
        <p:grpSpPr>
          <a:xfrm>
            <a:off x="792600" y="2094759"/>
            <a:ext cx="8100000" cy="958660"/>
            <a:chOff x="354101" y="1132781"/>
            <a:chExt cx="8273965" cy="958660"/>
          </a:xfrm>
        </p:grpSpPr>
        <p:sp>
          <p:nvSpPr>
            <p:cNvPr id="88" name="Rectangle 53"/>
            <p:cNvSpPr>
              <a:spLocks noChangeArrowheads="1"/>
            </p:cNvSpPr>
            <p:nvPr/>
          </p:nvSpPr>
          <p:spPr bwMode="auto">
            <a:xfrm>
              <a:off x="1114950" y="1132781"/>
              <a:ext cx="7513116" cy="95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rPr>
                <a:t>Climate variability, community assembly and species coexistence</a:t>
              </a:r>
              <a:endPara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9" name="Groupe 53"/>
            <p:cNvGrpSpPr>
              <a:grpSpLocks/>
            </p:cNvGrpSpPr>
            <p:nvPr/>
          </p:nvGrpSpPr>
          <p:grpSpPr bwMode="auto">
            <a:xfrm>
              <a:off x="354101" y="1312248"/>
              <a:ext cx="644140" cy="599727"/>
              <a:chOff x="4659296" y="3206694"/>
              <a:chExt cx="642941" cy="600253"/>
            </a:xfrm>
          </p:grpSpPr>
          <p:sp>
            <p:nvSpPr>
              <p:cNvPr id="90" name="ZoneTexte 45"/>
              <p:cNvSpPr txBox="1">
                <a:spLocks noChangeArrowheads="1"/>
              </p:cNvSpPr>
              <p:nvPr/>
            </p:nvSpPr>
            <p:spPr bwMode="auto">
              <a:xfrm>
                <a:off x="4659296" y="3206694"/>
                <a:ext cx="642941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fr-CA" sz="3200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fr-FR" sz="3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663856" y="3209522"/>
                <a:ext cx="633818" cy="597425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22" name="Connecteur droit 21"/>
          <p:cNvCxnSpPr/>
          <p:nvPr/>
        </p:nvCxnSpPr>
        <p:spPr>
          <a:xfrm flipH="1">
            <a:off x="2388513" y="4674378"/>
            <a:ext cx="6752102" cy="0"/>
          </a:xfrm>
          <a:prstGeom prst="line">
            <a:avLst/>
          </a:prstGeom>
          <a:ln w="57150" cmpd="sng">
            <a:solidFill>
              <a:srgbClr val="68593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788433" y="3882268"/>
            <a:ext cx="8100000" cy="599727"/>
            <a:chOff x="354101" y="1312248"/>
            <a:chExt cx="8273965" cy="599727"/>
          </a:xfrm>
        </p:grpSpPr>
        <p:sp>
          <p:nvSpPr>
            <p:cNvPr id="24" name="Rectangle 53"/>
            <p:cNvSpPr>
              <a:spLocks noChangeArrowheads="1"/>
            </p:cNvSpPr>
            <p:nvPr/>
          </p:nvSpPr>
          <p:spPr bwMode="auto">
            <a:xfrm>
              <a:off x="1114950" y="1346264"/>
              <a:ext cx="7513116" cy="496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68593A"/>
                  </a:solidFill>
                  <a:latin typeface="Arial" panose="020B0604020202020204" pitchFamily="34" charset="0"/>
                  <a:cs typeface="Arial" pitchFamily="34" charset="0"/>
                </a:rPr>
                <a:t>Spatial scale, species assembly and coexistence </a:t>
              </a:r>
              <a:endParaRPr lang="en-US" sz="2000" b="1" dirty="0">
                <a:solidFill>
                  <a:srgbClr val="68593A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Groupe 53"/>
            <p:cNvGrpSpPr>
              <a:grpSpLocks/>
            </p:cNvGrpSpPr>
            <p:nvPr/>
          </p:nvGrpSpPr>
          <p:grpSpPr bwMode="auto">
            <a:xfrm>
              <a:off x="354101" y="1312248"/>
              <a:ext cx="644140" cy="599727"/>
              <a:chOff x="4659296" y="3206694"/>
              <a:chExt cx="642941" cy="600253"/>
            </a:xfrm>
          </p:grpSpPr>
          <p:sp>
            <p:nvSpPr>
              <p:cNvPr id="26" name="ZoneTexte 45"/>
              <p:cNvSpPr txBox="1">
                <a:spLocks noChangeArrowheads="1"/>
              </p:cNvSpPr>
              <p:nvPr/>
            </p:nvSpPr>
            <p:spPr bwMode="auto">
              <a:xfrm>
                <a:off x="4659296" y="3206694"/>
                <a:ext cx="642941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3200" dirty="0" smtClean="0">
                    <a:solidFill>
                      <a:srgbClr val="68593A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3200" dirty="0">
                  <a:solidFill>
                    <a:srgbClr val="68593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4663856" y="3209522"/>
                <a:ext cx="633818" cy="597425"/>
              </a:xfrm>
              <a:prstGeom prst="ellipse">
                <a:avLst/>
              </a:prstGeom>
              <a:noFill/>
              <a:ln w="38100">
                <a:solidFill>
                  <a:srgbClr val="6859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4" name="Groupe 33"/>
          <p:cNvGrpSpPr/>
          <p:nvPr/>
        </p:nvGrpSpPr>
        <p:grpSpPr>
          <a:xfrm>
            <a:off x="788431" y="445426"/>
            <a:ext cx="7960150" cy="1039304"/>
            <a:chOff x="354099" y="1312251"/>
            <a:chExt cx="8273967" cy="1039304"/>
          </a:xfrm>
        </p:grpSpPr>
        <p:sp>
          <p:nvSpPr>
            <p:cNvPr id="35" name="Rectangle 53"/>
            <p:cNvSpPr>
              <a:spLocks noChangeArrowheads="1"/>
            </p:cNvSpPr>
            <p:nvPr/>
          </p:nvSpPr>
          <p:spPr bwMode="auto">
            <a:xfrm>
              <a:off x="1114950" y="1335892"/>
              <a:ext cx="751311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itchFamily="34" charset="0"/>
                </a:rPr>
                <a:t>Analysis of abiotic and biotic community assembly processes</a:t>
              </a:r>
              <a:endParaRPr lang="en-US" sz="2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6" name="Groupe 53"/>
            <p:cNvGrpSpPr>
              <a:grpSpLocks/>
            </p:cNvGrpSpPr>
            <p:nvPr/>
          </p:nvGrpSpPr>
          <p:grpSpPr bwMode="auto">
            <a:xfrm>
              <a:off x="354099" y="1312251"/>
              <a:ext cx="644140" cy="599721"/>
              <a:chOff x="4659294" y="3206697"/>
              <a:chExt cx="642941" cy="600247"/>
            </a:xfrm>
          </p:grpSpPr>
          <p:sp>
            <p:nvSpPr>
              <p:cNvPr id="37" name="ZoneTexte 45"/>
              <p:cNvSpPr txBox="1">
                <a:spLocks noChangeArrowheads="1"/>
              </p:cNvSpPr>
              <p:nvPr/>
            </p:nvSpPr>
            <p:spPr bwMode="auto">
              <a:xfrm>
                <a:off x="4659294" y="3206697"/>
                <a:ext cx="64294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fr-CA" sz="32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fr-FR" sz="32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4663856" y="3209520"/>
                <a:ext cx="633818" cy="597424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C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328217" y="332570"/>
            <a:ext cx="8818953" cy="15336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325047" y="1916790"/>
            <a:ext cx="8818953" cy="15336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0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1188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patch: the fundamental unit of the forest dynamic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1188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patch: the fundamental unit of the forest dynamic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4"/>
          <p:cNvGrpSpPr/>
          <p:nvPr/>
        </p:nvGrpSpPr>
        <p:grpSpPr>
          <a:xfrm>
            <a:off x="107380" y="2566043"/>
            <a:ext cx="4930689" cy="1933229"/>
            <a:chOff x="11664" y="1196690"/>
            <a:chExt cx="4930689" cy="1933229"/>
          </a:xfrm>
        </p:grpSpPr>
        <p:grpSp>
          <p:nvGrpSpPr>
            <p:cNvPr id="3" name="Groupe 11"/>
            <p:cNvGrpSpPr/>
            <p:nvPr/>
          </p:nvGrpSpPr>
          <p:grpSpPr>
            <a:xfrm>
              <a:off x="11664" y="1323909"/>
              <a:ext cx="4930689" cy="1806010"/>
              <a:chOff x="63918" y="4808848"/>
              <a:chExt cx="4930689" cy="1806010"/>
            </a:xfrm>
          </p:grpSpPr>
          <p:grpSp>
            <p:nvGrpSpPr>
              <p:cNvPr id="4" name="Groupe 166"/>
              <p:cNvGrpSpPr/>
              <p:nvPr/>
            </p:nvGrpSpPr>
            <p:grpSpPr>
              <a:xfrm>
                <a:off x="3376295" y="5231021"/>
                <a:ext cx="1618312" cy="1314466"/>
                <a:chOff x="3392488" y="5013176"/>
                <a:chExt cx="1471612" cy="1177925"/>
              </a:xfrm>
            </p:grpSpPr>
            <p:pic>
              <p:nvPicPr>
                <p:cNvPr id="40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0175" y="5069359"/>
                  <a:ext cx="609600" cy="809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" name="Groupe 64"/>
                <p:cNvGrpSpPr>
                  <a:grpSpLocks noChangeAspect="1"/>
                </p:cNvGrpSpPr>
                <p:nvPr/>
              </p:nvGrpSpPr>
              <p:grpSpPr bwMode="auto">
                <a:xfrm>
                  <a:off x="3392488" y="5013176"/>
                  <a:ext cx="1471612" cy="1177925"/>
                  <a:chOff x="5425628" y="1775198"/>
                  <a:chExt cx="2748559" cy="2200275"/>
                </a:xfrm>
              </p:grpSpPr>
              <p:sp>
                <p:nvSpPr>
                  <p:cNvPr id="42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5868144" y="3003476"/>
                    <a:ext cx="2275161" cy="9634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3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28285" y="2232925"/>
                    <a:ext cx="891987" cy="11240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" name="Picture 29" descr="40_Scots_Pine_RT_klein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99188" y="1775198"/>
                    <a:ext cx="1122362" cy="18684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25628" y="1916832"/>
                    <a:ext cx="1378620" cy="1737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6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21525" y="2116510"/>
                    <a:ext cx="758825" cy="12493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7" name="Picture 23" descr="39_SampleConifer_RT_klein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67525" y="2662610"/>
                    <a:ext cx="769938" cy="1114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81763" y="2726110"/>
                    <a:ext cx="758825" cy="12493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43116" y="2546606"/>
                    <a:ext cx="817116" cy="12777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06507" y="2662610"/>
                    <a:ext cx="567680" cy="8876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2" name="Picture 30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00938" y="2807073"/>
                    <a:ext cx="534987" cy="876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18" name="Flèche droite 113"/>
              <p:cNvSpPr>
                <a:spLocks noChangeArrowheads="1"/>
              </p:cNvSpPr>
              <p:nvPr/>
            </p:nvSpPr>
            <p:spPr bwMode="auto">
              <a:xfrm>
                <a:off x="2165206" y="6110788"/>
                <a:ext cx="1116000" cy="269271"/>
              </a:xfrm>
              <a:prstGeom prst="rightArrow">
                <a:avLst>
                  <a:gd name="adj1" fmla="val 50000"/>
                  <a:gd name="adj2" fmla="val 50016"/>
                </a:avLst>
              </a:prstGeom>
              <a:gradFill flip="none" rotWithShape="1">
                <a:gsLst>
                  <a:gs pos="100000">
                    <a:schemeClr val="tx1">
                      <a:alpha val="0"/>
                      <a:lumMod val="94000"/>
                    </a:schemeClr>
                  </a:gs>
                  <a:gs pos="59000">
                    <a:srgbClr val="007400">
                      <a:lumMod val="80000"/>
                      <a:alpha val="79000"/>
                    </a:srgbClr>
                  </a:gs>
                </a:gsLst>
                <a:lin ang="10800000" scaled="1"/>
                <a:tileRect/>
              </a:gradFill>
              <a:ln w="19050" algn="ctr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altLang="fr-FR" sz="2400"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" name="ZoneTexte 116"/>
              <p:cNvSpPr txBox="1">
                <a:spLocks noChangeArrowheads="1"/>
              </p:cNvSpPr>
              <p:nvPr/>
            </p:nvSpPr>
            <p:spPr bwMode="auto">
              <a:xfrm>
                <a:off x="2221797" y="6337859"/>
                <a:ext cx="100904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fr-FR" sz="1200" dirty="0" smtClean="0">
                    <a:solidFill>
                      <a:srgbClr val="007400"/>
                    </a:solidFill>
                    <a:latin typeface="+mn-lt"/>
                    <a:cs typeface="Arial" panose="020B0604020202020204" pitchFamily="34" charset="0"/>
                  </a:rPr>
                  <a:t>2000 years</a:t>
                </a:r>
                <a:endParaRPr lang="en-US" altLang="fr-FR" sz="1200" dirty="0">
                  <a:solidFill>
                    <a:srgbClr val="0074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Groupe 37"/>
              <p:cNvGrpSpPr/>
              <p:nvPr/>
            </p:nvGrpSpPr>
            <p:grpSpPr>
              <a:xfrm>
                <a:off x="63918" y="5229250"/>
                <a:ext cx="1850814" cy="1318009"/>
                <a:chOff x="201550" y="5377568"/>
                <a:chExt cx="1850814" cy="1318009"/>
              </a:xfrm>
            </p:grpSpPr>
            <p:grpSp>
              <p:nvGrpSpPr>
                <p:cNvPr id="7" name="Groupe 3"/>
                <p:cNvGrpSpPr>
                  <a:grpSpLocks/>
                </p:cNvGrpSpPr>
                <p:nvPr/>
              </p:nvGrpSpPr>
              <p:grpSpPr bwMode="auto">
                <a:xfrm>
                  <a:off x="201550" y="5377568"/>
                  <a:ext cx="1850814" cy="1318009"/>
                  <a:chOff x="402728" y="3768632"/>
                  <a:chExt cx="1683211" cy="1388865"/>
                </a:xfrm>
              </p:grpSpPr>
              <p:pic>
                <p:nvPicPr>
                  <p:cNvPr id="29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1628978" y="3844513"/>
                    <a:ext cx="393049" cy="6500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" name="Picture 23" descr="39_SampleConifer_RT_klein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08044" y="3768632"/>
                    <a:ext cx="451057" cy="653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4609" y="3869357"/>
                    <a:ext cx="424054" cy="6630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2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83495" y="3805208"/>
                    <a:ext cx="380819" cy="6265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33" name="Connecteur droit avec flèche 32"/>
                  <p:cNvCxnSpPr/>
                  <p:nvPr/>
                </p:nvCxnSpPr>
                <p:spPr>
                  <a:xfrm>
                    <a:off x="796653" y="4532134"/>
                    <a:ext cx="160471" cy="230257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eur droit avec flèche 33"/>
                  <p:cNvCxnSpPr/>
                  <p:nvPr/>
                </p:nvCxnSpPr>
                <p:spPr>
                  <a:xfrm>
                    <a:off x="1080523" y="4532440"/>
                    <a:ext cx="88628" cy="192328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cteur droit avec flèche 34"/>
                  <p:cNvCxnSpPr/>
                  <p:nvPr/>
                </p:nvCxnSpPr>
                <p:spPr>
                  <a:xfrm>
                    <a:off x="1285691" y="4470532"/>
                    <a:ext cx="65480" cy="227612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necteur droit avec flèche 35"/>
                  <p:cNvCxnSpPr/>
                  <p:nvPr/>
                </p:nvCxnSpPr>
                <p:spPr>
                  <a:xfrm flipH="1">
                    <a:off x="1490079" y="4480799"/>
                    <a:ext cx="65489" cy="243970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cteur droit avec flèche 36"/>
                  <p:cNvCxnSpPr/>
                  <p:nvPr/>
                </p:nvCxnSpPr>
                <p:spPr>
                  <a:xfrm flipH="1">
                    <a:off x="1664314" y="4584338"/>
                    <a:ext cx="82636" cy="222280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652585" y="4550500"/>
                    <a:ext cx="1433354" cy="60699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39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2728" y="3899837"/>
                    <a:ext cx="486061" cy="653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8" name="Groupe 36"/>
                <p:cNvGrpSpPr/>
                <p:nvPr/>
              </p:nvGrpSpPr>
              <p:grpSpPr>
                <a:xfrm>
                  <a:off x="227553" y="6123514"/>
                  <a:ext cx="601018" cy="547864"/>
                  <a:chOff x="227553" y="6123514"/>
                  <a:chExt cx="601018" cy="547864"/>
                </a:xfrm>
              </p:grpSpPr>
              <p:sp>
                <p:nvSpPr>
                  <p:cNvPr id="25" name="ZoneTexte 4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3965" y="6123514"/>
                    <a:ext cx="25200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algn="ctr"/>
                    <a:r>
                      <a:rPr lang="fr-FR" altLang="fr-FR" sz="1600" b="1" dirty="0" smtClean="0">
                        <a:latin typeface="+mn-lt"/>
                        <a:cs typeface="Arial" panose="020B0604020202020204" pitchFamily="34" charset="0"/>
                      </a:rPr>
                      <a:t>…</a:t>
                    </a:r>
                    <a:endParaRPr lang="fr-FR" altLang="fr-FR" sz="1600" b="1" dirty="0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ZoneTexte 4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7553" y="6332824"/>
                    <a:ext cx="36000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algn="ctr"/>
                    <a:r>
                      <a:rPr lang="fr-FR" altLang="fr-FR" sz="1600" b="1" dirty="0" smtClean="0">
                        <a:latin typeface="+mn-lt"/>
                        <a:cs typeface="Arial" panose="020B0604020202020204" pitchFamily="34" charset="0"/>
                      </a:rPr>
                      <a:t>…</a:t>
                    </a:r>
                    <a:endParaRPr lang="fr-FR" altLang="fr-FR" sz="1600" b="1" dirty="0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7" name="Connecteur droit avec flèche 26"/>
                  <p:cNvCxnSpPr/>
                  <p:nvPr/>
                </p:nvCxnSpPr>
                <p:spPr bwMode="auto">
                  <a:xfrm>
                    <a:off x="456221" y="6362599"/>
                    <a:ext cx="272948" cy="51373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necteur droit avec flèche 27"/>
                  <p:cNvCxnSpPr/>
                  <p:nvPr/>
                </p:nvCxnSpPr>
                <p:spPr bwMode="auto">
                  <a:xfrm flipV="1">
                    <a:off x="579167" y="6525081"/>
                    <a:ext cx="249404" cy="23709"/>
                  </a:xfrm>
                  <a:prstGeom prst="straightConnector1">
                    <a:avLst/>
                  </a:prstGeom>
                  <a:ln w="19050">
                    <a:solidFill>
                      <a:schemeClr val="accent3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Ellipse 21"/>
              <p:cNvSpPr/>
              <p:nvPr/>
            </p:nvSpPr>
            <p:spPr>
              <a:xfrm>
                <a:off x="1835860" y="4808848"/>
                <a:ext cx="1728000" cy="612000"/>
              </a:xfrm>
              <a:prstGeom prst="ellipse">
                <a:avLst/>
              </a:prstGeom>
              <a:solidFill>
                <a:srgbClr val="6859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cs typeface="Arial" panose="020B0604020202020204" pitchFamily="34" charset="0"/>
                  </a:rPr>
                  <a:t>Mixtures</a:t>
                </a:r>
              </a:p>
              <a:p>
                <a:pPr algn="ctr"/>
                <a:r>
                  <a:rPr lang="en-US" sz="1400" b="1" dirty="0" smtClean="0">
                    <a:cs typeface="Arial" panose="020B0604020202020204" pitchFamily="34" charset="0"/>
                  </a:rPr>
                  <a:t> 30 Species</a:t>
                </a:r>
                <a:endParaRPr lang="en-US" sz="1400" b="1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ZoneTexte 4103"/>
            <p:cNvSpPr txBox="1">
              <a:spLocks noChangeArrowheads="1"/>
            </p:cNvSpPr>
            <p:nvPr/>
          </p:nvSpPr>
          <p:spPr bwMode="auto">
            <a:xfrm>
              <a:off x="53035" y="1196690"/>
              <a:ext cx="10107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fr-F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Arial" panose="020B0604020202020204" pitchFamily="34" charset="0"/>
                </a:rPr>
                <a:t>(X 20)</a:t>
              </a:r>
              <a:endParaRPr lang="en-US" alt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49"/>
          <p:cNvGrpSpPr/>
          <p:nvPr/>
        </p:nvGrpSpPr>
        <p:grpSpPr>
          <a:xfrm>
            <a:off x="5580140" y="2598882"/>
            <a:ext cx="288039" cy="2412000"/>
            <a:chOff x="5364111" y="1052234"/>
            <a:chExt cx="288039" cy="3240886"/>
          </a:xfrm>
        </p:grpSpPr>
        <p:sp>
          <p:nvSpPr>
            <p:cNvPr id="54" name="Flèche droite 125"/>
            <p:cNvSpPr>
              <a:spLocks noChangeArrowheads="1"/>
            </p:cNvSpPr>
            <p:nvPr/>
          </p:nvSpPr>
          <p:spPr bwMode="auto">
            <a:xfrm>
              <a:off x="5364111" y="2504689"/>
              <a:ext cx="288039" cy="3240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fr-FR" altLang="fr-FR"/>
            </a:p>
          </p:txBody>
        </p:sp>
        <p:cxnSp>
          <p:nvCxnSpPr>
            <p:cNvPr id="55" name="Connecteur droit 4110"/>
            <p:cNvCxnSpPr>
              <a:cxnSpLocks noChangeShapeType="1"/>
            </p:cNvCxnSpPr>
            <p:nvPr/>
          </p:nvCxnSpPr>
          <p:spPr bwMode="auto">
            <a:xfrm>
              <a:off x="5364111" y="1052234"/>
              <a:ext cx="0" cy="3240886"/>
            </a:xfrm>
            <a:prstGeom prst="line">
              <a:avLst/>
            </a:prstGeom>
            <a:noFill/>
            <a:ln w="22225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0" name="Groupe 52"/>
          <p:cNvGrpSpPr/>
          <p:nvPr/>
        </p:nvGrpSpPr>
        <p:grpSpPr>
          <a:xfrm>
            <a:off x="6120215" y="1019266"/>
            <a:ext cx="2520350" cy="1642993"/>
            <a:chOff x="6445869" y="1970748"/>
            <a:chExt cx="2225370" cy="1642993"/>
          </a:xfrm>
        </p:grpSpPr>
        <p:grpSp>
          <p:nvGrpSpPr>
            <p:cNvPr id="11" name="Groupe 83"/>
            <p:cNvGrpSpPr/>
            <p:nvPr/>
          </p:nvGrpSpPr>
          <p:grpSpPr>
            <a:xfrm>
              <a:off x="6609750" y="1970748"/>
              <a:ext cx="1618312" cy="1314466"/>
              <a:chOff x="3392488" y="5013176"/>
              <a:chExt cx="1471612" cy="1177925"/>
            </a:xfrm>
          </p:grpSpPr>
          <p:pic>
            <p:nvPicPr>
              <p:cNvPr id="59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61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62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58" name="ZoneTexte 57"/>
            <p:cNvSpPr txBox="1"/>
            <p:nvPr/>
          </p:nvSpPr>
          <p:spPr>
            <a:xfrm>
              <a:off x="6445869" y="3275187"/>
              <a:ext cx="2225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Patch 1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e 52"/>
          <p:cNvGrpSpPr/>
          <p:nvPr/>
        </p:nvGrpSpPr>
        <p:grpSpPr>
          <a:xfrm>
            <a:off x="6120215" y="2677834"/>
            <a:ext cx="2520350" cy="1642993"/>
            <a:chOff x="6445869" y="1970748"/>
            <a:chExt cx="2225370" cy="1642993"/>
          </a:xfrm>
        </p:grpSpPr>
        <p:grpSp>
          <p:nvGrpSpPr>
            <p:cNvPr id="17" name="Groupe 83"/>
            <p:cNvGrpSpPr/>
            <p:nvPr/>
          </p:nvGrpSpPr>
          <p:grpSpPr>
            <a:xfrm>
              <a:off x="6609750" y="1970748"/>
              <a:ext cx="1618312" cy="1314466"/>
              <a:chOff x="3392488" y="5013176"/>
              <a:chExt cx="1471612" cy="1177925"/>
            </a:xfrm>
          </p:grpSpPr>
          <p:pic>
            <p:nvPicPr>
              <p:cNvPr id="74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76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8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4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9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3" name="ZoneTexte 72"/>
            <p:cNvSpPr txBox="1"/>
            <p:nvPr/>
          </p:nvSpPr>
          <p:spPr>
            <a:xfrm>
              <a:off x="6445869" y="3275187"/>
              <a:ext cx="2225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Patch 2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e 52"/>
          <p:cNvGrpSpPr/>
          <p:nvPr/>
        </p:nvGrpSpPr>
        <p:grpSpPr>
          <a:xfrm>
            <a:off x="6120215" y="4333653"/>
            <a:ext cx="2520350" cy="1642993"/>
            <a:chOff x="6445869" y="1970748"/>
            <a:chExt cx="2225370" cy="1642993"/>
          </a:xfrm>
        </p:grpSpPr>
        <p:grpSp>
          <p:nvGrpSpPr>
            <p:cNvPr id="24" name="Groupe 83"/>
            <p:cNvGrpSpPr/>
            <p:nvPr/>
          </p:nvGrpSpPr>
          <p:grpSpPr>
            <a:xfrm>
              <a:off x="6609750" y="1970748"/>
              <a:ext cx="1618312" cy="1314466"/>
              <a:chOff x="3392488" y="5013176"/>
              <a:chExt cx="1471612" cy="1177925"/>
            </a:xfrm>
          </p:grpSpPr>
          <p:pic>
            <p:nvPicPr>
              <p:cNvPr id="95" name="Picture 25" descr="9_EuropeanAspen_kle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175" y="5069359"/>
                <a:ext cx="609600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" name="Groupe 64"/>
              <p:cNvGrpSpPr>
                <a:grpSpLocks noChangeAspect="1"/>
              </p:cNvGrpSpPr>
              <p:nvPr/>
            </p:nvGrpSpPr>
            <p:grpSpPr bwMode="auto">
              <a:xfrm>
                <a:off x="3392488" y="5013176"/>
                <a:ext cx="1471612" cy="1177925"/>
                <a:chOff x="5425628" y="1775198"/>
                <a:chExt cx="2748559" cy="2200275"/>
              </a:xfrm>
            </p:grpSpPr>
            <p:sp>
              <p:nvSpPr>
                <p:cNvPr id="97" name="Oval 22"/>
                <p:cNvSpPr>
                  <a:spLocks noChangeArrowheads="1"/>
                </p:cNvSpPr>
                <p:nvPr/>
              </p:nvSpPr>
              <p:spPr bwMode="auto">
                <a:xfrm>
                  <a:off x="5868144" y="3003476"/>
                  <a:ext cx="2275161" cy="963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+mn-lt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8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8285" y="2232925"/>
                  <a:ext cx="891987" cy="1124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9188" y="1775198"/>
                  <a:ext cx="1122362" cy="18684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5628" y="1916832"/>
                  <a:ext cx="1378620" cy="1737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1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1525" y="21165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662610"/>
                  <a:ext cx="769938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1763" y="2726110"/>
                  <a:ext cx="758825" cy="1249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4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3116" y="2546606"/>
                  <a:ext cx="817116" cy="1277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6507" y="2662610"/>
                  <a:ext cx="567680" cy="887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0938" y="2807073"/>
                  <a:ext cx="534987" cy="876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4" name="ZoneTexte 93"/>
            <p:cNvSpPr txBox="1"/>
            <p:nvPr/>
          </p:nvSpPr>
          <p:spPr>
            <a:xfrm>
              <a:off x="6445869" y="3275187"/>
              <a:ext cx="2225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Patch 3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07" name="ZoneTexte 106"/>
          <p:cNvSpPr txBox="1"/>
          <p:nvPr/>
        </p:nvSpPr>
        <p:spPr>
          <a:xfrm>
            <a:off x="6125154" y="5878924"/>
            <a:ext cx="252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.....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6121788" y="6462390"/>
            <a:ext cx="2520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Patch 10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shady-forest.jpg"/>
          <p:cNvPicPr>
            <a:picLocks noChangeAspect="1"/>
          </p:cNvPicPr>
          <p:nvPr/>
        </p:nvPicPr>
        <p:blipFill>
          <a:blip r:embed="rId2"/>
          <a:srcRect l="11884" b="1313"/>
          <a:stretch>
            <a:fillRect/>
          </a:stretch>
        </p:blipFill>
        <p:spPr>
          <a:xfrm>
            <a:off x="0" y="1248"/>
            <a:ext cx="9146475" cy="6856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410" y="5085400"/>
            <a:ext cx="8820060" cy="122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How do environmental conditions and competition affect forest structure at the patch scale ?</a:t>
            </a:r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22"/>
          <p:cNvSpPr txBox="1">
            <a:spLocks/>
          </p:cNvSpPr>
          <p:nvPr/>
        </p:nvSpPr>
        <p:spPr>
          <a:xfrm>
            <a:off x="899602" y="64286"/>
            <a:ext cx="73447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orest-gap model: an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riginal tool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e 63"/>
          <p:cNvGrpSpPr/>
          <p:nvPr/>
        </p:nvGrpSpPr>
        <p:grpSpPr>
          <a:xfrm>
            <a:off x="794229" y="1020172"/>
            <a:ext cx="2482899" cy="826158"/>
            <a:chOff x="470145" y="559212"/>
            <a:chExt cx="2482899" cy="826158"/>
          </a:xfrm>
        </p:grpSpPr>
        <p:sp>
          <p:nvSpPr>
            <p:cNvPr id="85" name="Rectangle 84"/>
            <p:cNvSpPr/>
            <p:nvPr/>
          </p:nvSpPr>
          <p:spPr>
            <a:xfrm>
              <a:off x="470145" y="559212"/>
              <a:ext cx="2281216" cy="676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fr-F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fr-FR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  <a:endPara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409753" y="1092982"/>
              <a:ext cx="15432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i="1" dirty="0" err="1" smtClean="0">
                  <a:solidFill>
                    <a:srgbClr val="0070C0"/>
                  </a:solidFill>
                  <a:cs typeface="Arial" pitchFamily="34" charset="0"/>
                </a:rPr>
                <a:t>Bugmann</a:t>
              </a:r>
              <a:r>
                <a:rPr lang="fr-FR" sz="1300" i="1" dirty="0" smtClean="0">
                  <a:solidFill>
                    <a:srgbClr val="0070C0"/>
                  </a:solidFill>
                  <a:cs typeface="Arial" pitchFamily="34" charset="0"/>
                </a:rPr>
                <a:t> 2001</a:t>
              </a:r>
              <a:endParaRPr lang="fr-FR" sz="1300" i="1" dirty="0">
                <a:solidFill>
                  <a:srgbClr val="0070C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e 138"/>
          <p:cNvGrpSpPr/>
          <p:nvPr/>
        </p:nvGrpSpPr>
        <p:grpSpPr>
          <a:xfrm>
            <a:off x="-178322" y="2278594"/>
            <a:ext cx="4428000" cy="4320000"/>
            <a:chOff x="3490121" y="1509517"/>
            <a:chExt cx="5150545" cy="5147872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101192" y="1509517"/>
              <a:ext cx="4191000" cy="4849812"/>
              <a:chOff x="1632" y="528"/>
              <a:chExt cx="2688" cy="3124"/>
            </a:xfrm>
          </p:grpSpPr>
          <p:pic>
            <p:nvPicPr>
              <p:cNvPr id="142" name="Picture 9" descr="Aboveground_biomass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1632"/>
                <a:ext cx="1816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632" y="816"/>
                <a:ext cx="1248" cy="768"/>
                <a:chOff x="1104" y="816"/>
                <a:chExt cx="1248" cy="768"/>
              </a:xfrm>
            </p:grpSpPr>
            <p:sp>
              <p:nvSpPr>
                <p:cNvPr id="180" name="Oval 11"/>
                <p:cNvSpPr>
                  <a:spLocks noChangeArrowheads="1"/>
                </p:cNvSpPr>
                <p:nvPr/>
              </p:nvSpPr>
              <p:spPr bwMode="auto">
                <a:xfrm>
                  <a:off x="115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81" name="Picture 1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1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2" y="816"/>
                  <a:ext cx="307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1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" y="816"/>
                  <a:ext cx="347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1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1" y="912"/>
                  <a:ext cx="3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16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12"/>
                  <a:ext cx="322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17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2" y="1100"/>
                  <a:ext cx="201" cy="2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18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4" y="1152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9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952"/>
                  <a:ext cx="423" cy="5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9" name="Picture 20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3" y="1050"/>
                  <a:ext cx="454" cy="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928" y="528"/>
                <a:ext cx="1343" cy="1056"/>
                <a:chOff x="2928" y="528"/>
                <a:chExt cx="1343" cy="1056"/>
              </a:xfrm>
            </p:grpSpPr>
            <p:sp>
              <p:nvSpPr>
                <p:cNvPr id="171" name="Oval 22"/>
                <p:cNvSpPr>
                  <a:spLocks noChangeArrowheads="1"/>
                </p:cNvSpPr>
                <p:nvPr/>
              </p:nvSpPr>
              <p:spPr bwMode="auto">
                <a:xfrm>
                  <a:off x="3062" y="1152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72" name="Picture 23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" y="960"/>
                  <a:ext cx="29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24" descr="38_NorwaySpruce_RT_klein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4" y="912"/>
                  <a:ext cx="269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2" y="768"/>
                  <a:ext cx="397" cy="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2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7" y="1008"/>
                  <a:ext cx="293" cy="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2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" y="768"/>
                  <a:ext cx="396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28" descr="38_NorwaySpruce_klei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" y="528"/>
                  <a:ext cx="720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8" name="Picture 29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672"/>
                  <a:ext cx="433" cy="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9" name="Picture 30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" y="1200"/>
                  <a:ext cx="206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2688" y="1637"/>
                <a:ext cx="1632" cy="2011"/>
                <a:chOff x="2688" y="1637"/>
                <a:chExt cx="1632" cy="2011"/>
              </a:xfrm>
            </p:grpSpPr>
            <p:sp>
              <p:nvSpPr>
                <p:cNvPr id="165" name="Oval 32"/>
                <p:cNvSpPr>
                  <a:spLocks noChangeArrowheads="1"/>
                </p:cNvSpPr>
                <p:nvPr/>
              </p:nvSpPr>
              <p:spPr bwMode="auto">
                <a:xfrm>
                  <a:off x="306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66" name="Picture 33" descr="38_NorwaySpruce_Full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637"/>
                  <a:ext cx="1511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7" name="Picture 3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" y="2544"/>
                  <a:ext cx="548" cy="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8" name="Picture 35" descr="39_SampleConifer_RT_klei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52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9" name="Picture 36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976"/>
                  <a:ext cx="351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0" name="Picture 37" descr="36_LoblollyPine_klein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8" y="3068"/>
                  <a:ext cx="322" cy="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680" y="3024"/>
                <a:ext cx="1200" cy="628"/>
                <a:chOff x="1152" y="3024"/>
                <a:chExt cx="1200" cy="628"/>
              </a:xfrm>
            </p:grpSpPr>
            <p:sp>
              <p:nvSpPr>
                <p:cNvPr id="152" name="Oval 40"/>
                <p:cNvSpPr>
                  <a:spLocks noChangeArrowheads="1"/>
                </p:cNvSpPr>
                <p:nvPr/>
              </p:nvSpPr>
              <p:spPr bwMode="auto">
                <a:xfrm>
                  <a:off x="1152" y="3216"/>
                  <a:ext cx="1200" cy="4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pic>
              <p:nvPicPr>
                <p:cNvPr id="153" name="Picture 4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2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3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5" y="3024"/>
                  <a:ext cx="21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4" descr="40_Scots_Pine_RT_klein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024"/>
                  <a:ext cx="261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7" name="Picture 4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2" y="3072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8" name="Picture 46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3216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9" name="Picture 47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185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0" name="Picture 48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1" name="Picture 49" descr="40_Scots_Pine_klein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168"/>
                  <a:ext cx="21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2" name="Picture 50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3168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" name="Picture 51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3216"/>
                  <a:ext cx="244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" name="Picture 52" descr="9_EuropeanAspen_RT_Cluster_klein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3168"/>
                  <a:ext cx="375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" name="Line 53"/>
              <p:cNvSpPr>
                <a:spLocks noChangeShapeType="1"/>
              </p:cNvSpPr>
              <p:nvPr/>
            </p:nvSpPr>
            <p:spPr bwMode="auto">
              <a:xfrm flipH="1">
                <a:off x="2304" y="2208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8" name="Line 54"/>
              <p:cNvSpPr>
                <a:spLocks noChangeShapeType="1"/>
              </p:cNvSpPr>
              <p:nvPr/>
            </p:nvSpPr>
            <p:spPr bwMode="auto">
              <a:xfrm flipH="1" flipV="1">
                <a:off x="2364" y="1557"/>
                <a:ext cx="192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" name="Line 55"/>
              <p:cNvSpPr>
                <a:spLocks noChangeShapeType="1"/>
              </p:cNvSpPr>
              <p:nvPr/>
            </p:nvSpPr>
            <p:spPr bwMode="auto">
              <a:xfrm flipV="1">
                <a:off x="2904" y="1440"/>
                <a:ext cx="18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0" name="Line 56"/>
              <p:cNvSpPr>
                <a:spLocks noChangeShapeType="1"/>
              </p:cNvSpPr>
              <p:nvPr/>
            </p:nvSpPr>
            <p:spPr bwMode="auto">
              <a:xfrm>
                <a:off x="3062" y="1728"/>
                <a:ext cx="154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1" name="Line 57"/>
              <p:cNvSpPr>
                <a:spLocks noChangeShapeType="1"/>
              </p:cNvSpPr>
              <p:nvPr/>
            </p:nvSpPr>
            <p:spPr bwMode="auto">
              <a:xfrm flipH="1">
                <a:off x="2496" y="2208"/>
                <a:ext cx="72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1" name="Flèche en arc 140"/>
            <p:cNvSpPr/>
            <p:nvPr/>
          </p:nvSpPr>
          <p:spPr>
            <a:xfrm rot="9179620">
              <a:off x="3490121" y="1660371"/>
              <a:ext cx="5150545" cy="4997018"/>
            </a:xfrm>
            <a:prstGeom prst="circularArrow">
              <a:avLst>
                <a:gd name="adj1" fmla="val 10346"/>
                <a:gd name="adj2" fmla="val 1072466"/>
                <a:gd name="adj3" fmla="val 20494314"/>
                <a:gd name="adj4" fmla="val 3894120"/>
                <a:gd name="adj5" fmla="val 12305"/>
              </a:avLst>
            </a:prstGeom>
            <a:solidFill>
              <a:srgbClr val="008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177232" y="1726887"/>
            <a:ext cx="1296000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changing </a:t>
            </a:r>
            <a:r>
              <a:rPr 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1804" y="12032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²</a:t>
            </a:r>
            <a:endParaRPr lang="fr-FR" dirty="0"/>
          </a:p>
        </p:txBody>
      </p:sp>
      <p:grpSp>
        <p:nvGrpSpPr>
          <p:cNvPr id="60" name="Groupe 45"/>
          <p:cNvGrpSpPr/>
          <p:nvPr/>
        </p:nvGrpSpPr>
        <p:grpSpPr>
          <a:xfrm>
            <a:off x="5076070" y="4976266"/>
            <a:ext cx="1800000" cy="1584000"/>
            <a:chOff x="3933978" y="4653170"/>
            <a:chExt cx="2138956" cy="1846633"/>
          </a:xfrm>
        </p:grpSpPr>
        <p:pic>
          <p:nvPicPr>
            <p:cNvPr id="61" name="Picture 8" descr="E:\arbre présentation\58_ScotsPine_Full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12" r="42332"/>
            <a:stretch>
              <a:fillRect/>
            </a:stretch>
          </p:blipFill>
          <p:spPr bwMode="auto">
            <a:xfrm>
              <a:off x="4235739" y="5056765"/>
              <a:ext cx="470693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Groupe 63"/>
            <p:cNvGrpSpPr/>
            <p:nvPr/>
          </p:nvGrpSpPr>
          <p:grpSpPr>
            <a:xfrm>
              <a:off x="3933978" y="4653170"/>
              <a:ext cx="2138956" cy="1846633"/>
              <a:chOff x="3933978" y="4653170"/>
              <a:chExt cx="2138956" cy="1846633"/>
            </a:xfrm>
          </p:grpSpPr>
          <p:pic>
            <p:nvPicPr>
              <p:cNvPr id="63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5292100" y="4653170"/>
                <a:ext cx="657708" cy="135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4" name="Groupe 77"/>
              <p:cNvGrpSpPr/>
              <p:nvPr/>
            </p:nvGrpSpPr>
            <p:grpSpPr>
              <a:xfrm>
                <a:off x="3933978" y="4947742"/>
                <a:ext cx="2138956" cy="1552061"/>
                <a:chOff x="960050" y="4077090"/>
                <a:chExt cx="2390602" cy="1911128"/>
              </a:xfrm>
            </p:grpSpPr>
            <p:pic>
              <p:nvPicPr>
                <p:cNvPr id="65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1795160" y="5044461"/>
                  <a:ext cx="384704" cy="35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5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680" y="5589300"/>
                  <a:ext cx="627417" cy="398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2915770" y="5468263"/>
                  <a:ext cx="360050" cy="337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619590" y="5661310"/>
                  <a:ext cx="444441" cy="259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050" y="4767874"/>
                  <a:ext cx="1061601" cy="1160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6" descr="E:\arbre présentation\123_ThickGrass_RT_Full.jpg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6402" r="5394" b="22995"/>
                <a:stretch>
                  <a:fillRect/>
                </a:stretch>
              </p:blipFill>
              <p:spPr bwMode="auto">
                <a:xfrm>
                  <a:off x="1771639" y="5403403"/>
                  <a:ext cx="330790" cy="1934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4" descr="E:\arbre présentation\56_NorwaySpruce_Full copie.gif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3612" y="4077090"/>
                  <a:ext cx="1597040" cy="174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2" name="Flèche vers le bas 140"/>
          <p:cNvSpPr/>
          <p:nvPr/>
        </p:nvSpPr>
        <p:spPr>
          <a:xfrm>
            <a:off x="5958761" y="224151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3000">
                <a:srgbClr val="CF8080"/>
              </a:gs>
              <a:gs pos="1000">
                <a:schemeClr val="bg1"/>
              </a:gs>
              <a:gs pos="93000">
                <a:srgbClr val="9E0000">
                  <a:lumMod val="100000"/>
                  <a:alpha val="95000"/>
                </a:srgbClr>
              </a:gs>
            </a:gsLst>
            <a:lin ang="5400000" scaled="0"/>
          </a:gradFill>
          <a:ln w="28575" cmpd="sng">
            <a:noFill/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73" name="ZoneTexte 81"/>
          <p:cNvSpPr txBox="1">
            <a:spLocks noChangeArrowheads="1"/>
          </p:cNvSpPr>
          <p:nvPr/>
        </p:nvSpPr>
        <p:spPr bwMode="auto">
          <a:xfrm>
            <a:off x="4914862" y="2365283"/>
            <a:ext cx="2447799" cy="33086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9E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>
              <a:defRPr sz="155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rgbClr val="9E0000"/>
                </a:solidFill>
                <a:latin typeface="+mn-lt"/>
              </a:rPr>
              <a:t>Environmental filtering</a:t>
            </a:r>
          </a:p>
        </p:txBody>
      </p:sp>
      <p:sp>
        <p:nvSpPr>
          <p:cNvPr id="74" name="Flèche vers le bas 140"/>
          <p:cNvSpPr/>
          <p:nvPr/>
        </p:nvSpPr>
        <p:spPr>
          <a:xfrm>
            <a:off x="5958761" y="4329292"/>
            <a:ext cx="360000" cy="684000"/>
          </a:xfrm>
          <a:prstGeom prst="downArrow">
            <a:avLst>
              <a:gd name="adj1" fmla="val 50000"/>
              <a:gd name="adj2" fmla="val 35511"/>
            </a:avLst>
          </a:prstGeom>
          <a:gradFill>
            <a:gsLst>
              <a:gs pos="11000">
                <a:srgbClr val="80BA80">
                  <a:alpha val="95000"/>
                </a:srgbClr>
              </a:gs>
              <a:gs pos="1000">
                <a:schemeClr val="bg1"/>
              </a:gs>
              <a:gs pos="100000">
                <a:srgbClr val="007400"/>
              </a:gs>
            </a:gsLst>
            <a:lin ang="5400000" scaled="0"/>
          </a:gra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cs typeface="Arial" pitchFamily="34" charset="0"/>
            </a:endParaRPr>
          </a:p>
        </p:txBody>
      </p:sp>
      <p:sp>
        <p:nvSpPr>
          <p:cNvPr id="75" name="ZoneTexte 81"/>
          <p:cNvSpPr txBox="1">
            <a:spLocks noChangeArrowheads="1"/>
          </p:cNvSpPr>
          <p:nvPr/>
        </p:nvSpPr>
        <p:spPr bwMode="auto">
          <a:xfrm>
            <a:off x="4914862" y="4453573"/>
            <a:ext cx="2447799" cy="3385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400"/>
                </a:solidFill>
                <a:cs typeface="Arial" pitchFamily="34" charset="0"/>
              </a:rPr>
              <a:t>Competition</a:t>
            </a:r>
            <a:endParaRPr lang="en-US" sz="1600" b="1" dirty="0">
              <a:solidFill>
                <a:srgbClr val="007400"/>
              </a:solidFill>
              <a:cs typeface="Arial" pitchFamily="34" charset="0"/>
            </a:endParaRPr>
          </a:p>
        </p:txBody>
      </p:sp>
      <p:grpSp>
        <p:nvGrpSpPr>
          <p:cNvPr id="76" name="Groupe 5"/>
          <p:cNvGrpSpPr/>
          <p:nvPr/>
        </p:nvGrpSpPr>
        <p:grpSpPr>
          <a:xfrm>
            <a:off x="4517408" y="764630"/>
            <a:ext cx="3060000" cy="1260000"/>
            <a:chOff x="4517408" y="764630"/>
            <a:chExt cx="3060000" cy="1260000"/>
          </a:xfrm>
        </p:grpSpPr>
        <p:grpSp>
          <p:nvGrpSpPr>
            <p:cNvPr id="77" name="Groupe 91"/>
            <p:cNvGrpSpPr/>
            <p:nvPr/>
          </p:nvGrpSpPr>
          <p:grpSpPr>
            <a:xfrm>
              <a:off x="4517408" y="764630"/>
              <a:ext cx="3060000" cy="1260000"/>
              <a:chOff x="3618452" y="917359"/>
              <a:chExt cx="3076988" cy="1287302"/>
            </a:xfrm>
          </p:grpSpPr>
          <p:pic>
            <p:nvPicPr>
              <p:cNvPr id="81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2" name="Groupe 93"/>
              <p:cNvGrpSpPr/>
              <p:nvPr/>
            </p:nvGrpSpPr>
            <p:grpSpPr>
              <a:xfrm>
                <a:off x="4078714" y="1080099"/>
                <a:ext cx="2616726" cy="1124562"/>
                <a:chOff x="4078714" y="1080099"/>
                <a:chExt cx="2616726" cy="1124562"/>
              </a:xfrm>
            </p:grpSpPr>
            <p:grpSp>
              <p:nvGrpSpPr>
                <p:cNvPr id="83" name="Groupe 94"/>
                <p:cNvGrpSpPr/>
                <p:nvPr/>
              </p:nvGrpSpPr>
              <p:grpSpPr>
                <a:xfrm>
                  <a:off x="4078714" y="1080099"/>
                  <a:ext cx="2205186" cy="1124562"/>
                  <a:chOff x="3194164" y="1386348"/>
                  <a:chExt cx="2332071" cy="1202013"/>
                </a:xfrm>
              </p:grpSpPr>
              <p:pic>
                <p:nvPicPr>
                  <p:cNvPr id="87" name="Picture 2" descr="http://sketchup.google.com/3dwarehouse/download?mid=ec92070d4749b03d42f51754174f5d1&amp;rtyp=lt&amp;ctyp=other&amp;ts=1291740006000"/>
                  <p:cNvPicPr>
                    <a:picLocks noChangeAspect="1" noChangeArrowheads="1"/>
                  </p:cNvPicPr>
                  <p:nvPr/>
                </p:nvPicPr>
                <p:blipFill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29617" r="26341"/>
                  <a:stretch>
                    <a:fillRect/>
                  </a:stretch>
                </p:blipFill>
                <p:spPr bwMode="auto">
                  <a:xfrm>
                    <a:off x="4892190" y="1441502"/>
                    <a:ext cx="634045" cy="1087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8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84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6271775" y="1781529"/>
                  <a:ext cx="423665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8" name="Groupe 63"/>
            <p:cNvGrpSpPr/>
            <p:nvPr/>
          </p:nvGrpSpPr>
          <p:grpSpPr>
            <a:xfrm>
              <a:off x="6641768" y="1283773"/>
              <a:ext cx="468000" cy="648000"/>
              <a:chOff x="4954969" y="2015980"/>
              <a:chExt cx="468000" cy="648000"/>
            </a:xfrm>
          </p:grpSpPr>
          <p:cxnSp>
            <p:nvCxnSpPr>
              <p:cNvPr id="79" name="Connecteur droit 78"/>
              <p:cNvCxnSpPr/>
              <p:nvPr/>
            </p:nvCxnSpPr>
            <p:spPr>
              <a:xfrm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 flipV="1">
                <a:off x="4954969" y="2015980"/>
                <a:ext cx="468000" cy="648000"/>
              </a:xfrm>
              <a:prstGeom prst="line">
                <a:avLst/>
              </a:prstGeom>
              <a:ln w="41275" cmpd="sng">
                <a:solidFill>
                  <a:srgbClr val="9E0000">
                    <a:alpha val="85000"/>
                  </a:srgb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e 6"/>
          <p:cNvGrpSpPr/>
          <p:nvPr/>
        </p:nvGrpSpPr>
        <p:grpSpPr>
          <a:xfrm>
            <a:off x="4779290" y="2840879"/>
            <a:ext cx="2520381" cy="1260000"/>
            <a:chOff x="4779290" y="2840879"/>
            <a:chExt cx="2520381" cy="1260000"/>
          </a:xfrm>
        </p:grpSpPr>
        <p:grpSp>
          <p:nvGrpSpPr>
            <p:cNvPr id="91" name="Groupe 99"/>
            <p:cNvGrpSpPr/>
            <p:nvPr/>
          </p:nvGrpSpPr>
          <p:grpSpPr>
            <a:xfrm>
              <a:off x="4779290" y="2840879"/>
              <a:ext cx="2520381" cy="1260000"/>
              <a:chOff x="3618452" y="917359"/>
              <a:chExt cx="2534396" cy="1287302"/>
            </a:xfrm>
          </p:grpSpPr>
          <p:pic>
            <p:nvPicPr>
              <p:cNvPr id="94" name="Picture 8" descr="E:\arbre présentation\58_ScotsPine_Full.jpg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612" r="42332"/>
              <a:stretch>
                <a:fillRect/>
              </a:stretch>
            </p:blipFill>
            <p:spPr bwMode="auto">
              <a:xfrm>
                <a:off x="3618452" y="917359"/>
                <a:ext cx="592725" cy="12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5" name="Groupe 101"/>
              <p:cNvGrpSpPr/>
              <p:nvPr/>
            </p:nvGrpSpPr>
            <p:grpSpPr>
              <a:xfrm>
                <a:off x="4078714" y="1080099"/>
                <a:ext cx="2074134" cy="1124562"/>
                <a:chOff x="4078714" y="1080099"/>
                <a:chExt cx="2074134" cy="1124562"/>
              </a:xfrm>
            </p:grpSpPr>
            <p:grpSp>
              <p:nvGrpSpPr>
                <p:cNvPr id="96" name="Groupe 102"/>
                <p:cNvGrpSpPr/>
                <p:nvPr/>
              </p:nvGrpSpPr>
              <p:grpSpPr>
                <a:xfrm>
                  <a:off x="4078714" y="1080099"/>
                  <a:ext cx="1524592" cy="1124562"/>
                  <a:chOff x="3194164" y="1386348"/>
                  <a:chExt cx="1612316" cy="1202013"/>
                </a:xfrm>
              </p:grpSpPr>
              <p:pic>
                <p:nvPicPr>
                  <p:cNvPr id="98" name="Picture 6" descr="http://www.speedtree.com/trees/images/58_FraserFir_Full.jpg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 l="22270" r="19827"/>
                  <a:stretch>
                    <a:fillRect/>
                  </a:stretch>
                </p:blipFill>
                <p:spPr bwMode="auto">
                  <a:xfrm>
                    <a:off x="4258118" y="1565232"/>
                    <a:ext cx="548362" cy="9835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9" name="Picture 4" descr="E:\arbre présentation\56_NorwaySpruce_Full copie.gif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4164" y="1386348"/>
                    <a:ext cx="1170999" cy="12020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97" name="Picture 7" descr="E:\arbre présentation\101_AmericanBoxwood_RT_Full.jpg"/>
                <p:cNvPicPr>
                  <a:picLocks noChangeAspect="1" noChangeArrowheads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977" t="21783" r="15591" b="19675"/>
                <a:stretch>
                  <a:fillRect/>
                </a:stretch>
              </p:blipFill>
              <p:spPr bwMode="auto">
                <a:xfrm>
                  <a:off x="5729182" y="1781529"/>
                  <a:ext cx="423666" cy="3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92" name="Connecteur droit 91"/>
            <p:cNvCxnSpPr/>
            <p:nvPr/>
          </p:nvCxnSpPr>
          <p:spPr>
            <a:xfrm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flipH="1" flipV="1">
              <a:off x="6280801" y="3341571"/>
              <a:ext cx="425372" cy="650841"/>
            </a:xfrm>
            <a:prstGeom prst="line">
              <a:avLst/>
            </a:prstGeom>
            <a:ln w="41275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Accolade fermante 99"/>
          <p:cNvSpPr/>
          <p:nvPr/>
        </p:nvSpPr>
        <p:spPr>
          <a:xfrm>
            <a:off x="4087546" y="1230558"/>
            <a:ext cx="471713" cy="522462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8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an_Tot_Bio_per_Species_Presentation.png"/>
          <p:cNvPicPr>
            <a:picLocks noChangeAspect="1"/>
          </p:cNvPicPr>
          <p:nvPr/>
        </p:nvPicPr>
        <p:blipFill>
          <a:blip r:embed="rId2"/>
          <a:srcRect t="2749" b="2749"/>
          <a:stretch>
            <a:fillRect/>
          </a:stretch>
        </p:blipFill>
        <p:spPr>
          <a:xfrm>
            <a:off x="1232283" y="756766"/>
            <a:ext cx="6679434" cy="608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1692872" y="3266555"/>
            <a:ext cx="5400752" cy="936131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biomass (kg) per species</a:t>
            </a: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an_Tot_Bio_per_Species_Presentation.png"/>
          <p:cNvPicPr>
            <a:picLocks noChangeAspect="1"/>
          </p:cNvPicPr>
          <p:nvPr/>
        </p:nvPicPr>
        <p:blipFill>
          <a:blip r:embed="rId2"/>
          <a:srcRect t="2749" b="2749"/>
          <a:stretch>
            <a:fillRect/>
          </a:stretch>
        </p:blipFill>
        <p:spPr>
          <a:xfrm>
            <a:off x="1232283" y="756766"/>
            <a:ext cx="6679434" cy="608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1692872" y="3266555"/>
            <a:ext cx="5400752" cy="936131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biomass (kg) per species</a:t>
            </a: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550" y="3861060"/>
            <a:ext cx="6912960" cy="29969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336417" y="1378288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336417" y="1813494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4336417" y="2780910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7668430" y="1697614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7668430" y="2170398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7668430" y="2774560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an_Tot_Bio_per_Species_Presentation.png"/>
          <p:cNvPicPr>
            <a:picLocks noChangeAspect="1"/>
          </p:cNvPicPr>
          <p:nvPr/>
        </p:nvPicPr>
        <p:blipFill>
          <a:blip r:embed="rId2"/>
          <a:srcRect t="2749" b="2749"/>
          <a:stretch>
            <a:fillRect/>
          </a:stretch>
        </p:blipFill>
        <p:spPr>
          <a:xfrm>
            <a:off x="1232283" y="756766"/>
            <a:ext cx="6679434" cy="608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1692872" y="3266555"/>
            <a:ext cx="5400752" cy="936131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biomass (kg) per species</a:t>
            </a: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336417" y="1378288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336417" y="1813494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4336417" y="2780910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7668430" y="1697614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7668430" y="2170398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7668430" y="2774560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4324655" y="5163532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4324655" y="6243682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4324655" y="6396082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7668430" y="5301260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7668430" y="6206046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7668430" y="6408550"/>
            <a:ext cx="32400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16200000">
            <a:off x="-2043042" y="3266555"/>
            <a:ext cx="5400752" cy="936131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biomass (kg) per species</a:t>
            </a: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809368" y="770414"/>
            <a:ext cx="8083046" cy="6084000"/>
            <a:chOff x="809368" y="770414"/>
            <a:chExt cx="8083046" cy="6084000"/>
          </a:xfrm>
        </p:grpSpPr>
        <p:grpSp>
          <p:nvGrpSpPr>
            <p:cNvPr id="56" name="Groupe 55"/>
            <p:cNvGrpSpPr/>
            <p:nvPr/>
          </p:nvGrpSpPr>
          <p:grpSpPr>
            <a:xfrm>
              <a:off x="7623902" y="2129310"/>
              <a:ext cx="1268512" cy="3160640"/>
              <a:chOff x="7616176" y="1848680"/>
              <a:chExt cx="1268512" cy="3160640"/>
            </a:xfrm>
          </p:grpSpPr>
          <p:pic>
            <p:nvPicPr>
              <p:cNvPr id="10" name="Image 9" descr="legend_Sh_Tol.png"/>
              <p:cNvPicPr>
                <a:picLocks noChangeAspect="1"/>
              </p:cNvPicPr>
              <p:nvPr/>
            </p:nvPicPr>
            <p:blipFill>
              <a:blip r:embed="rId2"/>
              <a:srcRect l="43700" t="32150" r="43700" b="32150"/>
              <a:stretch>
                <a:fillRect/>
              </a:stretch>
            </p:blipFill>
            <p:spPr>
              <a:xfrm>
                <a:off x="7769168" y="1848680"/>
                <a:ext cx="1115520" cy="316064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616176" y="1946424"/>
                <a:ext cx="1224000" cy="360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ShTol</a:t>
                </a:r>
                <a:endPara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444450" y="235266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444450" y="270894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7</a:t>
                </a:r>
                <a:endParaRPr lang="en-US" sz="1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444450" y="3037924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6</a:t>
                </a:r>
                <a:endParaRPr lang="en-US" sz="1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444450" y="3370638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444450" y="3730688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444450" y="4067252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444450" y="4406074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9" name="Image 8" descr="Mean_Tot_Bio_per_Sh_Tol_Presentation.png"/>
            <p:cNvPicPr>
              <a:picLocks noChangeAspect="1"/>
            </p:cNvPicPr>
            <p:nvPr/>
          </p:nvPicPr>
          <p:blipFill>
            <a:blip r:embed="rId3"/>
            <a:srcRect t="2749" b="2749"/>
            <a:stretch>
              <a:fillRect/>
            </a:stretch>
          </p:blipFill>
          <p:spPr>
            <a:xfrm>
              <a:off x="809368" y="770414"/>
              <a:ext cx="6840377" cy="608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16200000">
            <a:off x="-2043042" y="3266555"/>
            <a:ext cx="5400752" cy="936131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biomass (kg) per species</a:t>
            </a: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e 57"/>
          <p:cNvGrpSpPr/>
          <p:nvPr/>
        </p:nvGrpSpPr>
        <p:grpSpPr>
          <a:xfrm>
            <a:off x="809368" y="770414"/>
            <a:ext cx="8083046" cy="6084000"/>
            <a:chOff x="809368" y="770414"/>
            <a:chExt cx="8083046" cy="6084000"/>
          </a:xfrm>
        </p:grpSpPr>
        <p:grpSp>
          <p:nvGrpSpPr>
            <p:cNvPr id="3" name="Groupe 55"/>
            <p:cNvGrpSpPr/>
            <p:nvPr/>
          </p:nvGrpSpPr>
          <p:grpSpPr>
            <a:xfrm>
              <a:off x="7623902" y="2129310"/>
              <a:ext cx="1268512" cy="3160640"/>
              <a:chOff x="7616176" y="1848680"/>
              <a:chExt cx="1268512" cy="3160640"/>
            </a:xfrm>
          </p:grpSpPr>
          <p:pic>
            <p:nvPicPr>
              <p:cNvPr id="10" name="Image 9" descr="legend_Sh_Tol.png"/>
              <p:cNvPicPr>
                <a:picLocks noChangeAspect="1"/>
              </p:cNvPicPr>
              <p:nvPr/>
            </p:nvPicPr>
            <p:blipFill>
              <a:blip r:embed="rId2"/>
              <a:srcRect l="43700" t="32150" r="43700" b="32150"/>
              <a:stretch>
                <a:fillRect/>
              </a:stretch>
            </p:blipFill>
            <p:spPr>
              <a:xfrm>
                <a:off x="7769168" y="1848680"/>
                <a:ext cx="1115520" cy="316064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616176" y="1946424"/>
                <a:ext cx="1224000" cy="360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ShTol</a:t>
                </a:r>
                <a:endPara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444450" y="235266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444450" y="270894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7</a:t>
                </a:r>
                <a:endParaRPr lang="en-US" sz="1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444450" y="3037924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6</a:t>
                </a:r>
                <a:endParaRPr lang="en-US" sz="1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444450" y="3370638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444450" y="3730688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444450" y="4067252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444450" y="4406074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4" name="Groupe 54"/>
            <p:cNvGrpSpPr/>
            <p:nvPr/>
          </p:nvGrpSpPr>
          <p:grpSpPr>
            <a:xfrm>
              <a:off x="809368" y="770414"/>
              <a:ext cx="6840377" cy="6084000"/>
              <a:chOff x="856234" y="770414"/>
              <a:chExt cx="6840377" cy="6084000"/>
            </a:xfrm>
          </p:grpSpPr>
          <p:pic>
            <p:nvPicPr>
              <p:cNvPr id="9" name="Image 8" descr="Mean_Tot_Bio_per_Sh_Tol_Presentation.png"/>
              <p:cNvPicPr>
                <a:picLocks noChangeAspect="1"/>
              </p:cNvPicPr>
              <p:nvPr/>
            </p:nvPicPr>
            <p:blipFill>
              <a:blip r:embed="rId3"/>
              <a:srcRect t="2749" b="2749"/>
              <a:stretch>
                <a:fillRect/>
              </a:stretch>
            </p:blipFill>
            <p:spPr>
              <a:xfrm>
                <a:off x="856234" y="770414"/>
                <a:ext cx="6840377" cy="60840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763610" y="105267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36120" y="105267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635870" y="2523936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092350" y="256488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>
                <a:off x="2024354" y="1268700"/>
                <a:ext cx="360050" cy="14402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>
                <a:off x="5679446" y="1268700"/>
                <a:ext cx="360050" cy="14402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H="1" flipV="1">
                <a:off x="6673938" y="2393564"/>
                <a:ext cx="396384" cy="27966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flipH="1" flipV="1">
                <a:off x="3378896" y="2335202"/>
                <a:ext cx="256974" cy="229678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Rectangle 35"/>
          <p:cNvSpPr/>
          <p:nvPr/>
        </p:nvSpPr>
        <p:spPr>
          <a:xfrm>
            <a:off x="899490" y="3861060"/>
            <a:ext cx="6912960" cy="29969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Species coexistence at the patch scale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16200000">
            <a:off x="-2043042" y="3266555"/>
            <a:ext cx="5400752" cy="936131"/>
          </a:xfrm>
          <a:prstGeom prst="rect">
            <a:avLst/>
          </a:prstGeom>
          <a:noFill/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ts val="24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Mean biomass (kg) per species</a:t>
            </a: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e 57"/>
          <p:cNvGrpSpPr/>
          <p:nvPr/>
        </p:nvGrpSpPr>
        <p:grpSpPr>
          <a:xfrm>
            <a:off x="809368" y="770414"/>
            <a:ext cx="8083046" cy="6084000"/>
            <a:chOff x="809368" y="770414"/>
            <a:chExt cx="8083046" cy="6084000"/>
          </a:xfrm>
        </p:grpSpPr>
        <p:grpSp>
          <p:nvGrpSpPr>
            <p:cNvPr id="3" name="Groupe 55"/>
            <p:cNvGrpSpPr/>
            <p:nvPr/>
          </p:nvGrpSpPr>
          <p:grpSpPr>
            <a:xfrm>
              <a:off x="7623902" y="2129310"/>
              <a:ext cx="1268512" cy="3160640"/>
              <a:chOff x="7616176" y="1848680"/>
              <a:chExt cx="1268512" cy="3160640"/>
            </a:xfrm>
          </p:grpSpPr>
          <p:pic>
            <p:nvPicPr>
              <p:cNvPr id="10" name="Image 9" descr="legend_Sh_Tol.png"/>
              <p:cNvPicPr>
                <a:picLocks noChangeAspect="1"/>
              </p:cNvPicPr>
              <p:nvPr/>
            </p:nvPicPr>
            <p:blipFill>
              <a:blip r:embed="rId2"/>
              <a:srcRect l="43700" t="32150" r="43700" b="32150"/>
              <a:stretch>
                <a:fillRect/>
              </a:stretch>
            </p:blipFill>
            <p:spPr>
              <a:xfrm>
                <a:off x="7769168" y="1848680"/>
                <a:ext cx="1115520" cy="316064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616176" y="1946424"/>
                <a:ext cx="1224000" cy="360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ShTol</a:t>
                </a:r>
                <a:endPara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444450" y="235266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444450" y="270894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7</a:t>
                </a:r>
                <a:endParaRPr lang="en-US" sz="1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444450" y="3037924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6</a:t>
                </a:r>
                <a:endParaRPr lang="en-US" sz="15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444450" y="3370638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444450" y="3730688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444450" y="4067252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444450" y="4406074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4" name="Groupe 54"/>
            <p:cNvGrpSpPr/>
            <p:nvPr/>
          </p:nvGrpSpPr>
          <p:grpSpPr>
            <a:xfrm>
              <a:off x="809368" y="770414"/>
              <a:ext cx="6840377" cy="6084000"/>
              <a:chOff x="856234" y="770414"/>
              <a:chExt cx="6840377" cy="6084000"/>
            </a:xfrm>
          </p:grpSpPr>
          <p:pic>
            <p:nvPicPr>
              <p:cNvPr id="9" name="Image 8" descr="Mean_Tot_Bio_per_Sh_Tol_Presentation.png"/>
              <p:cNvPicPr>
                <a:picLocks noChangeAspect="1"/>
              </p:cNvPicPr>
              <p:nvPr/>
            </p:nvPicPr>
            <p:blipFill>
              <a:blip r:embed="rId3"/>
              <a:srcRect t="2749" b="2749"/>
              <a:stretch>
                <a:fillRect/>
              </a:stretch>
            </p:blipFill>
            <p:spPr>
              <a:xfrm>
                <a:off x="856234" y="770414"/>
                <a:ext cx="6840377" cy="60840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763610" y="105267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36120" y="105267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3760" y="4252176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012200" y="422111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635870" y="2523936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092350" y="256488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427086" y="414533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860040" y="4149100"/>
                <a:ext cx="252000" cy="288000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ts val="2400"/>
                  </a:lnSpc>
                </a:pPr>
                <a:r>
                  <a:rPr lang="en-US" sz="15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>
                <a:off x="2024354" y="1268700"/>
                <a:ext cx="360050" cy="14402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>
                <a:off x="5679446" y="1268700"/>
                <a:ext cx="360050" cy="14402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H="1" flipV="1">
                <a:off x="6673938" y="2393564"/>
                <a:ext cx="396384" cy="27966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flipH="1" flipV="1">
                <a:off x="3378896" y="2335202"/>
                <a:ext cx="256974" cy="229678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>
                <a:off x="1619590" y="4437140"/>
                <a:ext cx="72010" cy="28804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/>
              <p:cNvCxnSpPr/>
              <p:nvPr/>
            </p:nvCxnSpPr>
            <p:spPr>
              <a:xfrm>
                <a:off x="3131800" y="4437140"/>
                <a:ext cx="360050" cy="14402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avec flèche 45"/>
              <p:cNvCxnSpPr/>
              <p:nvPr/>
            </p:nvCxnSpPr>
            <p:spPr>
              <a:xfrm>
                <a:off x="6300240" y="4437140"/>
                <a:ext cx="360050" cy="14402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/>
              <p:cNvCxnSpPr/>
              <p:nvPr/>
            </p:nvCxnSpPr>
            <p:spPr>
              <a:xfrm>
                <a:off x="5076070" y="4437140"/>
                <a:ext cx="144020" cy="28804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3: What next?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e 56"/>
          <p:cNvGrpSpPr/>
          <p:nvPr/>
        </p:nvGrpSpPr>
        <p:grpSpPr>
          <a:xfrm>
            <a:off x="628152" y="980880"/>
            <a:ext cx="7887696" cy="1800030"/>
            <a:chOff x="916908" y="1412940"/>
            <a:chExt cx="7887696" cy="1800030"/>
          </a:xfrm>
        </p:grpSpPr>
        <p:sp>
          <p:nvSpPr>
            <p:cNvPr id="36" name="Rectangle 35"/>
            <p:cNvSpPr/>
            <p:nvPr/>
          </p:nvSpPr>
          <p:spPr>
            <a:xfrm>
              <a:off x="3639640" y="1412940"/>
              <a:ext cx="5164964" cy="1800030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Functional structure of patches (CWM/CWV)</a:t>
              </a:r>
            </a:p>
          </p:txBody>
        </p:sp>
        <p:grpSp>
          <p:nvGrpSpPr>
            <p:cNvPr id="37" name="Groupe 52"/>
            <p:cNvGrpSpPr/>
            <p:nvPr/>
          </p:nvGrpSpPr>
          <p:grpSpPr>
            <a:xfrm>
              <a:off x="916908" y="1491459"/>
              <a:ext cx="2520350" cy="1642993"/>
              <a:chOff x="6445869" y="1970748"/>
              <a:chExt cx="2225370" cy="1642993"/>
            </a:xfrm>
          </p:grpSpPr>
          <p:grpSp>
            <p:nvGrpSpPr>
              <p:cNvPr id="38" name="Groupe 83"/>
              <p:cNvGrpSpPr/>
              <p:nvPr/>
            </p:nvGrpSpPr>
            <p:grpSpPr>
              <a:xfrm>
                <a:off x="6609750" y="1970748"/>
                <a:ext cx="1618312" cy="1314466"/>
                <a:chOff x="3392488" y="5013176"/>
                <a:chExt cx="1471612" cy="1177925"/>
              </a:xfrm>
            </p:grpSpPr>
            <p:pic>
              <p:nvPicPr>
                <p:cNvPr id="41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0175" y="5069359"/>
                  <a:ext cx="609600" cy="809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3" name="Groupe 64"/>
                <p:cNvGrpSpPr>
                  <a:grpSpLocks noChangeAspect="1"/>
                </p:cNvGrpSpPr>
                <p:nvPr/>
              </p:nvGrpSpPr>
              <p:grpSpPr bwMode="auto">
                <a:xfrm>
                  <a:off x="3392488" y="5013176"/>
                  <a:ext cx="1471612" cy="1177925"/>
                  <a:chOff x="5425628" y="1775198"/>
                  <a:chExt cx="2748559" cy="2200275"/>
                </a:xfrm>
              </p:grpSpPr>
              <p:sp>
                <p:nvSpPr>
                  <p:cNvPr id="44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5868144" y="3003476"/>
                    <a:ext cx="2275161" cy="9634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7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28285" y="2232925"/>
                    <a:ext cx="891987" cy="11240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" name="Picture 29" descr="40_Scots_Pine_RT_klein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99188" y="1775198"/>
                    <a:ext cx="1122362" cy="18684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25628" y="1916832"/>
                    <a:ext cx="1378620" cy="1737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21525" y="2116510"/>
                    <a:ext cx="758825" cy="12493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2" name="Picture 23" descr="39_SampleConifer_RT_klein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67525" y="2662610"/>
                    <a:ext cx="769938" cy="1114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81763" y="2726110"/>
                    <a:ext cx="758825" cy="12493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4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43116" y="2546606"/>
                    <a:ext cx="817116" cy="12777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5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06507" y="2662610"/>
                    <a:ext cx="567680" cy="8876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6" name="Picture 30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00938" y="2807073"/>
                    <a:ext cx="534987" cy="876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40" name="ZoneTexte 39"/>
              <p:cNvSpPr txBox="1"/>
              <p:nvPr/>
            </p:nvSpPr>
            <p:spPr>
              <a:xfrm>
                <a:off x="6445869" y="3275187"/>
                <a:ext cx="22253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Patch 1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3: What next?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56"/>
          <p:cNvGrpSpPr/>
          <p:nvPr/>
        </p:nvGrpSpPr>
        <p:grpSpPr>
          <a:xfrm>
            <a:off x="628152" y="980880"/>
            <a:ext cx="7887696" cy="1800030"/>
            <a:chOff x="916908" y="1412940"/>
            <a:chExt cx="7887696" cy="1800030"/>
          </a:xfrm>
        </p:grpSpPr>
        <p:sp>
          <p:nvSpPr>
            <p:cNvPr id="36" name="Rectangle 35"/>
            <p:cNvSpPr/>
            <p:nvPr/>
          </p:nvSpPr>
          <p:spPr>
            <a:xfrm>
              <a:off x="3639640" y="1412940"/>
              <a:ext cx="5164964" cy="1800030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Functional structure of patches (CWM/CWV)</a:t>
              </a:r>
            </a:p>
          </p:txBody>
        </p:sp>
        <p:grpSp>
          <p:nvGrpSpPr>
            <p:cNvPr id="3" name="Groupe 52"/>
            <p:cNvGrpSpPr/>
            <p:nvPr/>
          </p:nvGrpSpPr>
          <p:grpSpPr>
            <a:xfrm>
              <a:off x="916908" y="1491459"/>
              <a:ext cx="2520350" cy="1642993"/>
              <a:chOff x="6445869" y="1970748"/>
              <a:chExt cx="2225370" cy="1642993"/>
            </a:xfrm>
          </p:grpSpPr>
          <p:grpSp>
            <p:nvGrpSpPr>
              <p:cNvPr id="4" name="Groupe 83"/>
              <p:cNvGrpSpPr/>
              <p:nvPr/>
            </p:nvGrpSpPr>
            <p:grpSpPr>
              <a:xfrm>
                <a:off x="6609750" y="1970748"/>
                <a:ext cx="1618312" cy="1314466"/>
                <a:chOff x="3392488" y="5013176"/>
                <a:chExt cx="1471612" cy="1177925"/>
              </a:xfrm>
            </p:grpSpPr>
            <p:pic>
              <p:nvPicPr>
                <p:cNvPr id="41" name="Picture 25" descr="9_EuropeanAspen_klei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0175" y="5069359"/>
                  <a:ext cx="609600" cy="809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" name="Groupe 64"/>
                <p:cNvGrpSpPr>
                  <a:grpSpLocks noChangeAspect="1"/>
                </p:cNvGrpSpPr>
                <p:nvPr/>
              </p:nvGrpSpPr>
              <p:grpSpPr bwMode="auto">
                <a:xfrm>
                  <a:off x="3392488" y="5013176"/>
                  <a:ext cx="1471612" cy="1177925"/>
                  <a:chOff x="5425628" y="1775198"/>
                  <a:chExt cx="2748559" cy="2200275"/>
                </a:xfrm>
              </p:grpSpPr>
              <p:sp>
                <p:nvSpPr>
                  <p:cNvPr id="44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5868144" y="3003476"/>
                    <a:ext cx="2275161" cy="9634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7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28285" y="2232925"/>
                    <a:ext cx="891987" cy="11240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" name="Picture 29" descr="40_Scots_Pine_RT_klein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99188" y="1775198"/>
                    <a:ext cx="1122362" cy="18684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0" name="Picture 28" descr="38_NorwaySpruce_klein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25628" y="1916832"/>
                    <a:ext cx="1378620" cy="1737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1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21525" y="2116510"/>
                    <a:ext cx="758825" cy="12493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2" name="Picture 23" descr="39_SampleConifer_RT_klein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67525" y="2662610"/>
                    <a:ext cx="769938" cy="1114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26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81763" y="2726110"/>
                    <a:ext cx="758825" cy="12493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4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43116" y="2546606"/>
                    <a:ext cx="817116" cy="12777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5" name="Picture 25" descr="9_EuropeanAspen_klei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06507" y="2662610"/>
                    <a:ext cx="567680" cy="8876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6" name="Picture 30" descr="36_LoblollyPine_klein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00938" y="2807073"/>
                    <a:ext cx="534987" cy="876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40" name="ZoneTexte 39"/>
              <p:cNvSpPr txBox="1"/>
              <p:nvPr/>
            </p:nvSpPr>
            <p:spPr>
              <a:xfrm>
                <a:off x="6445869" y="3275187"/>
                <a:ext cx="22253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Patch 1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6" name="Groupe 57"/>
          <p:cNvGrpSpPr/>
          <p:nvPr/>
        </p:nvGrpSpPr>
        <p:grpSpPr>
          <a:xfrm>
            <a:off x="359598" y="2952640"/>
            <a:ext cx="8424805" cy="3716810"/>
            <a:chOff x="359598" y="2448570"/>
            <a:chExt cx="8424805" cy="3716810"/>
          </a:xfrm>
        </p:grpSpPr>
        <p:sp>
          <p:nvSpPr>
            <p:cNvPr id="59" name="Ellipse 58"/>
            <p:cNvSpPr/>
            <p:nvPr/>
          </p:nvSpPr>
          <p:spPr>
            <a:xfrm>
              <a:off x="4086000" y="4579936"/>
              <a:ext cx="972000" cy="72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25400" dir="162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endParaRPr lang="fr-FR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e 15"/>
            <p:cNvGrpSpPr/>
            <p:nvPr/>
          </p:nvGrpSpPr>
          <p:grpSpPr>
            <a:xfrm>
              <a:off x="5508403" y="3609380"/>
              <a:ext cx="3276000" cy="2556000"/>
              <a:chOff x="5436403" y="3473543"/>
              <a:chExt cx="3420000" cy="2700000"/>
            </a:xfrm>
          </p:grpSpPr>
          <p:grpSp>
            <p:nvGrpSpPr>
              <p:cNvPr id="8" name="Groupe 32"/>
              <p:cNvGrpSpPr/>
              <p:nvPr/>
            </p:nvGrpSpPr>
            <p:grpSpPr>
              <a:xfrm>
                <a:off x="5436403" y="3473543"/>
                <a:ext cx="3420000" cy="2700000"/>
                <a:chOff x="2809274" y="3601745"/>
                <a:chExt cx="2520000" cy="2064240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9" name="Groupe 37"/>
                <p:cNvGrpSpPr/>
                <p:nvPr/>
              </p:nvGrpSpPr>
              <p:grpSpPr>
                <a:xfrm>
                  <a:off x="2861497" y="3953672"/>
                  <a:ext cx="2276737" cy="1712313"/>
                  <a:chOff x="2714175" y="1628750"/>
                  <a:chExt cx="3586064" cy="2381947"/>
                </a:xfrm>
              </p:grpSpPr>
              <p:grpSp>
                <p:nvGrpSpPr>
                  <p:cNvPr id="10" name="Groupe 42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6516216" y="1332384"/>
                    <a:chExt cx="1800200" cy="1232520"/>
                  </a:xfrm>
                </p:grpSpPr>
                <p:cxnSp>
                  <p:nvCxnSpPr>
                    <p:cNvPr id="81" name="Connecteur droit avec flèche 80"/>
                    <p:cNvCxnSpPr/>
                    <p:nvPr/>
                  </p:nvCxnSpPr>
                  <p:spPr>
                    <a:xfrm>
                      <a:off x="6516216" y="2564904"/>
                      <a:ext cx="1800200" cy="0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tailEnd type="none" w="lg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Connecteur droit avec flèche 81"/>
                    <p:cNvCxnSpPr/>
                    <p:nvPr/>
                  </p:nvCxnSpPr>
                  <p:spPr>
                    <a:xfrm flipH="1" flipV="1">
                      <a:off x="6516216" y="1332384"/>
                      <a:ext cx="0" cy="1232520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tailEnd type="none" w="lg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9" name="ZoneTexte 78"/>
                  <p:cNvSpPr txBox="1"/>
                  <p:nvPr/>
                </p:nvSpPr>
                <p:spPr>
                  <a:xfrm rot="16200000">
                    <a:off x="2174014" y="2437352"/>
                    <a:ext cx="1517758" cy="437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err="1" smtClean="0">
                        <a:cs typeface="Arial" pitchFamily="34" charset="0"/>
                      </a:rPr>
                      <a:t>Frequency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3820335" y="3573018"/>
                    <a:ext cx="1605378" cy="4376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74" name="Forme libre 73"/>
              <p:cNvSpPr/>
              <p:nvPr/>
            </p:nvSpPr>
            <p:spPr>
              <a:xfrm>
                <a:off x="5981755" y="4146365"/>
                <a:ext cx="2520350" cy="1601246"/>
              </a:xfrm>
              <a:custGeom>
                <a:avLst/>
                <a:gdLst>
                  <a:gd name="connsiteX0" fmla="*/ 0 w 2475781"/>
                  <a:gd name="connsiteY0" fmla="*/ 2367653 h 2378019"/>
                  <a:gd name="connsiteX1" fmla="*/ 422695 w 2475781"/>
                  <a:gd name="connsiteY1" fmla="*/ 2022597 h 2378019"/>
                  <a:gd name="connsiteX2" fmla="*/ 1147314 w 2475781"/>
                  <a:gd name="connsiteY2" fmla="*/ 29895 h 2378019"/>
                  <a:gd name="connsiteX3" fmla="*/ 1535502 w 2475781"/>
                  <a:gd name="connsiteY3" fmla="*/ 814898 h 2378019"/>
                  <a:gd name="connsiteX4" fmla="*/ 1785668 w 2475781"/>
                  <a:gd name="connsiteY4" fmla="*/ 685502 h 2378019"/>
                  <a:gd name="connsiteX5" fmla="*/ 2087593 w 2475781"/>
                  <a:gd name="connsiteY5" fmla="*/ 2022597 h 2378019"/>
                  <a:gd name="connsiteX6" fmla="*/ 2475781 w 2475781"/>
                  <a:gd name="connsiteY6" fmla="*/ 2367653 h 237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5781" h="2378019">
                    <a:moveTo>
                      <a:pt x="0" y="2367653"/>
                    </a:moveTo>
                    <a:cubicBezTo>
                      <a:pt x="115738" y="2389938"/>
                      <a:pt x="231476" y="2412223"/>
                      <a:pt x="422695" y="2022597"/>
                    </a:cubicBezTo>
                    <a:cubicBezTo>
                      <a:pt x="613914" y="1632971"/>
                      <a:pt x="961846" y="231178"/>
                      <a:pt x="1147314" y="29895"/>
                    </a:cubicBezTo>
                    <a:cubicBezTo>
                      <a:pt x="1332782" y="-171388"/>
                      <a:pt x="1429110" y="705630"/>
                      <a:pt x="1535502" y="814898"/>
                    </a:cubicBezTo>
                    <a:cubicBezTo>
                      <a:pt x="1641894" y="924166"/>
                      <a:pt x="1693653" y="484219"/>
                      <a:pt x="1785668" y="685502"/>
                    </a:cubicBezTo>
                    <a:cubicBezTo>
                      <a:pt x="1877683" y="886785"/>
                      <a:pt x="1972574" y="1742239"/>
                      <a:pt x="2087593" y="2022597"/>
                    </a:cubicBezTo>
                    <a:cubicBezTo>
                      <a:pt x="2202612" y="2302955"/>
                      <a:pt x="2339196" y="2335304"/>
                      <a:pt x="2475781" y="23676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e 26"/>
            <p:cNvGrpSpPr/>
            <p:nvPr/>
          </p:nvGrpSpPr>
          <p:grpSpPr>
            <a:xfrm>
              <a:off x="359598" y="3609380"/>
              <a:ext cx="3276000" cy="2556000"/>
              <a:chOff x="287598" y="3473543"/>
              <a:chExt cx="3420000" cy="2700000"/>
            </a:xfrm>
          </p:grpSpPr>
          <p:grpSp>
            <p:nvGrpSpPr>
              <p:cNvPr id="14" name="Groupe 51"/>
              <p:cNvGrpSpPr/>
              <p:nvPr/>
            </p:nvGrpSpPr>
            <p:grpSpPr>
              <a:xfrm>
                <a:off x="287598" y="3473543"/>
                <a:ext cx="3420000" cy="2700000"/>
                <a:chOff x="2809274" y="3601745"/>
                <a:chExt cx="2520000" cy="2064240"/>
              </a:xfrm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2809274" y="3601745"/>
                  <a:ext cx="2520000" cy="20520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5" name="Groupe 56"/>
                <p:cNvGrpSpPr/>
                <p:nvPr/>
              </p:nvGrpSpPr>
              <p:grpSpPr>
                <a:xfrm>
                  <a:off x="2861497" y="3953672"/>
                  <a:ext cx="2276737" cy="1712313"/>
                  <a:chOff x="2714175" y="1628750"/>
                  <a:chExt cx="3586064" cy="2381947"/>
                </a:xfrm>
              </p:grpSpPr>
              <p:grpSp>
                <p:nvGrpSpPr>
                  <p:cNvPr id="16" name="Groupe 63"/>
                  <p:cNvGrpSpPr/>
                  <p:nvPr/>
                </p:nvGrpSpPr>
                <p:grpSpPr>
                  <a:xfrm>
                    <a:off x="3203810" y="1628750"/>
                    <a:ext cx="3096429" cy="1933553"/>
                    <a:chOff x="6516216" y="1332384"/>
                    <a:chExt cx="1800200" cy="1232520"/>
                  </a:xfrm>
                </p:grpSpPr>
                <p:cxnSp>
                  <p:nvCxnSpPr>
                    <p:cNvPr id="71" name="Connecteur droit avec flèche 70"/>
                    <p:cNvCxnSpPr/>
                    <p:nvPr/>
                  </p:nvCxnSpPr>
                  <p:spPr>
                    <a:xfrm>
                      <a:off x="6516216" y="2564904"/>
                      <a:ext cx="1800200" cy="0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tailEnd type="none" w="lg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necteur droit avec flèche 71"/>
                    <p:cNvCxnSpPr/>
                    <p:nvPr/>
                  </p:nvCxnSpPr>
                  <p:spPr>
                    <a:xfrm flipH="1" flipV="1">
                      <a:off x="6516216" y="1332384"/>
                      <a:ext cx="0" cy="1232520"/>
                    </a:xfrm>
                    <a:prstGeom prst="straightConnector1">
                      <a:avLst/>
                    </a:prstGeom>
                    <a:ln w="22225">
                      <a:solidFill>
                        <a:schemeClr val="tx1"/>
                      </a:solidFill>
                      <a:tailEnd type="none" w="lg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9" name="ZoneTexte 68"/>
                  <p:cNvSpPr txBox="1"/>
                  <p:nvPr/>
                </p:nvSpPr>
                <p:spPr>
                  <a:xfrm rot="16200000">
                    <a:off x="2174014" y="2437352"/>
                    <a:ext cx="1517758" cy="437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err="1" smtClean="0">
                        <a:cs typeface="Arial" pitchFamily="34" charset="0"/>
                      </a:rPr>
                      <a:t>Frequency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  <p:sp>
                <p:nvSpPr>
                  <p:cNvPr id="70" name="ZoneTexte 69"/>
                  <p:cNvSpPr txBox="1"/>
                  <p:nvPr/>
                </p:nvSpPr>
                <p:spPr>
                  <a:xfrm>
                    <a:off x="3820335" y="3573018"/>
                    <a:ext cx="1605378" cy="4376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050" dirty="0" smtClean="0">
                        <a:cs typeface="Arial" pitchFamily="34" charset="0"/>
                      </a:rPr>
                      <a:t>Trait axis</a:t>
                    </a:r>
                    <a:endParaRPr lang="fr-FR" sz="1050" dirty="0"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65" name="Forme libre 64"/>
              <p:cNvSpPr/>
              <p:nvPr/>
            </p:nvSpPr>
            <p:spPr>
              <a:xfrm>
                <a:off x="885635" y="4160220"/>
                <a:ext cx="2448340" cy="1588658"/>
              </a:xfrm>
              <a:custGeom>
                <a:avLst/>
                <a:gdLst>
                  <a:gd name="connsiteX0" fmla="*/ 0 w 2878112"/>
                  <a:gd name="connsiteY0" fmla="*/ 1636426 h 1651416"/>
                  <a:gd name="connsiteX1" fmla="*/ 704538 w 2878112"/>
                  <a:gd name="connsiteY1" fmla="*/ 1261672 h 1651416"/>
                  <a:gd name="connsiteX2" fmla="*/ 1439056 w 2878112"/>
                  <a:gd name="connsiteY2" fmla="*/ 2498 h 1651416"/>
                  <a:gd name="connsiteX3" fmla="*/ 2158584 w 2878112"/>
                  <a:gd name="connsiteY3" fmla="*/ 1276662 h 1651416"/>
                  <a:gd name="connsiteX4" fmla="*/ 2878112 w 2878112"/>
                  <a:gd name="connsiteY4" fmla="*/ 1651416 h 165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112" h="1651416">
                    <a:moveTo>
                      <a:pt x="0" y="1636426"/>
                    </a:moveTo>
                    <a:cubicBezTo>
                      <a:pt x="232347" y="1585209"/>
                      <a:pt x="464695" y="1533993"/>
                      <a:pt x="704538" y="1261672"/>
                    </a:cubicBezTo>
                    <a:cubicBezTo>
                      <a:pt x="944381" y="989351"/>
                      <a:pt x="1196715" y="0"/>
                      <a:pt x="1439056" y="2498"/>
                    </a:cubicBezTo>
                    <a:cubicBezTo>
                      <a:pt x="1681397" y="4996"/>
                      <a:pt x="1918741" y="1001842"/>
                      <a:pt x="2158584" y="1276662"/>
                    </a:cubicBezTo>
                    <a:cubicBezTo>
                      <a:pt x="2398427" y="1551482"/>
                      <a:pt x="2638269" y="1601449"/>
                      <a:pt x="2878112" y="1651416"/>
                    </a:cubicBezTo>
                  </a:path>
                </a:pathLst>
              </a:custGeom>
              <a:ln w="19050">
                <a:solidFill>
                  <a:schemeClr val="tx1"/>
                </a:solidFill>
                <a:prstDash val="soli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5742209" y="2448570"/>
              <a:ext cx="2808389" cy="8641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</a:t>
              </a:r>
              <a:r>
                <a:rPr lang="en-US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OR</a:t>
              </a: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en-US" sz="2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LIM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Communities (patch scale)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11598" y="2520580"/>
              <a:ext cx="2772000" cy="8641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Null</a:t>
              </a:r>
              <a:endParaRPr lang="en-US" sz="26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Communities (patch scale)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534" y="-1353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71000">
                <a:schemeClr val="tx1">
                  <a:lumMod val="85000"/>
                  <a:alpha val="0"/>
                </a:schemeClr>
              </a:gs>
              <a:gs pos="100000">
                <a:schemeClr val="tx1">
                  <a:lumMod val="50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Text Placeholder 22"/>
          <p:cNvSpPr txBox="1">
            <a:spLocks/>
          </p:cNvSpPr>
          <p:nvPr/>
        </p:nvSpPr>
        <p:spPr>
          <a:xfrm>
            <a:off x="267" y="72995"/>
            <a:ext cx="9143466" cy="8356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3: Perspective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9790" y="2852920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11439" y="685925"/>
            <a:ext cx="1584220" cy="19442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 60"/>
          <p:cNvGrpSpPr/>
          <p:nvPr/>
        </p:nvGrpSpPr>
        <p:grpSpPr>
          <a:xfrm>
            <a:off x="491008" y="908650"/>
            <a:ext cx="8161984" cy="5656378"/>
            <a:chOff x="467430" y="1019050"/>
            <a:chExt cx="8161984" cy="5656378"/>
          </a:xfrm>
        </p:grpSpPr>
        <p:pic>
          <p:nvPicPr>
            <p:cNvPr id="60" name="Image 59" descr="Var_Intr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430" y="1019050"/>
              <a:ext cx="6444260" cy="4066180"/>
            </a:xfrm>
            <a:prstGeom prst="rect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11"/>
            <a:stretch>
              <a:fillRect/>
            </a:stretch>
          </p:blipFill>
          <p:spPr>
            <a:xfrm>
              <a:off x="2602876" y="2996940"/>
              <a:ext cx="6026538" cy="3678488"/>
            </a:xfrm>
            <a:prstGeom prst="rect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14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10279</TotalTime>
  <Words>2749</Words>
  <Application>Microsoft Office PowerPoint</Application>
  <PresentationFormat>Affichage à l'écran (4:3)</PresentationFormat>
  <Paragraphs>971</Paragraphs>
  <Slides>118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118</vt:i4>
      </vt:variant>
    </vt:vector>
  </HeadingPairs>
  <TitlesOfParts>
    <vt:vector size="1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Micka</dc:creator>
  <cp:lastModifiedBy>Mickael CHAUVET</cp:lastModifiedBy>
  <cp:revision>589</cp:revision>
  <dcterms:created xsi:type="dcterms:W3CDTF">2014-11-19T19:01:36Z</dcterms:created>
  <dcterms:modified xsi:type="dcterms:W3CDTF">2016-04-06T06:55:54Z</dcterms:modified>
</cp:coreProperties>
</file>