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61" r:id="rId4"/>
    <p:sldId id="265" r:id="rId5"/>
    <p:sldId id="333" r:id="rId6"/>
    <p:sldId id="297" r:id="rId7"/>
    <p:sldId id="298" r:id="rId8"/>
    <p:sldId id="351" r:id="rId9"/>
    <p:sldId id="307" r:id="rId10"/>
    <p:sldId id="310" r:id="rId11"/>
    <p:sldId id="305" r:id="rId12"/>
    <p:sldId id="301" r:id="rId13"/>
    <p:sldId id="353" r:id="rId14"/>
    <p:sldId id="362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3" r:id="rId23"/>
    <p:sldId id="345" r:id="rId24"/>
    <p:sldId id="371" r:id="rId25"/>
    <p:sldId id="370" r:id="rId26"/>
    <p:sldId id="377" r:id="rId27"/>
    <p:sldId id="378" r:id="rId28"/>
    <p:sldId id="374" r:id="rId29"/>
    <p:sldId id="346" r:id="rId30"/>
    <p:sldId id="280" r:id="rId31"/>
    <p:sldId id="350" r:id="rId32"/>
    <p:sldId id="335" r:id="rId33"/>
    <p:sldId id="352" r:id="rId34"/>
    <p:sldId id="364" r:id="rId35"/>
    <p:sldId id="365" r:id="rId36"/>
    <p:sldId id="366" r:id="rId37"/>
    <p:sldId id="367" r:id="rId38"/>
    <p:sldId id="375" r:id="rId39"/>
    <p:sldId id="376" r:id="rId40"/>
    <p:sldId id="368" r:id="rId4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CC"/>
    <a:srgbClr val="0000CC"/>
    <a:srgbClr val="000066"/>
    <a:srgbClr val="FFFF00"/>
    <a:srgbClr val="F3FC80"/>
    <a:srgbClr val="0000FF"/>
    <a:srgbClr val="99FF33"/>
    <a:srgbClr val="CCFFCC"/>
    <a:srgbClr val="99FF66"/>
    <a:srgbClr val="CC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894" autoAdjust="0"/>
  </p:normalViewPr>
  <p:slideViewPr>
    <p:cSldViewPr>
      <p:cViewPr>
        <p:scale>
          <a:sx n="66" d="100"/>
          <a:sy n="66" d="100"/>
        </p:scale>
        <p:origin x="-118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DF415-65DB-4524-B547-C579F141CE7F}" type="datetimeFigureOut">
              <a:rPr lang="fr-FR" smtClean="0"/>
              <a:pPr/>
              <a:t>05/04/2016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B6084-77FC-446C-B98F-AEEBFFC9CB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4750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EE487B-FF59-4E20-886E-2F827C95224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74657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487B-FF59-4E20-886E-2F827C95224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8288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487B-FF59-4E20-886E-2F827C95224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3715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487B-FF59-4E20-886E-2F827C952243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Sp</a:t>
            </a:r>
            <a:r>
              <a:rPr lang="fr-FR" dirty="0" smtClean="0"/>
              <a:t> : Peut-être pas nécessaire à</a:t>
            </a:r>
            <a:r>
              <a:rPr lang="fr-FR" baseline="0" dirty="0" smtClean="0"/>
              <a:t> montrer pour gagner du temps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487B-FF59-4E20-886E-2F827C952243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0996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51520" y="188640"/>
          <a:ext cx="1079500" cy="1047750"/>
        </p:xfrm>
        <a:graphic>
          <a:graphicData uri="http://schemas.openxmlformats.org/presentationml/2006/ole">
            <p:oleObj spid="_x0000_s34832" name="Acrobat Document" r:id="rId3" imgW="5639400" imgH="7992360" progId="AcroExch.Document.DC">
              <p:embed/>
            </p:oleObj>
          </a:graphicData>
        </a:graphic>
      </p:graphicFrame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60ED9E-11EC-44EB-9761-19B5ADA7B155}" type="datetime1">
              <a:rPr lang="fr-FR" smtClean="0"/>
              <a:pPr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528392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Réunion annuelle Imprebio, Antony, 26 jan.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9A6093-16D0-4D93-9159-1930CE23D2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50825" y="188913"/>
          <a:ext cx="792783" cy="769466"/>
        </p:xfrm>
        <a:graphic>
          <a:graphicData uri="http://schemas.openxmlformats.org/presentationml/2006/ole">
            <p:oleObj spid="_x0000_s1045" name="Acrobat Document" r:id="rId6" imgW="5639400" imgH="7992360" progId="AcroExch.Document.DC">
              <p:embed/>
            </p:oleObj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1844824" y="6536377"/>
            <a:ext cx="54543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rgbClr val="FFFF00"/>
                </a:solidFill>
              </a:rPr>
              <a:t>P. Balandier – </a:t>
            </a:r>
            <a:r>
              <a:rPr lang="fr-FR" sz="1200" dirty="0" err="1" smtClean="0">
                <a:solidFill>
                  <a:srgbClr val="FFFF00"/>
                </a:solidFill>
              </a:rPr>
              <a:t>Caqsis</a:t>
            </a:r>
            <a:r>
              <a:rPr lang="fr-FR" sz="1200" dirty="0" smtClean="0">
                <a:solidFill>
                  <a:srgbClr val="FFFF00"/>
                </a:solidFill>
              </a:rPr>
              <a:t> – 07 avril 2016 – diapo </a:t>
            </a:r>
            <a:fld id="{7B18B3EC-6D4F-46C2-8837-03E96CF8D9B4}" type="slidenum">
              <a:rPr lang="fr-FR" sz="1200" smtClean="0">
                <a:solidFill>
                  <a:srgbClr val="FFFF00"/>
                </a:solidFill>
              </a:rPr>
              <a:pPr algn="ctr"/>
              <a:t>‹N°›</a:t>
            </a:fld>
            <a:endParaRPr lang="fr-FR" sz="1200" dirty="0">
              <a:solidFill>
                <a:srgbClr val="FFFF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5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72641" y="2598003"/>
            <a:ext cx="73437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Conséquences de l’application de sylvicultures dynamiques sur la biodiversité en forêt : une première approche de modélisation fonctionnelle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961830" y="5013176"/>
            <a:ext cx="5220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dirty="0">
                <a:solidFill>
                  <a:srgbClr val="FFFF00"/>
                </a:solidFill>
              </a:rPr>
              <a:t>Contrat </a:t>
            </a:r>
            <a:r>
              <a:rPr lang="fr-FR" sz="1800" dirty="0" smtClean="0">
                <a:solidFill>
                  <a:srgbClr val="FFFF00"/>
                </a:solidFill>
              </a:rPr>
              <a:t>MEDDE </a:t>
            </a:r>
            <a:r>
              <a:rPr lang="fr-FR" sz="1800" dirty="0">
                <a:solidFill>
                  <a:srgbClr val="FFFF00"/>
                </a:solidFill>
              </a:rPr>
              <a:t>– GIP </a:t>
            </a:r>
            <a:r>
              <a:rPr lang="fr-FR" sz="1800" dirty="0" err="1">
                <a:solidFill>
                  <a:srgbClr val="FFFF00"/>
                </a:solidFill>
              </a:rPr>
              <a:t>Ecofor</a:t>
            </a:r>
            <a:r>
              <a:rPr lang="fr-FR" sz="1800" dirty="0">
                <a:solidFill>
                  <a:srgbClr val="FFFF00"/>
                </a:solidFill>
              </a:rPr>
              <a:t> – Programme BGF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5594201"/>
            <a:ext cx="11477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900113" y="4037002"/>
            <a:ext cx="7343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FFFF00"/>
                </a:solidFill>
              </a:rPr>
              <a:t>Philippe </a:t>
            </a:r>
            <a:r>
              <a:rPr lang="fr-FR" sz="2000" b="1" dirty="0" smtClean="0">
                <a:solidFill>
                  <a:srgbClr val="FFFF00"/>
                </a:solidFill>
              </a:rPr>
              <a:t>Balandier</a:t>
            </a:r>
          </a:p>
        </p:txBody>
      </p:sp>
      <p:pic>
        <p:nvPicPr>
          <p:cNvPr id="2060" name="Picture 12" descr="logoPIAF2008-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578" y="980728"/>
            <a:ext cx="14398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62" name="Image 4" descr="ecod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800" y="332656"/>
            <a:ext cx="5889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92080" y="548606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00192" y="332656"/>
            <a:ext cx="252028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635896" y="404664"/>
            <a:ext cx="1419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 15" descr="irstea.bmp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691680" y="764704"/>
            <a:ext cx="819880" cy="792088"/>
          </a:xfrm>
          <a:prstGeom prst="rect">
            <a:avLst/>
          </a:prstGeom>
        </p:spPr>
      </p:pic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347864" y="5451301"/>
            <a:ext cx="919485" cy="11031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11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1152128" cy="360040"/>
          </a:xfrm>
          <a:prstGeom prst="rect">
            <a:avLst/>
          </a:prstGeom>
          <a:solidFill>
            <a:srgbClr val="EDEDED"/>
          </a:solidFill>
          <a:ln w="88900" cmpd="sng">
            <a:solidFill>
              <a:srgbClr val="FFFF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6343" y="1628775"/>
            <a:ext cx="22558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7474" y="1628800"/>
            <a:ext cx="25209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393" y="1628775"/>
            <a:ext cx="26654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27784" y="307975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Relevés</a:t>
            </a:r>
            <a:endParaRPr lang="fr-F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4" descr="Résines_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664643"/>
            <a:ext cx="331152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5" descr="Résines_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2672755"/>
            <a:ext cx="331152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627784" y="307975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Relevés</a:t>
            </a:r>
            <a:endParaRPr lang="fr-F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P1030401_reca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140968"/>
            <a:ext cx="2927300" cy="2927301"/>
          </a:xfrm>
          <a:prstGeom prst="rect">
            <a:avLst/>
          </a:prstGeom>
          <a:noFill/>
        </p:spPr>
      </p:pic>
      <p:pic>
        <p:nvPicPr>
          <p:cNvPr id="12" name="Picture 7" descr="P1030400_reca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3068960"/>
            <a:ext cx="3039244" cy="3039244"/>
          </a:xfrm>
          <a:prstGeom prst="rect">
            <a:avLst/>
          </a:prstGeom>
          <a:noFill/>
        </p:spPr>
      </p:pic>
      <p:pic>
        <p:nvPicPr>
          <p:cNvPr id="7" name="Picture 8" descr="Tronçais_RDI_025_lumiere_1_recad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83768" y="1196752"/>
            <a:ext cx="2912120" cy="2912120"/>
          </a:xfrm>
          <a:prstGeom prst="rect">
            <a:avLst/>
          </a:prstGeom>
          <a:noFill/>
        </p:spPr>
      </p:pic>
      <p:pic>
        <p:nvPicPr>
          <p:cNvPr id="8" name="Picture 10" descr="P1030390_recad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8184" y="836712"/>
            <a:ext cx="1800200" cy="1800200"/>
          </a:xfrm>
          <a:prstGeom prst="rect">
            <a:avLst/>
          </a:prstGeom>
          <a:noFill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627784" y="307975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Relevés</a:t>
            </a:r>
            <a:endParaRPr lang="fr-F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301403" y="332656"/>
            <a:ext cx="5726981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dirty="0" smtClean="0">
                <a:solidFill>
                  <a:srgbClr val="FFFF00"/>
                </a:solidFill>
                <a:ea typeface="+mj-ea"/>
                <a:cs typeface="Arial" charset="0"/>
              </a:rPr>
              <a:t>Eau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55576" y="5947941"/>
            <a:ext cx="8064896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FR" b="1" kern="0" dirty="0" smtClean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 </a:t>
            </a:r>
            <a:r>
              <a:rPr lang="fr-FR" b="1" dirty="0" smtClean="0">
                <a:solidFill>
                  <a:srgbClr val="FFFF00"/>
                </a:solidFill>
              </a:rPr>
              <a:t>Les placettes avec les RDI les plus élevés ont tendance à s’assécher plus précocement et plus rapidement que les placettes avec de petits RDI.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38914" name="Picture 2" descr="troncais_VWCrel_201401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54978" y="836711"/>
            <a:ext cx="504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>
          <a:xfrm>
            <a:off x="3299926" y="2331124"/>
            <a:ext cx="33843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452054" y="4869160"/>
            <a:ext cx="12241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340768"/>
            <a:ext cx="48577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301403" y="332656"/>
            <a:ext cx="5726981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dirty="0" smtClean="0">
                <a:solidFill>
                  <a:srgbClr val="FFFF00"/>
                </a:solidFill>
                <a:ea typeface="+mj-ea"/>
                <a:cs typeface="Arial" charset="0"/>
              </a:rPr>
              <a:t>Eau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55576" y="5947941"/>
            <a:ext cx="8064896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FR" b="1" kern="0" dirty="0" smtClean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 </a:t>
            </a:r>
            <a:r>
              <a:rPr lang="fr-FR" b="1" dirty="0" smtClean="0">
                <a:solidFill>
                  <a:srgbClr val="FFFF00"/>
                </a:solidFill>
              </a:rPr>
              <a:t>Les plantes interférentes consomment une part non négligeable de l’eau du sol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screen"/>
          <a:srcRect l="9656" t="14889" r="12070"/>
          <a:stretch>
            <a:fillRect/>
          </a:stretch>
        </p:blipFill>
        <p:spPr bwMode="auto">
          <a:xfrm>
            <a:off x="251520" y="1124744"/>
            <a:ext cx="8745438" cy="462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necteur droit avec flèche 10"/>
          <p:cNvCxnSpPr/>
          <p:nvPr/>
        </p:nvCxnSpPr>
        <p:spPr>
          <a:xfrm flipH="1">
            <a:off x="1691680" y="5229200"/>
            <a:ext cx="64087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572000" y="52292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10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540490" y="52292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18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503350" y="52292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30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628722" y="52292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4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596629" y="5445224"/>
            <a:ext cx="2315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Surface terrière (m² ha-1)</a:t>
            </a:r>
            <a:endParaRPr lang="fr-FR" b="1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4139952" y="908720"/>
            <a:ext cx="0" cy="4896544"/>
          </a:xfrm>
          <a:prstGeom prst="line">
            <a:avLst/>
          </a:prstGeom>
          <a:ln w="28575">
            <a:solidFill>
              <a:srgbClr val="00006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8028384" y="666936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301403" y="332656"/>
            <a:ext cx="5726981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noProof="0" dirty="0" smtClean="0">
                <a:solidFill>
                  <a:srgbClr val="FFFF00"/>
                </a:solidFill>
                <a:ea typeface="+mj-ea"/>
                <a:cs typeface="Arial" charset="0"/>
              </a:rPr>
              <a:t>Température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55576" y="5733256"/>
            <a:ext cx="8064896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FR" b="1" kern="0" dirty="0" smtClean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 Faibles RDI : Maxima les plus élevés, minima les plus bas.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39938" name="Picture 2" descr="parroy_2012_Tsol"/>
          <p:cNvPicPr>
            <a:picLocks noChangeAspect="1" noChangeArrowheads="1"/>
          </p:cNvPicPr>
          <p:nvPr/>
        </p:nvPicPr>
        <p:blipFill>
          <a:blip r:embed="rId2" cstate="screen"/>
          <a:srcRect l="7274" t="7510" r="3636" b="7510"/>
          <a:stretch>
            <a:fillRect/>
          </a:stretch>
        </p:blipFill>
        <p:spPr bwMode="auto">
          <a:xfrm>
            <a:off x="683568" y="1268760"/>
            <a:ext cx="79614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rme libre 11"/>
          <p:cNvSpPr/>
          <p:nvPr/>
        </p:nvSpPr>
        <p:spPr>
          <a:xfrm>
            <a:off x="2610035" y="2416206"/>
            <a:ext cx="3879542" cy="2308194"/>
          </a:xfrm>
          <a:custGeom>
            <a:avLst/>
            <a:gdLst>
              <a:gd name="connsiteX0" fmla="*/ 0 w 3879542"/>
              <a:gd name="connsiteY0" fmla="*/ 1454458 h 2308194"/>
              <a:gd name="connsiteX1" fmla="*/ 204186 w 3879542"/>
              <a:gd name="connsiteY1" fmla="*/ 1907219 h 2308194"/>
              <a:gd name="connsiteX2" fmla="*/ 506027 w 3879542"/>
              <a:gd name="connsiteY2" fmla="*/ 2288959 h 2308194"/>
              <a:gd name="connsiteX3" fmla="*/ 816746 w 3879542"/>
              <a:gd name="connsiteY3" fmla="*/ 2022629 h 2308194"/>
              <a:gd name="connsiteX4" fmla="*/ 1083076 w 3879542"/>
              <a:gd name="connsiteY4" fmla="*/ 1720788 h 2308194"/>
              <a:gd name="connsiteX5" fmla="*/ 1411549 w 3879542"/>
              <a:gd name="connsiteY5" fmla="*/ 726489 h 2308194"/>
              <a:gd name="connsiteX6" fmla="*/ 1704513 w 3879542"/>
              <a:gd name="connsiteY6" fmla="*/ 424648 h 2308194"/>
              <a:gd name="connsiteX7" fmla="*/ 2166151 w 3879542"/>
              <a:gd name="connsiteY7" fmla="*/ 238217 h 2308194"/>
              <a:gd name="connsiteX8" fmla="*/ 2627790 w 3879542"/>
              <a:gd name="connsiteY8" fmla="*/ 113930 h 2308194"/>
              <a:gd name="connsiteX9" fmla="*/ 2902998 w 3879542"/>
              <a:gd name="connsiteY9" fmla="*/ 149441 h 2308194"/>
              <a:gd name="connsiteX10" fmla="*/ 3879542 w 3879542"/>
              <a:gd name="connsiteY10" fmla="*/ 1010575 h 230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9542" h="2308194">
                <a:moveTo>
                  <a:pt x="0" y="1454458"/>
                </a:moveTo>
                <a:cubicBezTo>
                  <a:pt x="59924" y="1611297"/>
                  <a:pt x="119848" y="1768136"/>
                  <a:pt x="204186" y="1907219"/>
                </a:cubicBezTo>
                <a:cubicBezTo>
                  <a:pt x="288524" y="2046302"/>
                  <a:pt x="403934" y="2269724"/>
                  <a:pt x="506027" y="2288959"/>
                </a:cubicBezTo>
                <a:cubicBezTo>
                  <a:pt x="608120" y="2308194"/>
                  <a:pt x="720571" y="2117324"/>
                  <a:pt x="816746" y="2022629"/>
                </a:cubicBezTo>
                <a:cubicBezTo>
                  <a:pt x="912921" y="1927934"/>
                  <a:pt x="983942" y="1936811"/>
                  <a:pt x="1083076" y="1720788"/>
                </a:cubicBezTo>
                <a:cubicBezTo>
                  <a:pt x="1182210" y="1504765"/>
                  <a:pt x="1307976" y="942512"/>
                  <a:pt x="1411549" y="726489"/>
                </a:cubicBezTo>
                <a:cubicBezTo>
                  <a:pt x="1515122" y="510466"/>
                  <a:pt x="1578746" y="506027"/>
                  <a:pt x="1704513" y="424648"/>
                </a:cubicBezTo>
                <a:cubicBezTo>
                  <a:pt x="1830280" y="343269"/>
                  <a:pt x="2012272" y="290003"/>
                  <a:pt x="2166151" y="238217"/>
                </a:cubicBezTo>
                <a:cubicBezTo>
                  <a:pt x="2320031" y="186431"/>
                  <a:pt x="2504982" y="128726"/>
                  <a:pt x="2627790" y="113930"/>
                </a:cubicBezTo>
                <a:cubicBezTo>
                  <a:pt x="2750598" y="99134"/>
                  <a:pt x="2694373" y="0"/>
                  <a:pt x="2902998" y="149441"/>
                </a:cubicBezTo>
                <a:cubicBezTo>
                  <a:pt x="3111623" y="298882"/>
                  <a:pt x="3495582" y="654728"/>
                  <a:pt x="3879542" y="1010575"/>
                </a:cubicBezTo>
              </a:path>
            </a:pathLst>
          </a:cu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2610035" y="2965141"/>
            <a:ext cx="3826276" cy="1370121"/>
          </a:xfrm>
          <a:custGeom>
            <a:avLst/>
            <a:gdLst>
              <a:gd name="connsiteX0" fmla="*/ 0 w 3826276"/>
              <a:gd name="connsiteY0" fmla="*/ 710214 h 1370121"/>
              <a:gd name="connsiteX1" fmla="*/ 514905 w 3826276"/>
              <a:gd name="connsiteY1" fmla="*/ 1340529 h 1370121"/>
              <a:gd name="connsiteX2" fmla="*/ 790113 w 3826276"/>
              <a:gd name="connsiteY2" fmla="*/ 887768 h 1370121"/>
              <a:gd name="connsiteX3" fmla="*/ 1020932 w 3826276"/>
              <a:gd name="connsiteY3" fmla="*/ 559294 h 1370121"/>
              <a:gd name="connsiteX4" fmla="*/ 1500326 w 3826276"/>
              <a:gd name="connsiteY4" fmla="*/ 443884 h 1370121"/>
              <a:gd name="connsiteX5" fmla="*/ 1890944 w 3826276"/>
              <a:gd name="connsiteY5" fmla="*/ 257453 h 1370121"/>
              <a:gd name="connsiteX6" fmla="*/ 2379215 w 3826276"/>
              <a:gd name="connsiteY6" fmla="*/ 115410 h 1370121"/>
              <a:gd name="connsiteX7" fmla="*/ 2725445 w 3826276"/>
              <a:gd name="connsiteY7" fmla="*/ 8878 h 1370121"/>
              <a:gd name="connsiteX8" fmla="*/ 2991775 w 3826276"/>
              <a:gd name="connsiteY8" fmla="*/ 62144 h 1370121"/>
              <a:gd name="connsiteX9" fmla="*/ 3302493 w 3826276"/>
              <a:gd name="connsiteY9" fmla="*/ 266331 h 1370121"/>
              <a:gd name="connsiteX10" fmla="*/ 3826276 w 3826276"/>
              <a:gd name="connsiteY10" fmla="*/ 674704 h 137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26276" h="1370121">
                <a:moveTo>
                  <a:pt x="0" y="710214"/>
                </a:moveTo>
                <a:cubicBezTo>
                  <a:pt x="191610" y="1010575"/>
                  <a:pt x="383220" y="1310937"/>
                  <a:pt x="514905" y="1340529"/>
                </a:cubicBezTo>
                <a:cubicBezTo>
                  <a:pt x="646590" y="1370121"/>
                  <a:pt x="705775" y="1017974"/>
                  <a:pt x="790113" y="887768"/>
                </a:cubicBezTo>
                <a:cubicBezTo>
                  <a:pt x="874451" y="757562"/>
                  <a:pt x="902563" y="633275"/>
                  <a:pt x="1020932" y="559294"/>
                </a:cubicBezTo>
                <a:cubicBezTo>
                  <a:pt x="1139301" y="485313"/>
                  <a:pt x="1355324" y="494191"/>
                  <a:pt x="1500326" y="443884"/>
                </a:cubicBezTo>
                <a:cubicBezTo>
                  <a:pt x="1645328" y="393577"/>
                  <a:pt x="1744463" y="312199"/>
                  <a:pt x="1890944" y="257453"/>
                </a:cubicBezTo>
                <a:cubicBezTo>
                  <a:pt x="2037425" y="202707"/>
                  <a:pt x="2379215" y="115410"/>
                  <a:pt x="2379215" y="115410"/>
                </a:cubicBezTo>
                <a:cubicBezTo>
                  <a:pt x="2518299" y="73981"/>
                  <a:pt x="2623352" y="17756"/>
                  <a:pt x="2725445" y="8878"/>
                </a:cubicBezTo>
                <a:cubicBezTo>
                  <a:pt x="2827538" y="0"/>
                  <a:pt x="2895600" y="19235"/>
                  <a:pt x="2991775" y="62144"/>
                </a:cubicBezTo>
                <a:cubicBezTo>
                  <a:pt x="3087950" y="105053"/>
                  <a:pt x="3163410" y="164238"/>
                  <a:pt x="3302493" y="266331"/>
                </a:cubicBezTo>
                <a:cubicBezTo>
                  <a:pt x="3441576" y="368424"/>
                  <a:pt x="3633926" y="521564"/>
                  <a:pt x="3826276" y="674704"/>
                </a:cubicBez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301403" y="332656"/>
            <a:ext cx="5726981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noProof="0" dirty="0" smtClean="0">
                <a:solidFill>
                  <a:srgbClr val="FFFF00"/>
                </a:solidFill>
                <a:ea typeface="+mj-ea"/>
                <a:cs typeface="Arial" charset="0"/>
              </a:rPr>
              <a:t>Flore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547664" y="6163965"/>
            <a:ext cx="7128792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FR" b="1" kern="0" dirty="0" smtClean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 Augmentation de la richesse spécifique des plantes avec la lumière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8344" y="908720"/>
            <a:ext cx="504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4"/>
          <p:cNvGrpSpPr/>
          <p:nvPr/>
        </p:nvGrpSpPr>
        <p:grpSpPr>
          <a:xfrm>
            <a:off x="3788790" y="1916832"/>
            <a:ext cx="3259944" cy="2828057"/>
            <a:chOff x="3788790" y="1916832"/>
            <a:chExt cx="3259944" cy="2828057"/>
          </a:xfrm>
        </p:grpSpPr>
        <p:sp>
          <p:nvSpPr>
            <p:cNvPr id="9" name="ZoneTexte 8"/>
            <p:cNvSpPr txBox="1"/>
            <p:nvPr/>
          </p:nvSpPr>
          <p:spPr>
            <a:xfrm>
              <a:off x="3788790" y="4437112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0.02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644008" y="3284984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0.05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508104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0.14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516216" y="1916832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0.37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301403" y="332656"/>
            <a:ext cx="5726981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noProof="0" dirty="0" smtClean="0">
                <a:solidFill>
                  <a:srgbClr val="FFFF00"/>
                </a:solidFill>
                <a:ea typeface="+mj-ea"/>
                <a:cs typeface="Arial" charset="0"/>
              </a:rPr>
              <a:t>Flore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547664" y="6021288"/>
            <a:ext cx="7128792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FR" b="1" kern="0" dirty="0" smtClean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 Diminution de la richesse spécifique des plantes quand le recouvrement des plantes interférentes augmente trop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8344" y="836712"/>
            <a:ext cx="504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>
          <a:xfrm>
            <a:off x="5292080" y="1052736"/>
            <a:ext cx="0" cy="439248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 6"/>
          <p:cNvSpPr/>
          <p:nvPr/>
        </p:nvSpPr>
        <p:spPr>
          <a:xfrm>
            <a:off x="3408438" y="2220686"/>
            <a:ext cx="1526419" cy="3018971"/>
          </a:xfrm>
          <a:custGeom>
            <a:avLst/>
            <a:gdLst>
              <a:gd name="connsiteX0" fmla="*/ 74991 w 1526419"/>
              <a:gd name="connsiteY0" fmla="*/ 2757714 h 3018971"/>
              <a:gd name="connsiteX1" fmla="*/ 118533 w 1526419"/>
              <a:gd name="connsiteY1" fmla="*/ 2714171 h 3018971"/>
              <a:gd name="connsiteX2" fmla="*/ 786191 w 1526419"/>
              <a:gd name="connsiteY2" fmla="*/ 928914 h 3018971"/>
              <a:gd name="connsiteX3" fmla="*/ 1149048 w 1526419"/>
              <a:gd name="connsiteY3" fmla="*/ 275771 h 3018971"/>
              <a:gd name="connsiteX4" fmla="*/ 1352248 w 1526419"/>
              <a:gd name="connsiteY4" fmla="*/ 58057 h 3018971"/>
              <a:gd name="connsiteX5" fmla="*/ 1526419 w 1526419"/>
              <a:gd name="connsiteY5" fmla="*/ 0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419" h="3018971">
                <a:moveTo>
                  <a:pt x="74991" y="2757714"/>
                </a:moveTo>
                <a:cubicBezTo>
                  <a:pt x="37495" y="2888342"/>
                  <a:pt x="0" y="3018971"/>
                  <a:pt x="118533" y="2714171"/>
                </a:cubicBezTo>
                <a:cubicBezTo>
                  <a:pt x="237066" y="2409371"/>
                  <a:pt x="614439" y="1335314"/>
                  <a:pt x="786191" y="928914"/>
                </a:cubicBezTo>
                <a:cubicBezTo>
                  <a:pt x="957944" y="522514"/>
                  <a:pt x="1054705" y="420914"/>
                  <a:pt x="1149048" y="275771"/>
                </a:cubicBezTo>
                <a:cubicBezTo>
                  <a:pt x="1243391" y="130628"/>
                  <a:pt x="1289353" y="104019"/>
                  <a:pt x="1352248" y="58057"/>
                </a:cubicBezTo>
                <a:cubicBezTo>
                  <a:pt x="1415143" y="12095"/>
                  <a:pt x="1470781" y="6047"/>
                  <a:pt x="1526419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4992914" y="2206171"/>
            <a:ext cx="1190172" cy="1030515"/>
          </a:xfrm>
          <a:custGeom>
            <a:avLst/>
            <a:gdLst>
              <a:gd name="connsiteX0" fmla="*/ 0 w 1190172"/>
              <a:gd name="connsiteY0" fmla="*/ 0 h 1030515"/>
              <a:gd name="connsiteX1" fmla="*/ 246743 w 1190172"/>
              <a:gd name="connsiteY1" fmla="*/ 101600 h 1030515"/>
              <a:gd name="connsiteX2" fmla="*/ 478972 w 1190172"/>
              <a:gd name="connsiteY2" fmla="*/ 362858 h 1030515"/>
              <a:gd name="connsiteX3" fmla="*/ 1190172 w 1190172"/>
              <a:gd name="connsiteY3" fmla="*/ 1030515 h 10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172" h="1030515">
                <a:moveTo>
                  <a:pt x="0" y="0"/>
                </a:moveTo>
                <a:cubicBezTo>
                  <a:pt x="83457" y="20562"/>
                  <a:pt x="166914" y="41124"/>
                  <a:pt x="246743" y="101600"/>
                </a:cubicBezTo>
                <a:cubicBezTo>
                  <a:pt x="326572" y="162076"/>
                  <a:pt x="321734" y="208039"/>
                  <a:pt x="478972" y="362858"/>
                </a:cubicBezTo>
                <a:cubicBezTo>
                  <a:pt x="636210" y="517677"/>
                  <a:pt x="1190172" y="1030515"/>
                  <a:pt x="1190172" y="1030515"/>
                </a:cubicBezTo>
              </a:path>
            </a:pathLst>
          </a:cu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301403" y="332656"/>
            <a:ext cx="5726981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noProof="0" dirty="0" smtClean="0">
                <a:solidFill>
                  <a:srgbClr val="FFFF00"/>
                </a:solidFill>
                <a:ea typeface="+mj-ea"/>
                <a:cs typeface="Arial" charset="0"/>
              </a:rPr>
              <a:t>Flore - Bryophytes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83568" y="6163965"/>
            <a:ext cx="8388424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FR" sz="1800" b="1" kern="0" dirty="0" smtClean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 La richesse en mousses épiphytes est affectée par l’espèce de chêne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37222" y="909280"/>
            <a:ext cx="504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3" descr="Homalothecium_sur_chêneWEBContrast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12776"/>
            <a:ext cx="177619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301403" y="332656"/>
            <a:ext cx="5726981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noProof="0" dirty="0" smtClean="0">
                <a:solidFill>
                  <a:srgbClr val="FFFF00"/>
                </a:solidFill>
                <a:ea typeface="+mj-ea"/>
                <a:cs typeface="Arial" charset="0"/>
              </a:rPr>
              <a:t>Gastéropodes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11" y="2494637"/>
            <a:ext cx="4314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Font typeface="Wingdings" pitchFamily="2" charset="2"/>
              <a:buChar char="F"/>
              <a:defRPr/>
            </a:pPr>
            <a:r>
              <a:rPr lang="fr-FR" sz="1800" b="1" kern="0" dirty="0" smtClean="0">
                <a:solidFill>
                  <a:srgbClr val="FFFF00"/>
                </a:solidFill>
                <a:cs typeface="Arial" charset="0"/>
                <a:sym typeface="Wingdings"/>
              </a:rPr>
              <a:t>Aucune variable sylvicole n’émerge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246" y="1495817"/>
            <a:ext cx="7953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F"/>
              <a:defRPr/>
            </a:pPr>
            <a:r>
              <a:rPr lang="fr-FR" sz="1800" b="1" kern="0" dirty="0" smtClean="0">
                <a:solidFill>
                  <a:srgbClr val="FFFF00"/>
                </a:solidFill>
                <a:cs typeface="Arial" charset="0"/>
                <a:sym typeface="Wingdings"/>
              </a:rPr>
              <a:t> La diversité est très faible, mais échantillonnage seulement en milieu acide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328672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F"/>
              <a:defRPr/>
            </a:pPr>
            <a:r>
              <a:rPr lang="fr-FR" sz="1800" b="1" dirty="0" smtClean="0">
                <a:solidFill>
                  <a:srgbClr val="FFFF00"/>
                </a:solidFill>
              </a:rPr>
              <a:t> Importance de l’histoire locale des peuplements malacologiques, leur distribution dans le paysage et le hasard de l’échantillonnage</a:t>
            </a:r>
            <a:endParaRPr lang="fr-FR" sz="1800" b="1" kern="0" dirty="0" smtClean="0">
              <a:solidFill>
                <a:srgbClr val="FFFF00"/>
              </a:solidFill>
              <a:cs typeface="Arial" charset="0"/>
              <a:sym typeface="Wingdings"/>
            </a:endParaRPr>
          </a:p>
        </p:txBody>
      </p:sp>
      <p:sp>
        <p:nvSpPr>
          <p:cNvPr id="49154" name="AutoShape 2" descr="Dessin Escargot dessin escargot rigo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156" name="AutoShape 4" descr="Dessin Escargot dessin escargot rigo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9157" name="Picture 5" descr="C:\TEMP\dessin_escargot_rigol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4278288"/>
            <a:ext cx="1800000" cy="1800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74209" y="6078488"/>
            <a:ext cx="28777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>
                <a:solidFill>
                  <a:srgbClr val="FFFF00"/>
                </a:solidFill>
              </a:rPr>
              <a:t>http://kidscoloriage.eu/coloriage/dessin-escargot.php</a:t>
            </a:r>
            <a:endParaRPr lang="fr-FR" sz="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00113" y="1484313"/>
            <a:ext cx="734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rgbClr val="FFFF00"/>
                </a:solidFill>
              </a:rPr>
              <a:t>Contexte :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07269" y="2420938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800" b="1" dirty="0">
                <a:solidFill>
                  <a:srgbClr val="FFFF00"/>
                </a:solidFill>
              </a:rPr>
              <a:t>- Alternatives aux énergies fossiles : </a:t>
            </a:r>
            <a:r>
              <a:rPr lang="fr-FR" sz="1800" b="1" dirty="0" smtClean="0">
                <a:solidFill>
                  <a:srgbClr val="FFFF00"/>
                </a:solidFill>
              </a:rPr>
              <a:t>souhait d’une augmentation des </a:t>
            </a:r>
            <a:r>
              <a:rPr lang="fr-FR" sz="1800" b="1" dirty="0">
                <a:solidFill>
                  <a:srgbClr val="FFFF00"/>
                </a:solidFill>
              </a:rPr>
              <a:t>prélèvements en </a:t>
            </a:r>
            <a:r>
              <a:rPr lang="fr-FR" sz="1800" b="1" dirty="0" smtClean="0">
                <a:solidFill>
                  <a:srgbClr val="FFFF00"/>
                </a:solidFill>
              </a:rPr>
              <a:t>bois</a:t>
            </a:r>
            <a:endParaRPr lang="fr-FR" sz="1800" b="1" dirty="0">
              <a:solidFill>
                <a:srgbClr val="FFFF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54088" y="3284538"/>
            <a:ext cx="7235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800" b="1" dirty="0">
                <a:solidFill>
                  <a:srgbClr val="FFFF00"/>
                </a:solidFill>
              </a:rPr>
              <a:t>- Changements climatiques : préconisation d’une diminution de la densité sur </a:t>
            </a:r>
            <a:r>
              <a:rPr lang="fr-FR" sz="1800" b="1" dirty="0" smtClean="0">
                <a:solidFill>
                  <a:srgbClr val="FFFF00"/>
                </a:solidFill>
              </a:rPr>
              <a:t>pied (au moins dans certaines régions)</a:t>
            </a:r>
            <a:endParaRPr lang="fr-FR" sz="1800" b="1" dirty="0">
              <a:solidFill>
                <a:srgbClr val="FFFF00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54088" y="4300538"/>
            <a:ext cx="723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FFFF00"/>
                </a:solidFill>
                <a:sym typeface="Wingdings" pitchFamily="2" charset="2"/>
              </a:rPr>
              <a:t> Peuplements plus ouverts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utoUpdateAnimBg="0"/>
      <p:bldP spid="307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301403" y="332656"/>
            <a:ext cx="5726981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noProof="0" dirty="0" smtClean="0">
                <a:solidFill>
                  <a:srgbClr val="FFFF00"/>
                </a:solidFill>
                <a:ea typeface="+mj-ea"/>
                <a:cs typeface="Arial" charset="0"/>
              </a:rPr>
              <a:t>Faune du sol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55576" y="6163965"/>
            <a:ext cx="7920880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FR" sz="1800" b="1" kern="0" dirty="0" smtClean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 La réponse n’est pas univoque et dépend des groupes considérés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" name="Groupe 37"/>
          <p:cNvGrpSpPr/>
          <p:nvPr/>
        </p:nvGrpSpPr>
        <p:grpSpPr>
          <a:xfrm>
            <a:off x="2197760" y="980728"/>
            <a:ext cx="5398576" cy="2390782"/>
            <a:chOff x="2197760" y="980728"/>
            <a:chExt cx="5398576" cy="2390782"/>
          </a:xfrm>
        </p:grpSpPr>
        <p:grpSp>
          <p:nvGrpSpPr>
            <p:cNvPr id="3" name="Groupe 33"/>
            <p:cNvGrpSpPr/>
            <p:nvPr/>
          </p:nvGrpSpPr>
          <p:grpSpPr>
            <a:xfrm>
              <a:off x="2197760" y="980728"/>
              <a:ext cx="5326568" cy="2210762"/>
              <a:chOff x="901616" y="980728"/>
              <a:chExt cx="5326568" cy="2210762"/>
            </a:xfrm>
          </p:grpSpPr>
          <p:sp>
            <p:nvSpPr>
              <p:cNvPr id="10" name="Forme libre 9"/>
              <p:cNvSpPr/>
              <p:nvPr/>
            </p:nvSpPr>
            <p:spPr>
              <a:xfrm>
                <a:off x="4412343" y="1857828"/>
                <a:ext cx="1785257" cy="943429"/>
              </a:xfrm>
              <a:custGeom>
                <a:avLst/>
                <a:gdLst>
                  <a:gd name="connsiteX0" fmla="*/ 0 w 1785257"/>
                  <a:gd name="connsiteY0" fmla="*/ 914401 h 943429"/>
                  <a:gd name="connsiteX1" fmla="*/ 420914 w 1785257"/>
                  <a:gd name="connsiteY1" fmla="*/ 261258 h 943429"/>
                  <a:gd name="connsiteX2" fmla="*/ 827314 w 1785257"/>
                  <a:gd name="connsiteY2" fmla="*/ 29029 h 943429"/>
                  <a:gd name="connsiteX3" fmla="*/ 1132114 w 1785257"/>
                  <a:gd name="connsiteY3" fmla="*/ 87086 h 943429"/>
                  <a:gd name="connsiteX4" fmla="*/ 1451428 w 1785257"/>
                  <a:gd name="connsiteY4" fmla="*/ 362858 h 943429"/>
                  <a:gd name="connsiteX5" fmla="*/ 1785257 w 1785257"/>
                  <a:gd name="connsiteY5" fmla="*/ 943429 h 94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5257" h="943429">
                    <a:moveTo>
                      <a:pt x="0" y="914401"/>
                    </a:moveTo>
                    <a:cubicBezTo>
                      <a:pt x="141514" y="661610"/>
                      <a:pt x="283028" y="408820"/>
                      <a:pt x="420914" y="261258"/>
                    </a:cubicBezTo>
                    <a:cubicBezTo>
                      <a:pt x="558800" y="113696"/>
                      <a:pt x="708781" y="58058"/>
                      <a:pt x="827314" y="29029"/>
                    </a:cubicBezTo>
                    <a:cubicBezTo>
                      <a:pt x="945847" y="0"/>
                      <a:pt x="1028095" y="31448"/>
                      <a:pt x="1132114" y="87086"/>
                    </a:cubicBezTo>
                    <a:cubicBezTo>
                      <a:pt x="1236133" y="142724"/>
                      <a:pt x="1342571" y="220134"/>
                      <a:pt x="1451428" y="362858"/>
                    </a:cubicBezTo>
                    <a:cubicBezTo>
                      <a:pt x="1560285" y="505582"/>
                      <a:pt x="1672771" y="724505"/>
                      <a:pt x="1785257" y="943429"/>
                    </a:cubicBezTo>
                  </a:path>
                </a:pathLst>
              </a:custGeom>
              <a:ln w="28575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8132" name="Picture 4" descr="Les vers anéciques vivent entre la terre et la surface.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1477680" y="980728"/>
                <a:ext cx="1343025" cy="1762126"/>
              </a:xfrm>
              <a:prstGeom prst="rect">
                <a:avLst/>
              </a:prstGeom>
              <a:noFill/>
            </p:spPr>
          </p:pic>
          <p:cxnSp>
            <p:nvCxnSpPr>
              <p:cNvPr id="15" name="Connecteur droit avec flèche 14"/>
              <p:cNvCxnSpPr/>
              <p:nvPr/>
            </p:nvCxnSpPr>
            <p:spPr>
              <a:xfrm flipV="1">
                <a:off x="4139952" y="980728"/>
                <a:ext cx="0" cy="2088232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>
              <a:xfrm>
                <a:off x="4031992" y="3039932"/>
                <a:ext cx="2196192" cy="29028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ZoneTexte 19"/>
              <p:cNvSpPr txBox="1"/>
              <p:nvPr/>
            </p:nvSpPr>
            <p:spPr>
              <a:xfrm>
                <a:off x="5076056" y="1124744"/>
                <a:ext cx="10658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FFFF00"/>
                    </a:solidFill>
                  </a:rPr>
                  <a:t>P = 0.006</a:t>
                </a:r>
                <a:endParaRPr lang="fr-FR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901616" y="2852936"/>
                <a:ext cx="23742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FFFF00"/>
                    </a:solidFill>
                  </a:rPr>
                  <a:t>Vers de terre anécique</a:t>
                </a:r>
                <a:endParaRPr lang="fr-FR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61656" y="2651426"/>
                <a:ext cx="180049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100" dirty="0" smtClean="0">
                    <a:solidFill>
                      <a:srgbClr val="FFFF00"/>
                    </a:solidFill>
                  </a:rPr>
                  <a:t>(http://www.verslaterre.fr/)</a:t>
                </a:r>
                <a:endParaRPr lang="fr-FR" sz="11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3779912" y="2852936"/>
                <a:ext cx="720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FFFF00"/>
                    </a:solidFill>
                  </a:rPr>
                  <a:t>0</a:t>
                </a:r>
                <a:endParaRPr lang="fr-FR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3707904" y="1052736"/>
                <a:ext cx="2160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FFFF00"/>
                    </a:solidFill>
                  </a:rPr>
                  <a:t>4</a:t>
                </a:r>
                <a:endParaRPr lang="fr-FR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 rot="16200000">
                <a:off x="2438961" y="1893511"/>
                <a:ext cx="21563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FFFF00"/>
                    </a:solidFill>
                  </a:rPr>
                  <a:t>Richesse spécifique</a:t>
                </a:r>
                <a:endParaRPr lang="fr-FR" sz="16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5" name="ZoneTexte 34"/>
            <p:cNvSpPr txBox="1"/>
            <p:nvPr/>
          </p:nvSpPr>
          <p:spPr>
            <a:xfrm>
              <a:off x="5292080" y="303295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rgbClr val="FFFF00"/>
                  </a:solidFill>
                </a:rPr>
                <a:t>0</a:t>
              </a:r>
              <a:endParaRPr lang="fr-FR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297856" y="303295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rgbClr val="FFFF00"/>
                  </a:solidFill>
                </a:rPr>
                <a:t>1</a:t>
              </a:r>
              <a:endParaRPr lang="fr-FR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228184" y="3032956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rgbClr val="FFFF00"/>
                  </a:solidFill>
                </a:rPr>
                <a:t>RDI</a:t>
              </a:r>
              <a:endParaRPr lang="fr-FR" sz="1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Groupe 39"/>
          <p:cNvGrpSpPr/>
          <p:nvPr/>
        </p:nvGrpSpPr>
        <p:grpSpPr>
          <a:xfrm>
            <a:off x="2244247" y="3429000"/>
            <a:ext cx="5496105" cy="2498794"/>
            <a:chOff x="2244247" y="3429000"/>
            <a:chExt cx="5496105" cy="2498794"/>
          </a:xfrm>
        </p:grpSpPr>
        <p:grpSp>
          <p:nvGrpSpPr>
            <p:cNvPr id="5" name="Groupe 32"/>
            <p:cNvGrpSpPr/>
            <p:nvPr/>
          </p:nvGrpSpPr>
          <p:grpSpPr>
            <a:xfrm>
              <a:off x="2244247" y="3429000"/>
              <a:ext cx="5496105" cy="2448272"/>
              <a:chOff x="948103" y="3429000"/>
              <a:chExt cx="5496105" cy="2448272"/>
            </a:xfrm>
          </p:grpSpPr>
          <p:pic>
            <p:nvPicPr>
              <p:cNvPr id="48130" name="Picture 2" descr="Les vers endogés vivent sous terre, ce sont les vers de terre.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234111" y="3933056"/>
                <a:ext cx="1895475" cy="895351"/>
              </a:xfrm>
              <a:prstGeom prst="rect">
                <a:avLst/>
              </a:prstGeom>
              <a:noFill/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305826" y="4751566"/>
                <a:ext cx="180049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100" dirty="0" smtClean="0">
                    <a:solidFill>
                      <a:srgbClr val="FFFF00"/>
                    </a:solidFill>
                  </a:rPr>
                  <a:t>(http://www.verslaterre.fr/)</a:t>
                </a:r>
                <a:endParaRPr lang="fr-FR" sz="11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3" name="Connecteur droit 12"/>
              <p:cNvCxnSpPr/>
              <p:nvPr/>
            </p:nvCxnSpPr>
            <p:spPr>
              <a:xfrm>
                <a:off x="4355976" y="4941168"/>
                <a:ext cx="1656184" cy="36004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 flipV="1">
                <a:off x="4139952" y="3429000"/>
                <a:ext cx="0" cy="2088232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/>
              <p:cNvCxnSpPr/>
              <p:nvPr/>
            </p:nvCxnSpPr>
            <p:spPr>
              <a:xfrm>
                <a:off x="4031992" y="5517232"/>
                <a:ext cx="2196192" cy="29028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ZoneTexte 20"/>
              <p:cNvSpPr txBox="1"/>
              <p:nvPr/>
            </p:nvSpPr>
            <p:spPr>
              <a:xfrm>
                <a:off x="5132962" y="3717032"/>
                <a:ext cx="9519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FFFF00"/>
                    </a:solidFill>
                  </a:rPr>
                  <a:t>P = 0.08</a:t>
                </a:r>
                <a:endParaRPr lang="fr-FR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948103" y="5034662"/>
                <a:ext cx="23277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FFFF00"/>
                    </a:solidFill>
                  </a:rPr>
                  <a:t>Vers de terre endogés</a:t>
                </a:r>
                <a:endParaRPr lang="fr-FR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3707904" y="3882534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FFFF00"/>
                    </a:solidFill>
                  </a:rPr>
                  <a:t>10</a:t>
                </a:r>
                <a:endParaRPr lang="fr-FR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3707904" y="5373216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FFFF00"/>
                    </a:solidFill>
                  </a:rPr>
                  <a:t>0</a:t>
                </a:r>
                <a:endParaRPr lang="fr-FR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3995936" y="5538718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FFFF00"/>
                    </a:solidFill>
                  </a:rPr>
                  <a:t>0</a:t>
                </a:r>
                <a:endParaRPr lang="fr-FR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6012160" y="5538718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FFFF00"/>
                    </a:solidFill>
                  </a:rPr>
                  <a:t>1</a:t>
                </a:r>
                <a:endParaRPr lang="fr-FR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 rot="16200000">
                <a:off x="2438962" y="4557807"/>
                <a:ext cx="21563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FFFF00"/>
                    </a:solidFill>
                  </a:rPr>
                  <a:t>Richesse spécifique</a:t>
                </a:r>
                <a:endParaRPr lang="fr-FR" sz="16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9" name="ZoneTexte 38"/>
            <p:cNvSpPr txBox="1"/>
            <p:nvPr/>
          </p:nvSpPr>
          <p:spPr>
            <a:xfrm>
              <a:off x="6194913" y="5589240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rgbClr val="FFFF00"/>
                  </a:solidFill>
                </a:rPr>
                <a:t>RDI</a:t>
              </a:r>
              <a:endParaRPr lang="fr-FR" sz="1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471834" y="5589240"/>
            <a:ext cx="3812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FF00"/>
                </a:solidFill>
              </a:rPr>
              <a:t>(Henneron et al., J. </a:t>
            </a:r>
            <a:r>
              <a:rPr lang="fr-FR" sz="1600" dirty="0" err="1" smtClean="0">
                <a:solidFill>
                  <a:srgbClr val="FFFF00"/>
                </a:solidFill>
              </a:rPr>
              <a:t>Applied</a:t>
            </a:r>
            <a:r>
              <a:rPr lang="fr-FR" sz="1600" dirty="0" smtClean="0">
                <a:solidFill>
                  <a:srgbClr val="FFFF00"/>
                </a:solidFill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</a:rPr>
              <a:t>Ecol</a:t>
            </a:r>
            <a:r>
              <a:rPr lang="fr-FR" sz="1600" dirty="0" smtClean="0">
                <a:solidFill>
                  <a:srgbClr val="FFFF00"/>
                </a:solidFill>
              </a:rPr>
              <a:t>., 2015)</a:t>
            </a:r>
            <a:endParaRPr lang="fr-FR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301403" y="332656"/>
            <a:ext cx="5726981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dirty="0" smtClean="0">
                <a:solidFill>
                  <a:srgbClr val="FFFF00"/>
                </a:solidFill>
                <a:ea typeface="+mj-ea"/>
                <a:cs typeface="Arial" charset="0"/>
              </a:rPr>
              <a:t>Insectes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39552" y="6093296"/>
            <a:ext cx="8424936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FR" sz="1600" b="1" kern="0" dirty="0" smtClean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 Lien fonctionnel entre la richesse des insectes floricoles et la richesse de la flore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grpSp>
        <p:nvGrpSpPr>
          <p:cNvPr id="2" name="Groupe 8"/>
          <p:cNvGrpSpPr/>
          <p:nvPr/>
        </p:nvGrpSpPr>
        <p:grpSpPr>
          <a:xfrm>
            <a:off x="3025871" y="863346"/>
            <a:ext cx="4273555" cy="5040000"/>
            <a:chOff x="3025871" y="863346"/>
            <a:chExt cx="4273555" cy="5040000"/>
          </a:xfrm>
        </p:grpSpPr>
        <p:pic>
          <p:nvPicPr>
            <p:cNvPr id="44033" name="Image 6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025871" y="863346"/>
              <a:ext cx="4273555" cy="50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ZoneTexte 4"/>
            <p:cNvSpPr txBox="1"/>
            <p:nvPr/>
          </p:nvSpPr>
          <p:spPr>
            <a:xfrm>
              <a:off x="3971089" y="5538718"/>
              <a:ext cx="290516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/>
                <a:t>Richesse de la flore</a:t>
              </a:r>
              <a:endParaRPr lang="fr-FR" sz="1600" b="1" dirty="0"/>
            </a:p>
          </p:txBody>
        </p:sp>
        <p:sp>
          <p:nvSpPr>
            <p:cNvPr id="7" name="ZoneTexte 6"/>
            <p:cNvSpPr txBox="1"/>
            <p:nvPr/>
          </p:nvSpPr>
          <p:spPr>
            <a:xfrm rot="16200000">
              <a:off x="1424717" y="3047892"/>
              <a:ext cx="360878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/>
                <a:t>Richesse des insectes floricoles</a:t>
              </a:r>
              <a:endParaRPr lang="fr-FR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301403" y="332656"/>
            <a:ext cx="5726981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dirty="0" smtClean="0">
                <a:solidFill>
                  <a:srgbClr val="FFFF00"/>
                </a:solidFill>
                <a:ea typeface="+mj-ea"/>
                <a:cs typeface="Arial" charset="0"/>
              </a:rPr>
              <a:t>Qualité de la litière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39552" y="5731917"/>
            <a:ext cx="8424936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FR" sz="1600" b="1" kern="0" dirty="0" smtClean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 Déclin important de la qualité de la litière dans les jeunes peuplements avec l’ouverture du couvert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1411437"/>
            <a:ext cx="452072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Ludovic\Documents\Cours\Thèse Ecodiv\Ecrit&amp;Oral\Manuscript et soutenance de thèse\Image\Litter traits - PCA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123405"/>
            <a:ext cx="4032448" cy="424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4716016" y="5157192"/>
            <a:ext cx="236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FF00"/>
                </a:solidFill>
              </a:rPr>
              <a:t>(Henneron,  </a:t>
            </a:r>
            <a:r>
              <a:rPr lang="fr-FR" sz="1600" dirty="0" err="1" smtClean="0">
                <a:solidFill>
                  <a:srgbClr val="FFFF00"/>
                </a:solidFill>
              </a:rPr>
              <a:t>PhD</a:t>
            </a:r>
            <a:r>
              <a:rPr lang="fr-FR" sz="1600" dirty="0" smtClean="0">
                <a:solidFill>
                  <a:srgbClr val="FFFF00"/>
                </a:solidFill>
              </a:rPr>
              <a:t>, 2015)</a:t>
            </a:r>
            <a:endParaRPr lang="fr-FR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301403" y="231620"/>
            <a:ext cx="5726981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noProof="0" dirty="0" smtClean="0">
                <a:solidFill>
                  <a:srgbClr val="FFFF00"/>
                </a:solidFill>
                <a:ea typeface="+mj-ea"/>
                <a:cs typeface="Arial" charset="0"/>
              </a:rPr>
              <a:t>Synthèse des résultats</a:t>
            </a:r>
          </a:p>
          <a:p>
            <a:pPr lvl="0" algn="ctr">
              <a:defRPr/>
            </a:pPr>
            <a:r>
              <a:rPr lang="fr-FR" b="1" kern="0" dirty="0" smtClean="0">
                <a:solidFill>
                  <a:srgbClr val="FFFF00"/>
                </a:solidFill>
                <a:ea typeface="+mj-ea"/>
                <a:cs typeface="Arial" charset="0"/>
              </a:rPr>
              <a:t>(http://www1.clermont.inra.fr/imprebio/documents/rapports.htm)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189158" y="747579"/>
            <a:ext cx="0" cy="482453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endCxn id="40" idx="2"/>
          </p:cNvCxnSpPr>
          <p:nvPr/>
        </p:nvCxnSpPr>
        <p:spPr>
          <a:xfrm flipV="1">
            <a:off x="1973134" y="5302667"/>
            <a:ext cx="5940660" cy="5342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573792" y="51400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0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73792" y="8195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1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-992941" y="2983205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rgbClr val="FFFF00"/>
                </a:solidFill>
              </a:rPr>
              <a:t>Echelle relative d’abondance ou de diversité</a:t>
            </a:r>
            <a:endParaRPr lang="fr-FR" sz="1800" dirty="0">
              <a:solidFill>
                <a:srgbClr val="FFFF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693583" y="557211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800" b="1" dirty="0" smtClean="0">
                <a:solidFill>
                  <a:srgbClr val="FFFF00"/>
                </a:solidFill>
              </a:rPr>
              <a:t>RDI</a:t>
            </a:r>
            <a:endParaRPr lang="fr-FR" sz="1800" b="1" dirty="0">
              <a:solidFill>
                <a:srgbClr val="FFFF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038546" y="55520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0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118408" y="55520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1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637430" y="557211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0.50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269278" y="5557601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0.25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861566" y="557211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0.75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812360" y="586827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800" b="1" dirty="0" smtClean="0">
                <a:solidFill>
                  <a:srgbClr val="FFFF00"/>
                </a:solidFill>
              </a:rPr>
              <a:t>G</a:t>
            </a:r>
            <a:endParaRPr lang="fr-FR" sz="1800" b="1" dirty="0">
              <a:solidFill>
                <a:srgbClr val="FFFF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045142" y="584824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0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948264" y="5848244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sym typeface="Symbol"/>
              </a:rPr>
              <a:t>&gt;35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803680" y="586827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26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377472" y="585376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19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969760" y="586827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31</a:t>
            </a:r>
            <a:endParaRPr lang="fr-FR" sz="2000" b="1" dirty="0">
              <a:solidFill>
                <a:srgbClr val="FFFF00"/>
              </a:solidFill>
            </a:endParaRPr>
          </a:p>
        </p:txBody>
      </p:sp>
      <p:grpSp>
        <p:nvGrpSpPr>
          <p:cNvPr id="2" name="Groupe 41"/>
          <p:cNvGrpSpPr/>
          <p:nvPr/>
        </p:nvGrpSpPr>
        <p:grpSpPr>
          <a:xfrm>
            <a:off x="3275856" y="2607884"/>
            <a:ext cx="5394022" cy="2694783"/>
            <a:chOff x="3275856" y="2708920"/>
            <a:chExt cx="5394022" cy="2694783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3275856" y="2708920"/>
              <a:ext cx="3953862" cy="25321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7157710" y="4665039"/>
              <a:ext cx="15121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CCFFCC"/>
                  </a:solidFill>
                </a:rPr>
                <a:t>Recouvrement en plantes monopolistes</a:t>
              </a:r>
              <a:endParaRPr lang="fr-FR" dirty="0">
                <a:solidFill>
                  <a:srgbClr val="CCFFCC"/>
                </a:solidFill>
              </a:endParaRPr>
            </a:p>
          </p:txBody>
        </p:sp>
      </p:grpSp>
      <p:grpSp>
        <p:nvGrpSpPr>
          <p:cNvPr id="3" name="Groupe 51"/>
          <p:cNvGrpSpPr/>
          <p:nvPr/>
        </p:nvGrpSpPr>
        <p:grpSpPr>
          <a:xfrm>
            <a:off x="3341286" y="2024551"/>
            <a:ext cx="4176464" cy="2907695"/>
            <a:chOff x="3341286" y="2125587"/>
            <a:chExt cx="4176464" cy="2907695"/>
          </a:xfrm>
        </p:grpSpPr>
        <p:sp>
          <p:nvSpPr>
            <p:cNvPr id="47" name="Forme libre 46"/>
            <p:cNvSpPr/>
            <p:nvPr/>
          </p:nvSpPr>
          <p:spPr>
            <a:xfrm>
              <a:off x="3341286" y="2125587"/>
              <a:ext cx="3836144" cy="2907695"/>
            </a:xfrm>
            <a:custGeom>
              <a:avLst/>
              <a:gdLst>
                <a:gd name="connsiteX0" fmla="*/ 0 w 3860800"/>
                <a:gd name="connsiteY0" fmla="*/ 2907695 h 2907695"/>
                <a:gd name="connsiteX1" fmla="*/ 290286 w 3860800"/>
                <a:gd name="connsiteY1" fmla="*/ 1804610 h 2907695"/>
                <a:gd name="connsiteX2" fmla="*/ 899886 w 3860800"/>
                <a:gd name="connsiteY2" fmla="*/ 716038 h 2907695"/>
                <a:gd name="connsiteX3" fmla="*/ 1785257 w 3860800"/>
                <a:gd name="connsiteY3" fmla="*/ 4838 h 2907695"/>
                <a:gd name="connsiteX4" fmla="*/ 2801257 w 3860800"/>
                <a:gd name="connsiteY4" fmla="*/ 687010 h 2907695"/>
                <a:gd name="connsiteX5" fmla="*/ 3628571 w 3860800"/>
                <a:gd name="connsiteY5" fmla="*/ 2211010 h 2907695"/>
                <a:gd name="connsiteX6" fmla="*/ 3860800 w 3860800"/>
                <a:gd name="connsiteY6" fmla="*/ 2820610 h 290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0800" h="2907695">
                  <a:moveTo>
                    <a:pt x="0" y="2907695"/>
                  </a:moveTo>
                  <a:cubicBezTo>
                    <a:pt x="70152" y="2538790"/>
                    <a:pt x="140305" y="2169886"/>
                    <a:pt x="290286" y="1804610"/>
                  </a:cubicBezTo>
                  <a:cubicBezTo>
                    <a:pt x="440267" y="1439334"/>
                    <a:pt x="650724" y="1016000"/>
                    <a:pt x="899886" y="716038"/>
                  </a:cubicBezTo>
                  <a:cubicBezTo>
                    <a:pt x="1149048" y="416076"/>
                    <a:pt x="1468362" y="9676"/>
                    <a:pt x="1785257" y="4838"/>
                  </a:cubicBezTo>
                  <a:cubicBezTo>
                    <a:pt x="2102152" y="0"/>
                    <a:pt x="2494038" y="319315"/>
                    <a:pt x="2801257" y="687010"/>
                  </a:cubicBezTo>
                  <a:cubicBezTo>
                    <a:pt x="3108476" y="1054705"/>
                    <a:pt x="3451981" y="1855410"/>
                    <a:pt x="3628571" y="2211010"/>
                  </a:cubicBezTo>
                  <a:cubicBezTo>
                    <a:pt x="3805162" y="2566610"/>
                    <a:pt x="3832981" y="2693610"/>
                    <a:pt x="3860800" y="2820610"/>
                  </a:cubicBezTo>
                </a:path>
              </a:pathLst>
            </a:custGeom>
            <a:ln w="28575">
              <a:solidFill>
                <a:srgbClr val="99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5933574" y="2288775"/>
              <a:ext cx="15841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99FF33"/>
                  </a:solidFill>
                </a:rPr>
                <a:t>Richesse Vers de terre anéciques</a:t>
              </a:r>
              <a:endParaRPr lang="fr-FR" b="1" dirty="0">
                <a:solidFill>
                  <a:srgbClr val="99FF33"/>
                </a:solidFill>
              </a:endParaRPr>
            </a:p>
          </p:txBody>
        </p:sp>
      </p:grpSp>
      <p:grpSp>
        <p:nvGrpSpPr>
          <p:cNvPr id="4" name="Groupe 52"/>
          <p:cNvGrpSpPr/>
          <p:nvPr/>
        </p:nvGrpSpPr>
        <p:grpSpPr>
          <a:xfrm>
            <a:off x="2549198" y="3399972"/>
            <a:ext cx="4464496" cy="1452063"/>
            <a:chOff x="2549198" y="3501008"/>
            <a:chExt cx="4464496" cy="1452063"/>
          </a:xfrm>
        </p:grpSpPr>
        <p:cxnSp>
          <p:nvCxnSpPr>
            <p:cNvPr id="50" name="Connecteur droit 49"/>
            <p:cNvCxnSpPr/>
            <p:nvPr/>
          </p:nvCxnSpPr>
          <p:spPr>
            <a:xfrm>
              <a:off x="2915816" y="3501008"/>
              <a:ext cx="4097878" cy="14520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/>
            <p:nvPr/>
          </p:nvSpPr>
          <p:spPr>
            <a:xfrm>
              <a:off x="2549198" y="3584919"/>
              <a:ext cx="11190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Richesse</a:t>
              </a:r>
            </a:p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vers de terre endogés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Groupe 48"/>
          <p:cNvGrpSpPr/>
          <p:nvPr/>
        </p:nvGrpSpPr>
        <p:grpSpPr>
          <a:xfrm>
            <a:off x="2915816" y="2763803"/>
            <a:ext cx="5682054" cy="738664"/>
            <a:chOff x="2915816" y="2864839"/>
            <a:chExt cx="5682054" cy="738664"/>
          </a:xfrm>
        </p:grpSpPr>
        <p:cxnSp>
          <p:nvCxnSpPr>
            <p:cNvPr id="36" name="Connecteur droit 35"/>
            <p:cNvCxnSpPr/>
            <p:nvPr/>
          </p:nvCxnSpPr>
          <p:spPr>
            <a:xfrm>
              <a:off x="2915816" y="3212976"/>
              <a:ext cx="4169886" cy="11903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6869678" y="2864839"/>
              <a:ext cx="17281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FF00"/>
                  </a:solidFill>
                </a:rPr>
                <a:t>Richesse bryophytes épiphytes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e 45"/>
          <p:cNvGrpSpPr/>
          <p:nvPr/>
        </p:nvGrpSpPr>
        <p:grpSpPr>
          <a:xfrm>
            <a:off x="2547373" y="1639923"/>
            <a:ext cx="6129083" cy="2439769"/>
            <a:chOff x="2547373" y="1740959"/>
            <a:chExt cx="6129083" cy="2439769"/>
          </a:xfrm>
        </p:grpSpPr>
        <p:sp>
          <p:nvSpPr>
            <p:cNvPr id="45" name="ZoneTexte 44"/>
            <p:cNvSpPr txBox="1"/>
            <p:nvPr/>
          </p:nvSpPr>
          <p:spPr>
            <a:xfrm>
              <a:off x="6941686" y="3872951"/>
              <a:ext cx="17347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B0F0"/>
                  </a:solidFill>
                </a:rPr>
                <a:t>Richesse insectes</a:t>
              </a:r>
              <a:endParaRPr lang="fr-FR" b="1" dirty="0">
                <a:solidFill>
                  <a:srgbClr val="00B0F0"/>
                </a:solidFill>
              </a:endParaRPr>
            </a:p>
          </p:txBody>
        </p:sp>
        <p:grpSp>
          <p:nvGrpSpPr>
            <p:cNvPr id="8" name="Groupe 40"/>
            <p:cNvGrpSpPr/>
            <p:nvPr/>
          </p:nvGrpSpPr>
          <p:grpSpPr>
            <a:xfrm>
              <a:off x="2547373" y="1740959"/>
              <a:ext cx="4322305" cy="2276008"/>
              <a:chOff x="2547373" y="1740959"/>
              <a:chExt cx="4322305" cy="2276008"/>
            </a:xfrm>
          </p:grpSpPr>
          <p:cxnSp>
            <p:nvCxnSpPr>
              <p:cNvPr id="44" name="Connecteur droit 43"/>
              <p:cNvCxnSpPr/>
              <p:nvPr/>
            </p:nvCxnSpPr>
            <p:spPr>
              <a:xfrm flipH="1" flipV="1">
                <a:off x="3989358" y="2000743"/>
                <a:ext cx="2880320" cy="2016224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Forme libre 55"/>
              <p:cNvSpPr/>
              <p:nvPr/>
            </p:nvSpPr>
            <p:spPr>
              <a:xfrm>
                <a:off x="2547373" y="1740959"/>
                <a:ext cx="1306286" cy="1405466"/>
              </a:xfrm>
              <a:custGeom>
                <a:avLst/>
                <a:gdLst>
                  <a:gd name="connsiteX0" fmla="*/ 1306286 w 1306286"/>
                  <a:gd name="connsiteY0" fmla="*/ 157238 h 1405466"/>
                  <a:gd name="connsiteX1" fmla="*/ 899886 w 1306286"/>
                  <a:gd name="connsiteY1" fmla="*/ 26609 h 1405466"/>
                  <a:gd name="connsiteX2" fmla="*/ 537028 w 1306286"/>
                  <a:gd name="connsiteY2" fmla="*/ 229809 h 1405466"/>
                  <a:gd name="connsiteX3" fmla="*/ 0 w 1306286"/>
                  <a:gd name="connsiteY3" fmla="*/ 1405466 h 1405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286" h="1405466">
                    <a:moveTo>
                      <a:pt x="1306286" y="157238"/>
                    </a:moveTo>
                    <a:cubicBezTo>
                      <a:pt x="1167191" y="85876"/>
                      <a:pt x="1028096" y="14514"/>
                      <a:pt x="899886" y="26609"/>
                    </a:cubicBezTo>
                    <a:cubicBezTo>
                      <a:pt x="771676" y="38704"/>
                      <a:pt x="687009" y="0"/>
                      <a:pt x="537028" y="229809"/>
                    </a:cubicBezTo>
                    <a:cubicBezTo>
                      <a:pt x="387047" y="459618"/>
                      <a:pt x="193523" y="932542"/>
                      <a:pt x="0" y="1405466"/>
                    </a:cubicBezTo>
                  </a:path>
                </a:pathLst>
              </a:custGeom>
              <a:ln w="28575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9" name="Groupe 42"/>
          <p:cNvGrpSpPr/>
          <p:nvPr/>
        </p:nvGrpSpPr>
        <p:grpSpPr>
          <a:xfrm>
            <a:off x="2641600" y="2102003"/>
            <a:ext cx="5945088" cy="2337729"/>
            <a:chOff x="2641600" y="2203039"/>
            <a:chExt cx="5945088" cy="2337729"/>
          </a:xfrm>
        </p:grpSpPr>
        <p:sp>
          <p:nvSpPr>
            <p:cNvPr id="39" name="ZoneTexte 38"/>
            <p:cNvSpPr txBox="1"/>
            <p:nvPr/>
          </p:nvSpPr>
          <p:spPr>
            <a:xfrm>
              <a:off x="6941686" y="4232991"/>
              <a:ext cx="16450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Richesse plantes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grpSp>
          <p:nvGrpSpPr>
            <p:cNvPr id="10" name="Groupe 36"/>
            <p:cNvGrpSpPr/>
            <p:nvPr/>
          </p:nvGrpSpPr>
          <p:grpSpPr>
            <a:xfrm>
              <a:off x="2641600" y="2203039"/>
              <a:ext cx="4180114" cy="2090057"/>
              <a:chOff x="2641600" y="2293257"/>
              <a:chExt cx="4180114" cy="2090057"/>
            </a:xfrm>
          </p:grpSpPr>
          <p:sp>
            <p:nvSpPr>
              <p:cNvPr id="34" name="Forme libre 33"/>
              <p:cNvSpPr/>
              <p:nvPr/>
            </p:nvSpPr>
            <p:spPr>
              <a:xfrm>
                <a:off x="3352800" y="2293257"/>
                <a:ext cx="3468914" cy="2090057"/>
              </a:xfrm>
              <a:custGeom>
                <a:avLst/>
                <a:gdLst>
                  <a:gd name="connsiteX0" fmla="*/ 3468914 w 3468914"/>
                  <a:gd name="connsiteY0" fmla="*/ 2090057 h 2090057"/>
                  <a:gd name="connsiteX1" fmla="*/ 1683657 w 3468914"/>
                  <a:gd name="connsiteY1" fmla="*/ 696686 h 2090057"/>
                  <a:gd name="connsiteX2" fmla="*/ 1248229 w 3468914"/>
                  <a:gd name="connsiteY2" fmla="*/ 435429 h 2090057"/>
                  <a:gd name="connsiteX3" fmla="*/ 696686 w 3468914"/>
                  <a:gd name="connsiteY3" fmla="*/ 145143 h 2090057"/>
                  <a:gd name="connsiteX4" fmla="*/ 319314 w 3468914"/>
                  <a:gd name="connsiteY4" fmla="*/ 14514 h 2090057"/>
                  <a:gd name="connsiteX5" fmla="*/ 0 w 3468914"/>
                  <a:gd name="connsiteY5" fmla="*/ 58057 h 2090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68914" h="2090057">
                    <a:moveTo>
                      <a:pt x="3468914" y="2090057"/>
                    </a:moveTo>
                    <a:lnTo>
                      <a:pt x="1683657" y="696686"/>
                    </a:lnTo>
                    <a:cubicBezTo>
                      <a:pt x="1313543" y="420915"/>
                      <a:pt x="1412724" y="527353"/>
                      <a:pt x="1248229" y="435429"/>
                    </a:cubicBezTo>
                    <a:cubicBezTo>
                      <a:pt x="1083734" y="343505"/>
                      <a:pt x="851505" y="215295"/>
                      <a:pt x="696686" y="145143"/>
                    </a:cubicBezTo>
                    <a:cubicBezTo>
                      <a:pt x="541867" y="74991"/>
                      <a:pt x="435428" y="29028"/>
                      <a:pt x="319314" y="14514"/>
                    </a:cubicBezTo>
                    <a:cubicBezTo>
                      <a:pt x="203200" y="0"/>
                      <a:pt x="101600" y="29028"/>
                      <a:pt x="0" y="58057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Forme libre 34"/>
              <p:cNvSpPr/>
              <p:nvPr/>
            </p:nvSpPr>
            <p:spPr>
              <a:xfrm>
                <a:off x="2641600" y="2409371"/>
                <a:ext cx="653143" cy="1306286"/>
              </a:xfrm>
              <a:custGeom>
                <a:avLst/>
                <a:gdLst>
                  <a:gd name="connsiteX0" fmla="*/ 653143 w 653143"/>
                  <a:gd name="connsiteY0" fmla="*/ 0 h 1306286"/>
                  <a:gd name="connsiteX1" fmla="*/ 493486 w 653143"/>
                  <a:gd name="connsiteY1" fmla="*/ 159658 h 1306286"/>
                  <a:gd name="connsiteX2" fmla="*/ 333829 w 653143"/>
                  <a:gd name="connsiteY2" fmla="*/ 478972 h 1306286"/>
                  <a:gd name="connsiteX3" fmla="*/ 0 w 653143"/>
                  <a:gd name="connsiteY3" fmla="*/ 1306286 h 130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3143" h="1306286">
                    <a:moveTo>
                      <a:pt x="653143" y="0"/>
                    </a:moveTo>
                    <a:cubicBezTo>
                      <a:pt x="599924" y="39914"/>
                      <a:pt x="546705" y="79829"/>
                      <a:pt x="493486" y="159658"/>
                    </a:cubicBezTo>
                    <a:cubicBezTo>
                      <a:pt x="440267" y="239487"/>
                      <a:pt x="416077" y="287867"/>
                      <a:pt x="333829" y="478972"/>
                    </a:cubicBezTo>
                    <a:cubicBezTo>
                      <a:pt x="251581" y="670077"/>
                      <a:pt x="125790" y="988181"/>
                      <a:pt x="0" y="1306286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2" name="ZoneTexte 41"/>
          <p:cNvSpPr txBox="1"/>
          <p:nvPr/>
        </p:nvSpPr>
        <p:spPr>
          <a:xfrm>
            <a:off x="7450092" y="616821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800" b="1" dirty="0" smtClean="0">
                <a:solidFill>
                  <a:srgbClr val="FFFF00"/>
                </a:solidFill>
              </a:rPr>
              <a:t>Lumière</a:t>
            </a:r>
            <a:endParaRPr lang="fr-FR" sz="1800" b="1" dirty="0">
              <a:solidFill>
                <a:srgbClr val="FFFF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051720" y="614817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1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7020272" y="6148179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sym typeface="Symbol"/>
              </a:rPr>
              <a:t>0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4650604" y="6168214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0.10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282452" y="615370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0.20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5874740" y="6168214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0.03</a:t>
            </a:r>
            <a:endParaRPr lang="fr-FR" sz="2000" b="1" dirty="0">
              <a:solidFill>
                <a:srgbClr val="FFFF00"/>
              </a:solidFill>
            </a:endParaRPr>
          </a:p>
        </p:txBody>
      </p:sp>
      <p:grpSp>
        <p:nvGrpSpPr>
          <p:cNvPr id="63" name="Groupe 62"/>
          <p:cNvGrpSpPr/>
          <p:nvPr/>
        </p:nvGrpSpPr>
        <p:grpSpPr>
          <a:xfrm>
            <a:off x="2699792" y="1181114"/>
            <a:ext cx="4868128" cy="3659018"/>
            <a:chOff x="2699792" y="1181114"/>
            <a:chExt cx="4868128" cy="3659018"/>
          </a:xfrm>
        </p:grpSpPr>
        <p:cxnSp>
          <p:nvCxnSpPr>
            <p:cNvPr id="57" name="Connecteur droit 56"/>
            <p:cNvCxnSpPr/>
            <p:nvPr/>
          </p:nvCxnSpPr>
          <p:spPr>
            <a:xfrm flipH="1">
              <a:off x="2699792" y="1527764"/>
              <a:ext cx="3456384" cy="3312368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6112073" y="1181114"/>
              <a:ext cx="145584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00CC"/>
                  </a:solidFill>
                </a:rPr>
                <a:t>Abondance</a:t>
              </a:r>
            </a:p>
            <a:p>
              <a:pPr algn="ctr"/>
              <a:r>
                <a:rPr lang="fr-FR" b="1" dirty="0" smtClean="0">
                  <a:solidFill>
                    <a:srgbClr val="0000CC"/>
                  </a:solidFill>
                </a:rPr>
                <a:t>Collemboles</a:t>
              </a:r>
            </a:p>
            <a:p>
              <a:pPr algn="ctr"/>
              <a:r>
                <a:rPr lang="fr-FR" b="1" dirty="0" smtClean="0">
                  <a:solidFill>
                    <a:srgbClr val="0000CC"/>
                  </a:solidFill>
                </a:rPr>
                <a:t> </a:t>
              </a:r>
              <a:r>
                <a:rPr lang="fr-FR" b="1" dirty="0" err="1" smtClean="0">
                  <a:solidFill>
                    <a:srgbClr val="0000CC"/>
                  </a:solidFill>
                </a:rPr>
                <a:t>Euedaphiques</a:t>
              </a:r>
              <a:endParaRPr lang="fr-FR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3203848" y="2996952"/>
            <a:ext cx="5832648" cy="1656184"/>
            <a:chOff x="3203848" y="2996952"/>
            <a:chExt cx="5832648" cy="1656184"/>
          </a:xfrm>
        </p:grpSpPr>
        <p:cxnSp>
          <p:nvCxnSpPr>
            <p:cNvPr id="61" name="Connecteur droit 60"/>
            <p:cNvCxnSpPr/>
            <p:nvPr/>
          </p:nvCxnSpPr>
          <p:spPr>
            <a:xfrm flipH="1" flipV="1">
              <a:off x="3203848" y="2996952"/>
              <a:ext cx="3744416" cy="1584176"/>
            </a:xfrm>
            <a:prstGeom prst="line">
              <a:avLst/>
            </a:prstGeom>
            <a:ln w="38100">
              <a:solidFill>
                <a:srgbClr val="66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ZoneTexte 61"/>
            <p:cNvSpPr txBox="1"/>
            <p:nvPr/>
          </p:nvSpPr>
          <p:spPr>
            <a:xfrm>
              <a:off x="6466562" y="4345359"/>
              <a:ext cx="2569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6600CC"/>
                  </a:solidFill>
                </a:rPr>
                <a:t>Collemboles  </a:t>
              </a:r>
              <a:r>
                <a:rPr lang="fr-FR" b="1" dirty="0" err="1" smtClean="0">
                  <a:solidFill>
                    <a:srgbClr val="6600CC"/>
                  </a:solidFill>
                </a:rPr>
                <a:t>Epédaphiques</a:t>
              </a:r>
              <a:endParaRPr lang="fr-FR" b="1" dirty="0">
                <a:solidFill>
                  <a:srgbClr val="6600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 err="1" smtClean="0">
                <a:solidFill>
                  <a:srgbClr val="FFFF00"/>
                </a:solidFill>
              </a:rPr>
              <a:t>Confirmatory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Path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Analysis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34734" y="1124744"/>
            <a:ext cx="393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u="sng" dirty="0" err="1" smtClean="0">
                <a:solidFill>
                  <a:srgbClr val="FFFF00"/>
                </a:solidFill>
                <a:latin typeface="Calibri" pitchFamily="34" charset="0"/>
              </a:rPr>
              <a:t>CPA</a:t>
            </a:r>
            <a:r>
              <a:rPr lang="fr-FR" sz="2000" b="1" i="1" u="sng" dirty="0" smtClean="0">
                <a:solidFill>
                  <a:srgbClr val="FFFF00"/>
                </a:solidFill>
                <a:latin typeface="Calibri" pitchFamily="34" charset="0"/>
              </a:rPr>
              <a:t> Méthode de </a:t>
            </a:r>
            <a:r>
              <a:rPr lang="fr-FR" sz="2000" b="1" i="1" u="sng" dirty="0" err="1" smtClean="0">
                <a:solidFill>
                  <a:srgbClr val="FFFF00"/>
                </a:solidFill>
                <a:latin typeface="Calibri" pitchFamily="34" charset="0"/>
              </a:rPr>
              <a:t>Shipley</a:t>
            </a:r>
            <a:endParaRPr lang="fr-FR" sz="1600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3" name="Groupe 4"/>
          <p:cNvGrpSpPr/>
          <p:nvPr/>
        </p:nvGrpSpPr>
        <p:grpSpPr>
          <a:xfrm>
            <a:off x="3095282" y="1844824"/>
            <a:ext cx="2953437" cy="2641726"/>
            <a:chOff x="2915815" y="1981322"/>
            <a:chExt cx="3219464" cy="3178133"/>
          </a:xfrm>
        </p:grpSpPr>
        <p:grpSp>
          <p:nvGrpSpPr>
            <p:cNvPr id="5" name="Groupe 40"/>
            <p:cNvGrpSpPr/>
            <p:nvPr/>
          </p:nvGrpSpPr>
          <p:grpSpPr>
            <a:xfrm>
              <a:off x="3455876" y="2343493"/>
              <a:ext cx="1892271" cy="2444813"/>
              <a:chOff x="3455876" y="2343494"/>
              <a:chExt cx="1892271" cy="2444813"/>
            </a:xfrm>
          </p:grpSpPr>
          <p:cxnSp>
            <p:nvCxnSpPr>
              <p:cNvPr id="46" name="Connecteur droit avec flèche 45"/>
              <p:cNvCxnSpPr/>
              <p:nvPr/>
            </p:nvCxnSpPr>
            <p:spPr>
              <a:xfrm>
                <a:off x="4355698" y="2343494"/>
                <a:ext cx="992449" cy="57968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avec flèche 46"/>
              <p:cNvCxnSpPr/>
              <p:nvPr/>
            </p:nvCxnSpPr>
            <p:spPr>
              <a:xfrm flipV="1">
                <a:off x="4291912" y="4064609"/>
                <a:ext cx="992449" cy="7236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avec flèche 47"/>
              <p:cNvCxnSpPr/>
              <p:nvPr/>
            </p:nvCxnSpPr>
            <p:spPr>
              <a:xfrm>
                <a:off x="3455876" y="2924944"/>
                <a:ext cx="0" cy="14401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e 33"/>
            <p:cNvGrpSpPr/>
            <p:nvPr/>
          </p:nvGrpSpPr>
          <p:grpSpPr>
            <a:xfrm>
              <a:off x="2915815" y="1981322"/>
              <a:ext cx="3219464" cy="3178133"/>
              <a:chOff x="2915815" y="1981322"/>
              <a:chExt cx="3219464" cy="3178133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972161" y="1981322"/>
                <a:ext cx="1080120" cy="720080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400" dirty="0" smtClean="0">
                    <a:solidFill>
                      <a:schemeClr val="bg1"/>
                    </a:solidFill>
                    <a:latin typeface="Calibri"/>
                    <a:ea typeface="Calibri"/>
                    <a:cs typeface="Times New Roman"/>
                  </a:rPr>
                  <a:t>x</a:t>
                </a:r>
                <a:r>
                  <a:rPr lang="fr-FR" sz="2400" baseline="-25000" dirty="0" smtClean="0">
                    <a:solidFill>
                      <a:schemeClr val="bg1"/>
                    </a:solidFill>
                    <a:latin typeface="Calibri"/>
                    <a:ea typeface="Calibri"/>
                    <a:cs typeface="Times New Roman"/>
                  </a:rPr>
                  <a:t>1</a:t>
                </a:r>
                <a:endParaRPr lang="fr-FR" sz="2400" dirty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055159" y="3209356"/>
                <a:ext cx="1080120" cy="720080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 smtClean="0">
                    <a:solidFill>
                      <a:schemeClr val="bg1"/>
                    </a:solidFill>
                    <a:latin typeface="Calibri"/>
                    <a:ea typeface="Calibri"/>
                    <a:cs typeface="Times New Roman"/>
                  </a:rPr>
                  <a:t>x</a:t>
                </a:r>
                <a:r>
                  <a:rPr lang="fr-FR" sz="2400" baseline="-25000" dirty="0" smtClean="0">
                    <a:solidFill>
                      <a:schemeClr val="bg1"/>
                    </a:solidFill>
                    <a:latin typeface="Calibri"/>
                    <a:ea typeface="Calibri"/>
                    <a:cs typeface="Times New Roman"/>
                  </a:rPr>
                  <a:t>2</a:t>
                </a:r>
                <a:endParaRPr lang="fr-FR" sz="2400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915815" y="4439375"/>
                <a:ext cx="1080120" cy="720080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 smtClean="0">
                    <a:solidFill>
                      <a:schemeClr val="bg1"/>
                    </a:solidFill>
                    <a:latin typeface="Calibri"/>
                    <a:ea typeface="Calibri"/>
                    <a:cs typeface="Times New Roman"/>
                  </a:rPr>
                  <a:t>x</a:t>
                </a:r>
                <a:r>
                  <a:rPr lang="fr-FR" sz="2400" baseline="-25000" dirty="0" smtClean="0">
                    <a:solidFill>
                      <a:schemeClr val="bg1"/>
                    </a:solidFill>
                    <a:latin typeface="Calibri"/>
                    <a:ea typeface="Calibri"/>
                    <a:cs typeface="Times New Roman"/>
                  </a:rPr>
                  <a:t>3</a:t>
                </a:r>
                <a:endParaRPr lang="fr-FR" sz="2400" dirty="0"/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539552" y="478089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solidFill>
                  <a:srgbClr val="FFFF00"/>
                </a:solidFill>
              </a:rPr>
              <a:t>Les modèles généralisés mixtes permettent de tester des schémas fonctionnels impliquant des relations de type cause-effet entre </a:t>
            </a:r>
            <a:r>
              <a:rPr lang="fr-FR" dirty="0" smtClean="0">
                <a:solidFill>
                  <a:srgbClr val="FFFF00"/>
                </a:solidFill>
              </a:rPr>
              <a:t>variables.  </a:t>
            </a:r>
            <a:r>
              <a:rPr lang="fr-FR" dirty="0" smtClean="0">
                <a:solidFill>
                  <a:srgbClr val="FFFF00"/>
                </a:solidFill>
              </a:rPr>
              <a:t>Par exemple, il est possible de tester si l’effet d’une variable A sur une variable B (</a:t>
            </a:r>
            <a:r>
              <a:rPr lang="fr-FR" dirty="0" err="1" smtClean="0">
                <a:solidFill>
                  <a:srgbClr val="FFFF00"/>
                </a:solidFill>
              </a:rPr>
              <a:t>e.g</a:t>
            </a:r>
            <a:r>
              <a:rPr lang="fr-FR" dirty="0" smtClean="0">
                <a:solidFill>
                  <a:srgbClr val="FFFF00"/>
                </a:solidFill>
              </a:rPr>
              <a:t>. la densité du peuplement sur la flore) est direct (</a:t>
            </a:r>
            <a:r>
              <a:rPr lang="fr-FR" dirty="0" err="1" smtClean="0">
                <a:solidFill>
                  <a:srgbClr val="FFFF00"/>
                </a:solidFill>
              </a:rPr>
              <a:t>e.g</a:t>
            </a:r>
            <a:r>
              <a:rPr lang="fr-FR" dirty="0" smtClean="0">
                <a:solidFill>
                  <a:srgbClr val="FFFF00"/>
                </a:solidFill>
              </a:rPr>
              <a:t>. compétition racinaire), ou si elle s’exprime indirectement par son action sur une tierce variable C qui influence directement A (</a:t>
            </a:r>
            <a:r>
              <a:rPr lang="fr-FR" dirty="0" err="1" smtClean="0">
                <a:solidFill>
                  <a:srgbClr val="FFFF00"/>
                </a:solidFill>
              </a:rPr>
              <a:t>e.g</a:t>
            </a:r>
            <a:r>
              <a:rPr lang="fr-FR" dirty="0" smtClean="0">
                <a:solidFill>
                  <a:srgbClr val="FFFF00"/>
                </a:solidFill>
              </a:rPr>
              <a:t>. le peuplement régule la lumière dans le sous-bois laquelle contrôle en retour la flore), ou si elle intervient à la fois de façon directe et </a:t>
            </a:r>
            <a:r>
              <a:rPr lang="fr-FR" dirty="0" smtClean="0">
                <a:solidFill>
                  <a:srgbClr val="FFFF00"/>
                </a:solidFill>
              </a:rPr>
              <a:t>indirecte.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6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53" descr="C:\Users\Ludovic\Documents\Cours\Thèse ECODIV\Résultats\Litière - Qualité &amp; decomposition\Litter quality &amp; decomposability\Statistical results\SEM\Path analysis - Litter quality &amp; decomposability - Causal diagrams.tif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624736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ZoneTexte 57"/>
          <p:cNvSpPr txBox="1"/>
          <p:nvPr/>
        </p:nvSpPr>
        <p:spPr>
          <a:xfrm>
            <a:off x="5881261" y="5970766"/>
            <a:ext cx="2400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FF00"/>
                </a:solidFill>
              </a:rPr>
              <a:t>(Henneron et al., </a:t>
            </a:r>
            <a:r>
              <a:rPr lang="fr-FR" sz="1600" dirty="0" err="1" smtClean="0">
                <a:solidFill>
                  <a:srgbClr val="FFFF00"/>
                </a:solidFill>
              </a:rPr>
              <a:t>subm</a:t>
            </a:r>
            <a:r>
              <a:rPr lang="fr-FR" sz="1600" dirty="0" smtClean="0">
                <a:solidFill>
                  <a:srgbClr val="FFFF00"/>
                </a:solidFill>
              </a:rPr>
              <a:t>.)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 err="1" smtClean="0">
                <a:solidFill>
                  <a:srgbClr val="FFFF00"/>
                </a:solidFill>
              </a:rPr>
              <a:t>Confirmatory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Path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Analysis</a:t>
            </a:r>
            <a:endParaRPr lang="fr-FR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ZoneTexte 57"/>
          <p:cNvSpPr txBox="1"/>
          <p:nvPr/>
        </p:nvSpPr>
        <p:spPr>
          <a:xfrm>
            <a:off x="5881261" y="5970766"/>
            <a:ext cx="2400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FF00"/>
                </a:solidFill>
              </a:rPr>
              <a:t>(Henneron et al., </a:t>
            </a:r>
            <a:r>
              <a:rPr lang="fr-FR" sz="1600" dirty="0" err="1" smtClean="0">
                <a:solidFill>
                  <a:srgbClr val="FFFF00"/>
                </a:solidFill>
              </a:rPr>
              <a:t>subm</a:t>
            </a:r>
            <a:r>
              <a:rPr lang="fr-FR" sz="1600" dirty="0" smtClean="0">
                <a:solidFill>
                  <a:srgbClr val="FFFF00"/>
                </a:solidFill>
              </a:rPr>
              <a:t>.)</a:t>
            </a:r>
            <a:endParaRPr lang="fr-FR" sz="1600" dirty="0">
              <a:solidFill>
                <a:srgbClr val="FFFF00"/>
              </a:solidFill>
            </a:endParaRPr>
          </a:p>
        </p:txBody>
      </p:sp>
      <p:pic>
        <p:nvPicPr>
          <p:cNvPr id="5" name="Image 4" descr="C:\Users\Ludovic\Documents\Cours\Thèse ECODIV\Résultats\Litière - Qualité &amp; decomposition\Litter quality &amp; decomposability\Statistical results\SEM\Path analysis - Comp.tif"/>
          <p:cNvPicPr/>
          <p:nvPr/>
        </p:nvPicPr>
        <p:blipFill>
          <a:blip r:embed="rId2" cstate="screen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5040560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 err="1" smtClean="0">
                <a:solidFill>
                  <a:srgbClr val="FFFF00"/>
                </a:solidFill>
              </a:rPr>
              <a:t>Confirmatory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Path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Analysis</a:t>
            </a:r>
            <a:endParaRPr lang="fr-FR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ZoneTexte 57"/>
          <p:cNvSpPr txBox="1"/>
          <p:nvPr/>
        </p:nvSpPr>
        <p:spPr>
          <a:xfrm>
            <a:off x="5881261" y="5970766"/>
            <a:ext cx="2400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FF00"/>
                </a:solidFill>
              </a:rPr>
              <a:t>(Henneron et al., </a:t>
            </a:r>
            <a:r>
              <a:rPr lang="fr-FR" sz="1600" dirty="0" err="1" smtClean="0">
                <a:solidFill>
                  <a:srgbClr val="FFFF00"/>
                </a:solidFill>
              </a:rPr>
              <a:t>subm</a:t>
            </a:r>
            <a:r>
              <a:rPr lang="fr-FR" sz="1600" dirty="0" smtClean="0">
                <a:solidFill>
                  <a:srgbClr val="FFFF00"/>
                </a:solidFill>
              </a:rPr>
              <a:t>.)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 err="1" smtClean="0">
                <a:solidFill>
                  <a:srgbClr val="FFFF00"/>
                </a:solidFill>
              </a:rPr>
              <a:t>Confirmatory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Path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Analysis</a:t>
            </a:r>
            <a:endParaRPr lang="fr-FR" sz="2000" b="1" dirty="0">
              <a:solidFill>
                <a:srgbClr val="FFFF00"/>
              </a:solidFill>
            </a:endParaRPr>
          </a:p>
        </p:txBody>
      </p:sp>
      <p:pic>
        <p:nvPicPr>
          <p:cNvPr id="6" name="Image 5" descr="C:\Users\Ludovic\Documents\Cours\Thèse ECODIV\Résultats\Litière - Qualité &amp; decomposition\Litter quality &amp; decomposability\Statistical results\SEM\Path analysis - LDR.tif"/>
          <p:cNvPicPr/>
          <p:nvPr/>
        </p:nvPicPr>
        <p:blipFill>
          <a:blip r:embed="rId2" cstate="screen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5040560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2"/>
          <p:cNvGrpSpPr/>
          <p:nvPr/>
        </p:nvGrpSpPr>
        <p:grpSpPr>
          <a:xfrm>
            <a:off x="2237806" y="1556792"/>
            <a:ext cx="4740400" cy="3794938"/>
            <a:chOff x="2237806" y="2276872"/>
            <a:chExt cx="4740400" cy="3794938"/>
          </a:xfrm>
        </p:grpSpPr>
        <p:pic>
          <p:nvPicPr>
            <p:cNvPr id="7" name="Picture 3691" descr="RReShar_Logo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699792" y="2924944"/>
              <a:ext cx="4023561" cy="2736304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2237806" y="2276872"/>
              <a:ext cx="47404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Font typeface="Wingdings"/>
                <a:buChar char="è"/>
              </a:pPr>
              <a:r>
                <a:rPr lang="fr-FR" sz="1800" b="1" dirty="0" smtClean="0">
                  <a:solidFill>
                    <a:srgbClr val="FFFF00"/>
                  </a:solidFill>
                  <a:sym typeface="Wingdings" pitchFamily="2" charset="2"/>
                </a:rPr>
                <a:t> </a:t>
              </a:r>
              <a:r>
                <a:rPr lang="fr-FR" sz="1800" b="1" dirty="0" err="1" smtClean="0">
                  <a:solidFill>
                    <a:srgbClr val="FFFF00"/>
                  </a:solidFill>
                  <a:sym typeface="Wingdings" pitchFamily="2" charset="2"/>
                </a:rPr>
                <a:t>RReShar</a:t>
              </a:r>
              <a:r>
                <a:rPr lang="fr-FR" sz="1800" b="1" dirty="0" smtClean="0">
                  <a:solidFill>
                    <a:srgbClr val="FFFF00"/>
                  </a:solidFill>
                  <a:sym typeface="Wingdings" pitchFamily="2" charset="2"/>
                </a:rPr>
                <a:t> : Modèle Structure - Fonction</a:t>
              </a:r>
              <a:endParaRPr lang="fr-FR" sz="1800" b="1" dirty="0">
                <a:solidFill>
                  <a:srgbClr val="FFFF00"/>
                </a:solidFill>
                <a:sym typeface="Wingdings" pitchFamily="2" charset="2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771801" y="5733256"/>
              <a:ext cx="24625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FFFF00"/>
                  </a:solidFill>
                </a:rPr>
                <a:t>Balandier &amp; Donès, 2013</a:t>
              </a:r>
              <a:endParaRPr lang="fr-FR" sz="1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8" name="Titre 1"/>
          <p:cNvSpPr txBox="1">
            <a:spLocks/>
          </p:cNvSpPr>
          <p:nvPr/>
        </p:nvSpPr>
        <p:spPr>
          <a:xfrm>
            <a:off x="683568" y="5733256"/>
            <a:ext cx="7992888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kern="0" dirty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 </a:t>
            </a:r>
            <a:r>
              <a:rPr lang="fr-FR" sz="1800" b="1" kern="0" dirty="0" smtClean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En cours…</a:t>
            </a:r>
            <a:endParaRPr lang="fr-FR" sz="1800" b="1" kern="0" dirty="0">
              <a:solidFill>
                <a:srgbClr val="FFFF00"/>
              </a:solidFill>
              <a:ea typeface="+mj-ea"/>
              <a:cs typeface="Arial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301403" y="332656"/>
            <a:ext cx="5726981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dirty="0" smtClean="0">
                <a:solidFill>
                  <a:srgbClr val="FFFF00"/>
                </a:solidFill>
                <a:ea typeface="+mj-ea"/>
                <a:cs typeface="Arial" charset="0"/>
              </a:rPr>
              <a:t>Perspectives : modélisation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708510" y="332656"/>
            <a:ext cx="5726981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noProof="0" dirty="0" smtClean="0">
                <a:solidFill>
                  <a:srgbClr val="FFFF00"/>
                </a:solidFill>
                <a:ea typeface="+mj-ea"/>
                <a:cs typeface="Arial" charset="0"/>
              </a:rPr>
              <a:t>Conclusions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07604" y="1196752"/>
            <a:ext cx="7128792" cy="720080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just"/>
            <a:r>
              <a:rPr lang="fr-FR" sz="1600" b="1" kern="0" dirty="0" smtClean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 L’effet de la</a:t>
            </a:r>
            <a:r>
              <a:rPr lang="fr-FR" sz="1600" b="1" dirty="0" smtClean="0">
                <a:solidFill>
                  <a:srgbClr val="FFFF00"/>
                </a:solidFill>
              </a:rPr>
              <a:t> densité du peuplement est rarement généralisable. La principale raison réside dans le fait que les effets «âge du peuplement» et «contexte édaphique» sont très souvent prépondérants</a:t>
            </a:r>
            <a:r>
              <a:rPr lang="fr-FR" sz="1600" b="1" kern="0" dirty="0" smtClean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.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07604" y="3717032"/>
            <a:ext cx="7128792" cy="720080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just"/>
            <a:r>
              <a:rPr lang="fr-FR" sz="1600" b="1" kern="0" dirty="0" smtClean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 Certains effets sont en cascade, de type trophique. Ex. la richesse des insectes croît avec celle de la flore.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07604" y="4437112"/>
            <a:ext cx="7128792" cy="720080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just"/>
            <a:r>
              <a:rPr lang="fr-FR" sz="1600" b="1" kern="0" dirty="0" smtClean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 </a:t>
            </a:r>
            <a:r>
              <a:rPr lang="fr-FR" sz="1600" b="1" dirty="0" smtClean="0">
                <a:solidFill>
                  <a:srgbClr val="FFFF00"/>
                </a:solidFill>
              </a:rPr>
              <a:t>Faible variabilité d’abroutissement sur un même site entre différentes modalités de RDI mais taille des placettes trop petites.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07604" y="2204864"/>
            <a:ext cx="7128792" cy="720080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just"/>
            <a:r>
              <a:rPr lang="fr-FR" sz="1600" b="1" kern="0" dirty="0" smtClean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 </a:t>
            </a:r>
            <a:r>
              <a:rPr lang="fr-FR" sz="1600" b="1" dirty="0" smtClean="0">
                <a:solidFill>
                  <a:srgbClr val="FFFF00"/>
                </a:solidFill>
              </a:rPr>
              <a:t>Le régime d’éclaircie n’a pas un effet univoque de type « la diversité augmente avec l’ouverture du peuplement ». On observe même parfois l’inverse.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007604" y="3068960"/>
            <a:ext cx="7128792" cy="504056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just"/>
            <a:r>
              <a:rPr lang="fr-FR" sz="1600" b="1" kern="0" dirty="0" smtClean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 </a:t>
            </a:r>
            <a:r>
              <a:rPr lang="fr-FR" sz="1600" b="1" dirty="0" smtClean="0">
                <a:solidFill>
                  <a:srgbClr val="FFFF00"/>
                </a:solidFill>
              </a:rPr>
              <a:t>Les relations ne sont pas toujours linéaires, nombreuses courbes en cloche. 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043608" y="5229200"/>
            <a:ext cx="7128792" cy="1152128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just"/>
            <a:r>
              <a:rPr lang="fr-FR" sz="1600" b="1" kern="0" dirty="0" smtClean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  De faibles réductions de la densité des peuplements par rapport à ce qui est pratiqué actuellement  (</a:t>
            </a:r>
            <a:r>
              <a:rPr lang="fr-FR" sz="1600" b="1" dirty="0" smtClean="0">
                <a:solidFill>
                  <a:srgbClr val="FFFF00"/>
                </a:solidFill>
              </a:rPr>
              <a:t>RDI </a:t>
            </a:r>
            <a:r>
              <a:rPr lang="fr-FR" sz="1600" b="1" dirty="0" smtClean="0">
                <a:solidFill>
                  <a:srgbClr val="FFFF00"/>
                </a:solidFill>
                <a:sym typeface="Symbol"/>
              </a:rPr>
              <a:t> 0,5 à 0,7) ne devraient pas impacter trop fortement les assemblages d’espèces.  Mais prudence en termes de fonctionnement de l’écosystème.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00113" y="1484313"/>
            <a:ext cx="734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rgbClr val="FFFF00"/>
                </a:solidFill>
              </a:rPr>
              <a:t>Contexte :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07269" y="2420938"/>
            <a:ext cx="71294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800" b="1" dirty="0">
                <a:solidFill>
                  <a:srgbClr val="FFFF00"/>
                </a:solidFill>
              </a:rPr>
              <a:t>Le Grenelle a souligné le risque qu'une exploitation plus intensive puisse porter atteinte à la biodiversité</a:t>
            </a:r>
          </a:p>
          <a:p>
            <a:pPr algn="just">
              <a:buFontTx/>
              <a:buChar char="-"/>
            </a:pPr>
            <a:endParaRPr lang="fr-FR" sz="1800" b="1" dirty="0">
              <a:solidFill>
                <a:srgbClr val="FFFF00"/>
              </a:solidFill>
            </a:endParaRPr>
          </a:p>
          <a:p>
            <a:pPr algn="ctr"/>
            <a:r>
              <a:rPr lang="fr-FR" sz="1800" b="1" dirty="0">
                <a:solidFill>
                  <a:srgbClr val="FFFF00"/>
                </a:solidFill>
              </a:rPr>
              <a:t>« Produire plus tout en préservant mieux la biodiversité »</a:t>
            </a:r>
          </a:p>
          <a:p>
            <a:pPr algn="just"/>
            <a:endParaRPr lang="fr-FR" sz="18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4201924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FFFF00"/>
                </a:solidFill>
              </a:rPr>
              <a:t>Pour autant, les conditions permettant de concilier ces deux objectifs n'ont pu être précisées</a:t>
            </a:r>
            <a:r>
              <a:rPr lang="fr-FR" sz="2000" u="sng" dirty="0" smtClean="0">
                <a:solidFill>
                  <a:srgbClr val="FFFF00"/>
                </a:solidFill>
              </a:rPr>
              <a:t> </a:t>
            </a:r>
            <a:endParaRPr lang="fr-FR" sz="2000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P101050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404664"/>
            <a:ext cx="6912694" cy="5183806"/>
          </a:xfrm>
          <a:prstGeom prst="rect">
            <a:avLst/>
          </a:prstGeom>
          <a:noFill/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267744" y="908720"/>
            <a:ext cx="21605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FF00"/>
                </a:solidFill>
              </a:rPr>
              <a:t>Merci !</a:t>
            </a:r>
          </a:p>
          <a:p>
            <a:pPr algn="ctr"/>
            <a:r>
              <a:rPr lang="fr-FR" sz="3600" b="1" dirty="0" smtClean="0">
                <a:solidFill>
                  <a:srgbClr val="FFFF00"/>
                </a:solidFill>
              </a:rPr>
              <a:t> </a:t>
            </a:r>
            <a:endParaRPr lang="fr-FR" sz="3600" b="1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68967" y="5805264"/>
            <a:ext cx="6363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Site Web : www1.clermont.inra.fr/imprebio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1880" y="3558502"/>
            <a:ext cx="5263052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solidFill>
                  <a:schemeClr val="tx2"/>
                </a:solidFill>
              </a:rPr>
              <a:t>Frédéric Archaux, Michaël Aubert, Christophe Bouget, Vincent Boulanger, Fabrice Bureau, Matthieu Chauvat, </a:t>
            </a:r>
            <a:r>
              <a:rPr lang="en-US" dirty="0" smtClean="0">
                <a:solidFill>
                  <a:schemeClr val="tx2"/>
                </a:solidFill>
              </a:rPr>
              <a:t>Catherine Collet, </a:t>
            </a:r>
            <a:r>
              <a:rPr lang="fr-FR" dirty="0" smtClean="0">
                <a:solidFill>
                  <a:schemeClr val="tx2"/>
                </a:solidFill>
              </a:rPr>
              <a:t>Sébastien </a:t>
            </a:r>
            <a:r>
              <a:rPr lang="fr-FR" dirty="0" err="1" smtClean="0">
                <a:solidFill>
                  <a:schemeClr val="tx2"/>
                </a:solidFill>
              </a:rPr>
              <a:t>Daviller</a:t>
            </a:r>
            <a:r>
              <a:rPr lang="fr-FR" dirty="0" smtClean="0">
                <a:solidFill>
                  <a:schemeClr val="tx2"/>
                </a:solidFill>
              </a:rPr>
              <a:t>, Nicolas</a:t>
            </a:r>
            <a:r>
              <a:rPr lang="pt-BR" dirty="0" smtClean="0">
                <a:solidFill>
                  <a:schemeClr val="tx2"/>
                </a:solidFill>
              </a:rPr>
              <a:t> Donès, </a:t>
            </a:r>
            <a:r>
              <a:rPr lang="fr-FR" dirty="0" smtClean="0">
                <a:solidFill>
                  <a:schemeClr val="tx2"/>
                </a:solidFill>
              </a:rPr>
              <a:t>Yann Dumas, Frédéric Gosselin, Ludovic Henneron, Sébastien Macé, Frédéric Magnin, Philippe Malagoli, André Marquier, </a:t>
            </a:r>
            <a:r>
              <a:rPr lang="pt-BR" dirty="0" smtClean="0">
                <a:solidFill>
                  <a:schemeClr val="tx2"/>
                </a:solidFill>
              </a:rPr>
              <a:t>François Ningre, </a:t>
            </a:r>
            <a:r>
              <a:rPr lang="fr-FR" dirty="0" smtClean="0">
                <a:solidFill>
                  <a:schemeClr val="tx2"/>
                </a:solidFill>
              </a:rPr>
              <a:t>Benoît Nusillard, Sandrine Perret, Claudine Richter,  Agnès Rocquencourt, Marc Saudreau,  Vincent Seigner,  Ingrid Seynave,  Marc Vandame,  </a:t>
            </a:r>
            <a:r>
              <a:rPr lang="sv-SE" dirty="0" smtClean="0">
                <a:solidFill>
                  <a:schemeClr val="tx2"/>
                </a:solidFill>
              </a:rPr>
              <a:t>Florian Vast, </a:t>
            </a:r>
            <a:r>
              <a:rPr lang="fr-FR" dirty="0" smtClean="0">
                <a:solidFill>
                  <a:schemeClr val="tx2"/>
                </a:solidFill>
              </a:rPr>
              <a:t>Pascal Walser et d’autres !</a:t>
            </a:r>
            <a:endParaRPr lang="fr-F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203848" y="451520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rgbClr val="FFFF00"/>
                </a:solidFill>
              </a:rPr>
              <a:t>Dispositifs : 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971600" y="3625279"/>
            <a:ext cx="13722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Tronçais RDI 1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10" name="Image 9" descr="tronçais_rdi_1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393031"/>
            <a:ext cx="2880000" cy="2160000"/>
          </a:xfrm>
          <a:prstGeom prst="rect">
            <a:avLst/>
          </a:prstGeom>
        </p:spPr>
      </p:pic>
      <p:pic>
        <p:nvPicPr>
          <p:cNvPr id="11" name="Image 10" descr="tronçais_rdi_05_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31840" y="1393031"/>
            <a:ext cx="2880000" cy="2160000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995936" y="3625279"/>
            <a:ext cx="15213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Tronçais RDI 0.5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13" name="Image 12" descr="tronçais_rdi_025_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84168" y="1393031"/>
            <a:ext cx="2880000" cy="2160000"/>
          </a:xfrm>
          <a:prstGeom prst="rect">
            <a:avLst/>
          </a:prstGeom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804248" y="3625279"/>
            <a:ext cx="1620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Tronçais RDI 0.25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63377" y="3861048"/>
            <a:ext cx="7561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FF00"/>
                </a:solidFill>
              </a:rPr>
              <a:t>RDI = </a:t>
            </a:r>
            <a:r>
              <a:rPr lang="fr-FR" sz="2400" b="1" dirty="0" smtClean="0">
                <a:solidFill>
                  <a:srgbClr val="FFFF00"/>
                </a:solidFill>
              </a:rPr>
              <a:t>(N</a:t>
            </a:r>
            <a:r>
              <a:rPr lang="fr-FR" sz="2400" b="1" baseline="30000" dirty="0" smtClean="0">
                <a:solidFill>
                  <a:srgbClr val="FFFF00"/>
                </a:solidFill>
                <a:sym typeface="Symbol"/>
              </a:rPr>
              <a:t>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smtClean="0">
                <a:solidFill>
                  <a:srgbClr val="FFFF00"/>
                </a:solidFill>
                <a:sym typeface="Symbol"/>
              </a:rPr>
              <a:t> G</a:t>
            </a:r>
            <a:r>
              <a:rPr lang="fr-FR" sz="2400" b="1" baseline="30000" dirty="0" smtClean="0">
                <a:solidFill>
                  <a:srgbClr val="FFFF00"/>
                </a:solidFill>
                <a:sym typeface="Symbol"/>
              </a:rPr>
              <a:t></a:t>
            </a:r>
            <a:r>
              <a:rPr lang="fr-FR" sz="2400" b="1" dirty="0" smtClean="0">
                <a:solidFill>
                  <a:srgbClr val="FFFF00"/>
                </a:solidFill>
                <a:sym typeface="Symbol"/>
              </a:rPr>
              <a:t>)/ </a:t>
            </a:r>
            <a:r>
              <a:rPr lang="fr-FR" sz="1800" b="1" dirty="0" smtClean="0">
                <a:solidFill>
                  <a:srgbClr val="FFFF00"/>
                </a:solidFill>
                <a:sym typeface="Symbol"/>
              </a:rPr>
              <a:t> 	(</a:t>
            </a:r>
            <a:r>
              <a:rPr lang="fr-FR" sz="1800" b="1" dirty="0" err="1" smtClean="0">
                <a:solidFill>
                  <a:srgbClr val="FFFF00"/>
                </a:solidFill>
                <a:sym typeface="Symbol"/>
              </a:rPr>
              <a:t>Reinecke</a:t>
            </a:r>
            <a:r>
              <a:rPr lang="fr-FR" sz="1800" b="1" dirty="0" smtClean="0">
                <a:solidFill>
                  <a:srgbClr val="FFFF00"/>
                </a:solidFill>
                <a:sym typeface="Symbol"/>
              </a:rPr>
              <a:t>, 1933)</a:t>
            </a:r>
            <a:r>
              <a:rPr lang="fr-FR" sz="1800" b="1" dirty="0" smtClean="0">
                <a:solidFill>
                  <a:srgbClr val="FFFF00"/>
                </a:solidFill>
              </a:rPr>
              <a:t> </a:t>
            </a:r>
            <a:endParaRPr lang="fr-FR" sz="1800" b="1" dirty="0">
              <a:solidFill>
                <a:srgbClr val="FFFF00"/>
              </a:solidFill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863377" y="4437112"/>
            <a:ext cx="7561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FF00"/>
                </a:solidFill>
                <a:sym typeface="Wingdings"/>
              </a:rPr>
              <a:t></a:t>
            </a:r>
            <a:r>
              <a:rPr lang="fr-FR" sz="1800" b="1" dirty="0" smtClean="0">
                <a:solidFill>
                  <a:srgbClr val="FFFF00"/>
                </a:solidFill>
              </a:rPr>
              <a:t> RDI de 0 (aucun arbre) à 1 (auto-éclaircie)</a:t>
            </a:r>
            <a:endParaRPr lang="fr-FR" sz="1800" b="1" dirty="0">
              <a:solidFill>
                <a:srgbClr val="FFFF00"/>
              </a:solidFill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863377" y="4941168"/>
            <a:ext cx="7561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Wingdings"/>
              <a:buChar char="F"/>
            </a:pPr>
            <a:r>
              <a:rPr lang="fr-FR" sz="1800" b="1" dirty="0" smtClean="0">
                <a:solidFill>
                  <a:srgbClr val="FFFF00"/>
                </a:solidFill>
              </a:rPr>
              <a:t>Dans le passé,  0,7 &lt; RDI &lt; 0.9 – 1,0</a:t>
            </a:r>
          </a:p>
          <a:p>
            <a:pPr algn="ctr">
              <a:buFont typeface="Wingdings"/>
              <a:buChar char="F"/>
            </a:pPr>
            <a:endParaRPr lang="fr-FR" sz="1800" b="1" dirty="0" smtClean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544" y="537321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/>
              <a:buChar char="F"/>
            </a:pPr>
            <a:r>
              <a:rPr lang="fr-FR" sz="1800" b="1" dirty="0" smtClean="0">
                <a:solidFill>
                  <a:srgbClr val="FFFF00"/>
                </a:solidFill>
              </a:rPr>
              <a:t>Plus récemment, tendance RDI = 0,5 à 0,6 après éclaircie</a:t>
            </a:r>
          </a:p>
          <a:p>
            <a:pPr algn="ctr"/>
            <a:r>
              <a:rPr lang="fr-FR" sz="1800" b="1" dirty="0" smtClean="0">
                <a:solidFill>
                  <a:srgbClr val="FFFF00"/>
                </a:solidFill>
              </a:rPr>
              <a:t>(RDI = 0,35 – 0,45 pour des sylvicultures très dynamiques)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5576" y="609329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/>
              <a:buChar char="F"/>
            </a:pPr>
            <a:r>
              <a:rPr lang="fr-FR" sz="1800" b="1" dirty="0" smtClean="0">
                <a:solidFill>
                  <a:srgbClr val="FFFF00"/>
                </a:solidFill>
              </a:rPr>
              <a:t>Mais dans la majorité des chênaies RDI </a:t>
            </a:r>
            <a:r>
              <a:rPr lang="fr-FR" sz="1800" b="1" dirty="0" smtClean="0">
                <a:solidFill>
                  <a:srgbClr val="FFFF00"/>
                </a:solidFill>
                <a:sym typeface="Symbol"/>
              </a:rPr>
              <a:t> 0,7 (IGN, 2008 – 2012)</a:t>
            </a:r>
            <a:endParaRPr lang="fr-FR" sz="1800" b="1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568" y="3356992"/>
            <a:ext cx="8136904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63688" y="332656"/>
            <a:ext cx="6336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FF00"/>
                </a:solidFill>
                <a:sym typeface="Wingdings" pitchFamily="2" charset="2"/>
              </a:rPr>
              <a:t>Relevés</a:t>
            </a:r>
            <a:endParaRPr lang="fr-FR" sz="1800" b="1" dirty="0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2843113" y="1413098"/>
            <a:ext cx="4321175" cy="4321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400"/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4713188" y="1052736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>
                <a:solidFill>
                  <a:srgbClr val="FFFF00"/>
                </a:solidFill>
              </a:rPr>
              <a:t>60 m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2123975" y="3406998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>
                <a:solidFill>
                  <a:srgbClr val="FFFF00"/>
                </a:solidFill>
              </a:rPr>
              <a:t>60 m</a:t>
            </a:r>
          </a:p>
        </p:txBody>
      </p:sp>
      <p:sp>
        <p:nvSpPr>
          <p:cNvPr id="66" name="Oval 5"/>
          <p:cNvSpPr>
            <a:spLocks noChangeArrowheads="1"/>
          </p:cNvSpPr>
          <p:nvPr/>
        </p:nvSpPr>
        <p:spPr bwMode="auto">
          <a:xfrm>
            <a:off x="4754463" y="3351436"/>
            <a:ext cx="454025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7" name="Oval 6"/>
          <p:cNvSpPr>
            <a:spLocks noChangeArrowheads="1"/>
          </p:cNvSpPr>
          <p:nvPr/>
        </p:nvSpPr>
        <p:spPr bwMode="auto">
          <a:xfrm>
            <a:off x="5341838" y="3351436"/>
            <a:ext cx="454025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Oval 7"/>
          <p:cNvSpPr>
            <a:spLocks noChangeArrowheads="1"/>
          </p:cNvSpPr>
          <p:nvPr/>
        </p:nvSpPr>
        <p:spPr bwMode="auto">
          <a:xfrm>
            <a:off x="5911750" y="3351436"/>
            <a:ext cx="454025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Oval 8"/>
          <p:cNvSpPr>
            <a:spLocks noChangeArrowheads="1"/>
          </p:cNvSpPr>
          <p:nvPr/>
        </p:nvSpPr>
        <p:spPr bwMode="auto">
          <a:xfrm>
            <a:off x="3646388" y="3353023"/>
            <a:ext cx="454025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Oval 9"/>
          <p:cNvSpPr>
            <a:spLocks noChangeArrowheads="1"/>
          </p:cNvSpPr>
          <p:nvPr/>
        </p:nvSpPr>
        <p:spPr bwMode="auto">
          <a:xfrm>
            <a:off x="4211538" y="3353023"/>
            <a:ext cx="454025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>
            <a:off x="3862288" y="393404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" name="Text Box 11"/>
          <p:cNvSpPr txBox="1">
            <a:spLocks noChangeArrowheads="1"/>
          </p:cNvSpPr>
          <p:nvPr/>
        </p:nvSpPr>
        <p:spPr bwMode="auto">
          <a:xfrm>
            <a:off x="3935313" y="3934048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8 m</a:t>
            </a:r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3657500" y="2925986"/>
            <a:ext cx="1246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7.1 m (40 m²)</a:t>
            </a:r>
          </a:p>
        </p:txBody>
      </p:sp>
      <p:sp>
        <p:nvSpPr>
          <p:cNvPr id="74" name="Line 13"/>
          <p:cNvSpPr>
            <a:spLocks noChangeShapeType="1"/>
          </p:cNvSpPr>
          <p:nvPr/>
        </p:nvSpPr>
        <p:spPr bwMode="auto">
          <a:xfrm>
            <a:off x="3657500" y="321332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5" name="Oval 14"/>
          <p:cNvSpPr>
            <a:spLocks noChangeArrowheads="1"/>
          </p:cNvSpPr>
          <p:nvPr/>
        </p:nvSpPr>
        <p:spPr bwMode="auto">
          <a:xfrm>
            <a:off x="3319363" y="4792886"/>
            <a:ext cx="454025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6" name="Oval 15"/>
          <p:cNvSpPr>
            <a:spLocks noChangeArrowheads="1"/>
          </p:cNvSpPr>
          <p:nvPr/>
        </p:nvSpPr>
        <p:spPr bwMode="auto">
          <a:xfrm>
            <a:off x="6205438" y="4792886"/>
            <a:ext cx="454025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7" name="Oval 16"/>
          <p:cNvSpPr>
            <a:spLocks noChangeArrowheads="1"/>
          </p:cNvSpPr>
          <p:nvPr/>
        </p:nvSpPr>
        <p:spPr bwMode="auto">
          <a:xfrm>
            <a:off x="6216550" y="1892523"/>
            <a:ext cx="454025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8" name="Oval 17"/>
          <p:cNvSpPr>
            <a:spLocks noChangeArrowheads="1"/>
          </p:cNvSpPr>
          <p:nvPr/>
        </p:nvSpPr>
        <p:spPr bwMode="auto">
          <a:xfrm>
            <a:off x="3325713" y="1905223"/>
            <a:ext cx="454025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Line 22"/>
          <p:cNvSpPr>
            <a:spLocks noChangeShapeType="1"/>
          </p:cNvSpPr>
          <p:nvPr/>
        </p:nvSpPr>
        <p:spPr bwMode="auto">
          <a:xfrm>
            <a:off x="3862288" y="357209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0" name="Line 23"/>
          <p:cNvSpPr>
            <a:spLocks noChangeShapeType="1"/>
          </p:cNvSpPr>
          <p:nvPr/>
        </p:nvSpPr>
        <p:spPr bwMode="auto">
          <a:xfrm>
            <a:off x="4438550" y="3560986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1" name="Line 24"/>
          <p:cNvSpPr>
            <a:spLocks noChangeShapeType="1"/>
          </p:cNvSpPr>
          <p:nvPr/>
        </p:nvSpPr>
        <p:spPr bwMode="auto">
          <a:xfrm>
            <a:off x="3646388" y="3233961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4100413" y="3211736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3835300" y="3370486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1</a:t>
            </a:r>
          </a:p>
        </p:txBody>
      </p:sp>
      <p:sp>
        <p:nvSpPr>
          <p:cNvPr id="84" name="Text Box 27"/>
          <p:cNvSpPr txBox="1">
            <a:spLocks noChangeArrowheads="1"/>
          </p:cNvSpPr>
          <p:nvPr/>
        </p:nvSpPr>
        <p:spPr bwMode="auto">
          <a:xfrm>
            <a:off x="4367113" y="3370486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2</a:t>
            </a:r>
          </a:p>
        </p:txBody>
      </p:sp>
      <p:sp>
        <p:nvSpPr>
          <p:cNvPr id="85" name="Text Box 28"/>
          <p:cNvSpPr txBox="1">
            <a:spLocks noChangeArrowheads="1"/>
          </p:cNvSpPr>
          <p:nvPr/>
        </p:nvSpPr>
        <p:spPr bwMode="auto">
          <a:xfrm>
            <a:off x="3474938" y="4805586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8</a:t>
            </a:r>
          </a:p>
        </p:txBody>
      </p:sp>
      <p:sp>
        <p:nvSpPr>
          <p:cNvPr id="86" name="Text Box 29"/>
          <p:cNvSpPr txBox="1">
            <a:spLocks noChangeArrowheads="1"/>
          </p:cNvSpPr>
          <p:nvPr/>
        </p:nvSpPr>
        <p:spPr bwMode="auto">
          <a:xfrm>
            <a:off x="6361013" y="480399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9</a:t>
            </a:r>
          </a:p>
        </p:txBody>
      </p:sp>
      <p:sp>
        <p:nvSpPr>
          <p:cNvPr id="87" name="Text Box 30"/>
          <p:cNvSpPr txBox="1">
            <a:spLocks noChangeArrowheads="1"/>
          </p:cNvSpPr>
          <p:nvPr/>
        </p:nvSpPr>
        <p:spPr bwMode="auto">
          <a:xfrm>
            <a:off x="3514625" y="1929036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6</a:t>
            </a:r>
          </a:p>
        </p:txBody>
      </p: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6372125" y="1916336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7</a:t>
            </a:r>
          </a:p>
        </p:txBody>
      </p:sp>
      <p:sp>
        <p:nvSpPr>
          <p:cNvPr id="89" name="Text Box 32"/>
          <p:cNvSpPr txBox="1">
            <a:spLocks noChangeArrowheads="1"/>
          </p:cNvSpPr>
          <p:nvPr/>
        </p:nvSpPr>
        <p:spPr bwMode="auto">
          <a:xfrm>
            <a:off x="6083200" y="336889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5</a:t>
            </a:r>
          </a:p>
        </p:txBody>
      </p:sp>
      <p:sp>
        <p:nvSpPr>
          <p:cNvPr id="90" name="Text Box 33"/>
          <p:cNvSpPr txBox="1">
            <a:spLocks noChangeArrowheads="1"/>
          </p:cNvSpPr>
          <p:nvPr/>
        </p:nvSpPr>
        <p:spPr bwMode="auto">
          <a:xfrm>
            <a:off x="5508525" y="3370486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4</a:t>
            </a:r>
          </a:p>
        </p:txBody>
      </p:sp>
      <p:sp>
        <p:nvSpPr>
          <p:cNvPr id="91" name="Text Box 34"/>
          <p:cNvSpPr txBox="1">
            <a:spLocks noChangeArrowheads="1"/>
          </p:cNvSpPr>
          <p:nvPr/>
        </p:nvSpPr>
        <p:spPr bwMode="auto">
          <a:xfrm>
            <a:off x="4932263" y="3370486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3</a:t>
            </a:r>
          </a:p>
        </p:txBody>
      </p:sp>
      <p:sp>
        <p:nvSpPr>
          <p:cNvPr id="92" name="Line 35"/>
          <p:cNvSpPr>
            <a:spLocks noChangeShapeType="1"/>
          </p:cNvSpPr>
          <p:nvPr/>
        </p:nvSpPr>
        <p:spPr bwMode="auto">
          <a:xfrm>
            <a:off x="2843113" y="212747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3" name="Text Box 36"/>
          <p:cNvSpPr txBox="1">
            <a:spLocks noChangeArrowheads="1"/>
          </p:cNvSpPr>
          <p:nvPr/>
        </p:nvSpPr>
        <p:spPr bwMode="auto">
          <a:xfrm>
            <a:off x="2843113" y="2110011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10 m</a:t>
            </a:r>
          </a:p>
        </p:txBody>
      </p:sp>
      <p:sp>
        <p:nvSpPr>
          <p:cNvPr id="94" name="Line 38"/>
          <p:cNvSpPr>
            <a:spLocks noChangeShapeType="1"/>
          </p:cNvSpPr>
          <p:nvPr/>
        </p:nvSpPr>
        <p:spPr bwMode="auto">
          <a:xfrm flipV="1">
            <a:off x="3563838" y="1413098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5" name="Text Box 39"/>
          <p:cNvSpPr txBox="1">
            <a:spLocks noChangeArrowheads="1"/>
          </p:cNvSpPr>
          <p:nvPr/>
        </p:nvSpPr>
        <p:spPr bwMode="auto">
          <a:xfrm>
            <a:off x="3587650" y="1628998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10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63688" y="260648"/>
            <a:ext cx="6336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sym typeface="Wingdings" pitchFamily="2" charset="2"/>
              </a:rPr>
              <a:t>Perspectives</a:t>
            </a:r>
            <a:endParaRPr lang="fr-FR" sz="2400" b="1" dirty="0">
              <a:solidFill>
                <a:srgbClr val="FFFF00"/>
              </a:solidFill>
              <a:sym typeface="Wingdings" pitchFamily="2" charset="2"/>
            </a:endParaRPr>
          </a:p>
        </p:txBody>
      </p:sp>
      <p:pic>
        <p:nvPicPr>
          <p:cNvPr id="36866" name="Imag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764704"/>
            <a:ext cx="52565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755576" y="6093296"/>
            <a:ext cx="8064896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FR" sz="1600" b="1" kern="0" dirty="0" smtClean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 </a:t>
            </a:r>
            <a:r>
              <a:rPr lang="fr-FR" sz="1600" b="1" dirty="0" smtClean="0">
                <a:solidFill>
                  <a:srgbClr val="FFFF00"/>
                </a:solidFill>
              </a:rPr>
              <a:t>Le jeu de données n’est pas totalement équilibré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139952" y="2132856"/>
            <a:ext cx="648072" cy="27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 rot="5400000">
            <a:off x="5328084" y="3176972"/>
            <a:ext cx="648072" cy="27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 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908720"/>
            <a:ext cx="504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rme libre 8"/>
          <p:cNvSpPr/>
          <p:nvPr/>
        </p:nvSpPr>
        <p:spPr>
          <a:xfrm>
            <a:off x="3195961" y="2734322"/>
            <a:ext cx="3338004" cy="2441360"/>
          </a:xfrm>
          <a:custGeom>
            <a:avLst/>
            <a:gdLst>
              <a:gd name="connsiteX0" fmla="*/ 0 w 3338004"/>
              <a:gd name="connsiteY0" fmla="*/ 0 h 2441360"/>
              <a:gd name="connsiteX1" fmla="*/ 213064 w 3338004"/>
              <a:gd name="connsiteY1" fmla="*/ 905523 h 2441360"/>
              <a:gd name="connsiteX2" fmla="*/ 710214 w 3338004"/>
              <a:gd name="connsiteY2" fmla="*/ 1802167 h 2441360"/>
              <a:gd name="connsiteX3" fmla="*/ 1615736 w 3338004"/>
              <a:gd name="connsiteY3" fmla="*/ 2272684 h 2441360"/>
              <a:gd name="connsiteX4" fmla="*/ 3338004 w 3338004"/>
              <a:gd name="connsiteY4" fmla="*/ 2441360 h 2441360"/>
              <a:gd name="connsiteX5" fmla="*/ 3338004 w 3338004"/>
              <a:gd name="connsiteY5" fmla="*/ 2441360 h 2441360"/>
              <a:gd name="connsiteX6" fmla="*/ 3338004 w 3338004"/>
              <a:gd name="connsiteY6" fmla="*/ 2441360 h 244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8004" h="2441360">
                <a:moveTo>
                  <a:pt x="0" y="0"/>
                </a:moveTo>
                <a:cubicBezTo>
                  <a:pt x="47347" y="302581"/>
                  <a:pt x="94695" y="605162"/>
                  <a:pt x="213064" y="905523"/>
                </a:cubicBezTo>
                <a:cubicBezTo>
                  <a:pt x="331433" y="1205884"/>
                  <a:pt x="476435" y="1574307"/>
                  <a:pt x="710214" y="1802167"/>
                </a:cubicBezTo>
                <a:cubicBezTo>
                  <a:pt x="943993" y="2030027"/>
                  <a:pt x="1177771" y="2166152"/>
                  <a:pt x="1615736" y="2272684"/>
                </a:cubicBezTo>
                <a:cubicBezTo>
                  <a:pt x="2053701" y="2379216"/>
                  <a:pt x="3338004" y="2441360"/>
                  <a:pt x="3338004" y="2441360"/>
                </a:cubicBezTo>
                <a:lnTo>
                  <a:pt x="3338004" y="2441360"/>
                </a:lnTo>
                <a:lnTo>
                  <a:pt x="3338004" y="24413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599495" y="3327275"/>
            <a:ext cx="37930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Lumière sous couvert / lumière au-dessus du couvert</a:t>
            </a:r>
            <a:endParaRPr lang="fr-FR" sz="1200" dirty="0"/>
          </a:p>
        </p:txBody>
      </p:sp>
      <p:sp>
        <p:nvSpPr>
          <p:cNvPr id="11" name="Ellipse 10"/>
          <p:cNvSpPr/>
          <p:nvPr/>
        </p:nvSpPr>
        <p:spPr>
          <a:xfrm>
            <a:off x="3059832" y="2852936"/>
            <a:ext cx="1296144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55576" y="6019949"/>
            <a:ext cx="8064896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FR" sz="1600" b="1" kern="0" dirty="0" smtClean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 </a:t>
            </a:r>
            <a:r>
              <a:rPr lang="fr-FR" sz="1600" b="1" dirty="0" smtClean="0">
                <a:solidFill>
                  <a:srgbClr val="FFFF00"/>
                </a:solidFill>
              </a:rPr>
              <a:t>Le jeu de données comporte in fine peu de placettes fortement éclairées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63688" y="260648"/>
            <a:ext cx="6336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sym typeface="Wingdings" pitchFamily="2" charset="2"/>
              </a:rPr>
              <a:t>Perspectives</a:t>
            </a:r>
            <a:endParaRPr lang="fr-FR" sz="2400" b="1" dirty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55776" y="332656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FF00"/>
                </a:solidFill>
              </a:rPr>
              <a:t>Des densités bien contrastées… 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187624" y="1124744"/>
            <a:ext cx="1965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FFFF00"/>
                </a:solidFill>
              </a:rPr>
              <a:t>Tronçais RDI 1</a:t>
            </a:r>
          </a:p>
        </p:txBody>
      </p:sp>
      <p:pic>
        <p:nvPicPr>
          <p:cNvPr id="10" name="Image 9" descr="tronçais_rdi_1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456154"/>
            <a:ext cx="2880000" cy="2160000"/>
          </a:xfrm>
          <a:prstGeom prst="rect">
            <a:avLst/>
          </a:prstGeom>
        </p:spPr>
      </p:pic>
      <p:pic>
        <p:nvPicPr>
          <p:cNvPr id="11" name="Image 10" descr="tronçais_rdi_05_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31840" y="1456154"/>
            <a:ext cx="2880000" cy="2160000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749811" y="1124744"/>
            <a:ext cx="2321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FFFF00"/>
                </a:solidFill>
              </a:rPr>
              <a:t>Tronçais RDI </a:t>
            </a:r>
            <a:r>
              <a:rPr lang="fr-FR" sz="2000" b="1" dirty="0" smtClean="0">
                <a:solidFill>
                  <a:srgbClr val="FFFF00"/>
                </a:solidFill>
              </a:rPr>
              <a:t>0.50</a:t>
            </a:r>
            <a:endParaRPr lang="fr-FR" sz="2000" b="1" dirty="0">
              <a:solidFill>
                <a:srgbClr val="FFFF00"/>
              </a:solidFill>
            </a:endParaRPr>
          </a:p>
        </p:txBody>
      </p:sp>
      <p:pic>
        <p:nvPicPr>
          <p:cNvPr id="13" name="Image 12" descr="tronçais_rdi_025_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84168" y="1456154"/>
            <a:ext cx="2880000" cy="2160000"/>
          </a:xfrm>
          <a:prstGeom prst="rect">
            <a:avLst/>
          </a:prstGeom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664315" y="1124744"/>
            <a:ext cx="2321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FFFF00"/>
                </a:solidFill>
              </a:rPr>
              <a:t>Tronçais RDI 0.25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97471"/>
            <a:ext cx="3016149" cy="20107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16" y="3695962"/>
            <a:ext cx="3016149" cy="20107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" y="3687415"/>
            <a:ext cx="3016149" cy="2010766"/>
          </a:xfrm>
          <a:prstGeom prst="rect">
            <a:avLst/>
          </a:prstGeom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014173" y="5453431"/>
            <a:ext cx="10005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rgbClr val="FFFF00"/>
                </a:solidFill>
              </a:rPr>
              <a:t>ER = 6%</a:t>
            </a:r>
            <a:endParaRPr lang="fr-FR" sz="1600" b="1" dirty="0">
              <a:solidFill>
                <a:srgbClr val="FFFF00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050695" y="5461977"/>
            <a:ext cx="10005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rgbClr val="FFFF00"/>
                </a:solidFill>
              </a:rPr>
              <a:t>ER = 9%</a:t>
            </a:r>
            <a:endParaRPr lang="fr-FR" sz="1600" b="1" dirty="0">
              <a:solidFill>
                <a:srgbClr val="FFFF00"/>
              </a:solidFill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8036618" y="5449791"/>
            <a:ext cx="1103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rgbClr val="FFFF00"/>
                </a:solidFill>
              </a:rPr>
              <a:t>ER = 11%</a:t>
            </a:r>
            <a:endParaRPr lang="fr-FR" sz="1600" b="1" dirty="0">
              <a:solidFill>
                <a:srgbClr val="FFFF00"/>
              </a:solidFill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67544" y="5991671"/>
            <a:ext cx="8208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FF00"/>
                </a:solidFill>
              </a:rPr>
              <a:t>… pour une gamme d’éclairements bien plus étroite… 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619672" y="5674188"/>
            <a:ext cx="14895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 err="1" smtClean="0">
                <a:solidFill>
                  <a:srgbClr val="FFFF00"/>
                </a:solidFill>
              </a:rPr>
              <a:t>RECss</a:t>
            </a:r>
            <a:r>
              <a:rPr lang="fr-FR" sz="1600" b="1" dirty="0" smtClean="0">
                <a:solidFill>
                  <a:srgbClr val="FFFF00"/>
                </a:solidFill>
              </a:rPr>
              <a:t> = 17%</a:t>
            </a:r>
            <a:endParaRPr lang="fr-FR" sz="1600" b="1" dirty="0">
              <a:solidFill>
                <a:srgbClr val="FFFF00"/>
              </a:solidFill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656194" y="5682734"/>
            <a:ext cx="14895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 err="1" smtClean="0">
                <a:solidFill>
                  <a:srgbClr val="FFFF00"/>
                </a:solidFill>
              </a:rPr>
              <a:t>RECss</a:t>
            </a:r>
            <a:r>
              <a:rPr lang="fr-FR" sz="1600" b="1" dirty="0" smtClean="0">
                <a:solidFill>
                  <a:srgbClr val="FFFF00"/>
                </a:solidFill>
              </a:rPr>
              <a:t> = 23%</a:t>
            </a:r>
            <a:endParaRPr lang="fr-FR" sz="1600" b="1" dirty="0">
              <a:solidFill>
                <a:srgbClr val="FFFF00"/>
              </a:solidFill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7719620" y="5670548"/>
            <a:ext cx="14895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 err="1" smtClean="0">
                <a:solidFill>
                  <a:srgbClr val="FFFF00"/>
                </a:solidFill>
              </a:rPr>
              <a:t>RECss</a:t>
            </a:r>
            <a:r>
              <a:rPr lang="fr-FR" sz="1600" b="1" dirty="0" smtClean="0">
                <a:solidFill>
                  <a:srgbClr val="FFFF00"/>
                </a:solidFill>
              </a:rPr>
              <a:t> = 45%</a:t>
            </a:r>
            <a:endParaRPr lang="fr-FR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4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hotos_Imprebio_2011 06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556792"/>
            <a:ext cx="3113088" cy="4670425"/>
          </a:xfrm>
          <a:prstGeom prst="rect">
            <a:avLst/>
          </a:prstGeom>
          <a:noFill/>
        </p:spPr>
      </p:pic>
      <p:pic>
        <p:nvPicPr>
          <p:cNvPr id="5" name="Picture 2" descr="C:\Philippe\Philphotos\imprebio\allier_19052011\grosbois_rdi_05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124744"/>
            <a:ext cx="3839740" cy="2880000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301403" y="332656"/>
            <a:ext cx="5726981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dirty="0" smtClean="0">
                <a:solidFill>
                  <a:srgbClr val="FFFF00"/>
                </a:solidFill>
                <a:ea typeface="+mj-ea"/>
                <a:cs typeface="Arial" charset="0"/>
              </a:rPr>
              <a:t>Perspectives : sous-étage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499992" y="5083845"/>
            <a:ext cx="4248472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kern="0" dirty="0" smtClean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 Prise en compte dans les analyses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fr-FR" sz="3200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SEM: variables observées et latentes</a:t>
            </a:r>
            <a:endParaRPr lang="fr-FR" sz="3200" dirty="0"/>
          </a:p>
        </p:txBody>
      </p:sp>
      <p:grpSp>
        <p:nvGrpSpPr>
          <p:cNvPr id="17" name="Groupe 114"/>
          <p:cNvGrpSpPr/>
          <p:nvPr/>
        </p:nvGrpSpPr>
        <p:grpSpPr>
          <a:xfrm>
            <a:off x="179512" y="908720"/>
            <a:ext cx="8748464" cy="5544616"/>
            <a:chOff x="0" y="187541"/>
            <a:chExt cx="9536470" cy="6670459"/>
          </a:xfrm>
        </p:grpSpPr>
        <p:grpSp>
          <p:nvGrpSpPr>
            <p:cNvPr id="18" name="Groupe 113"/>
            <p:cNvGrpSpPr/>
            <p:nvPr/>
          </p:nvGrpSpPr>
          <p:grpSpPr>
            <a:xfrm>
              <a:off x="2195736" y="1268760"/>
              <a:ext cx="4176464" cy="4824536"/>
              <a:chOff x="2195736" y="1268760"/>
              <a:chExt cx="4176464" cy="4824536"/>
            </a:xfrm>
          </p:grpSpPr>
          <p:grpSp>
            <p:nvGrpSpPr>
              <p:cNvPr id="19" name="Groupe 106"/>
              <p:cNvGrpSpPr/>
              <p:nvPr/>
            </p:nvGrpSpPr>
            <p:grpSpPr>
              <a:xfrm>
                <a:off x="2771800" y="1916832"/>
                <a:ext cx="3456384" cy="3456384"/>
                <a:chOff x="2771800" y="1916832"/>
                <a:chExt cx="3456384" cy="3456384"/>
              </a:xfrm>
            </p:grpSpPr>
            <p:sp>
              <p:nvSpPr>
                <p:cNvPr id="3" name="Ellipse 2"/>
                <p:cNvSpPr/>
                <p:nvPr/>
              </p:nvSpPr>
              <p:spPr>
                <a:xfrm>
                  <a:off x="2771800" y="1916832"/>
                  <a:ext cx="136815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4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ξ</a:t>
                  </a:r>
                  <a:r>
                    <a:rPr lang="fr-FR" sz="2400" baseline="-250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1 </a:t>
                  </a:r>
                  <a:endParaRPr lang="fr-FR" sz="24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" name="Ellipse 3"/>
                <p:cNvSpPr/>
                <p:nvPr/>
              </p:nvSpPr>
              <p:spPr>
                <a:xfrm>
                  <a:off x="4860032" y="3068960"/>
                  <a:ext cx="136815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4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ξ</a:t>
                  </a:r>
                  <a:r>
                    <a:rPr lang="fr-FR" sz="2400" baseline="-250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3</a:t>
                  </a:r>
                  <a:endParaRPr lang="fr-FR" sz="24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" name="Ellipse 4"/>
                <p:cNvSpPr/>
                <p:nvPr/>
              </p:nvSpPr>
              <p:spPr>
                <a:xfrm>
                  <a:off x="2771800" y="4365104"/>
                  <a:ext cx="136815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4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ξ</a:t>
                  </a:r>
                  <a:r>
                    <a:rPr lang="fr-FR" sz="2400" baseline="-250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2</a:t>
                  </a:r>
                  <a:endParaRPr lang="fr-FR" sz="24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21" name="Connecteur droit avec flèche 20"/>
                <p:cNvCxnSpPr>
                  <a:endCxn id="4" idx="1"/>
                </p:cNvCxnSpPr>
                <p:nvPr/>
              </p:nvCxnSpPr>
              <p:spPr>
                <a:xfrm>
                  <a:off x="4067944" y="2636912"/>
                  <a:ext cx="992449" cy="57968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avec flèche 21"/>
                <p:cNvCxnSpPr>
                  <a:endCxn id="4" idx="3"/>
                </p:cNvCxnSpPr>
                <p:nvPr/>
              </p:nvCxnSpPr>
              <p:spPr>
                <a:xfrm flipV="1">
                  <a:off x="4067944" y="3929438"/>
                  <a:ext cx="992449" cy="72369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avec flèche 27"/>
                <p:cNvCxnSpPr>
                  <a:stCxn id="3" idx="4"/>
                  <a:endCxn id="5" idx="0"/>
                </p:cNvCxnSpPr>
                <p:nvPr/>
              </p:nvCxnSpPr>
              <p:spPr>
                <a:xfrm>
                  <a:off x="3455876" y="2924944"/>
                  <a:ext cx="0" cy="144016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" name="Ellipse 102"/>
              <p:cNvSpPr/>
              <p:nvPr/>
            </p:nvSpPr>
            <p:spPr>
              <a:xfrm>
                <a:off x="2195736" y="1268760"/>
                <a:ext cx="4176464" cy="482453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0" name="Groupe 108"/>
            <p:cNvGrpSpPr/>
            <p:nvPr/>
          </p:nvGrpSpPr>
          <p:grpSpPr>
            <a:xfrm>
              <a:off x="611560" y="1340768"/>
              <a:ext cx="2360601" cy="2160240"/>
              <a:chOff x="611560" y="1340768"/>
              <a:chExt cx="2360601" cy="2160240"/>
            </a:xfrm>
          </p:grpSpPr>
          <p:grpSp>
            <p:nvGrpSpPr>
              <p:cNvPr id="23" name="Groupe 72"/>
              <p:cNvGrpSpPr/>
              <p:nvPr/>
            </p:nvGrpSpPr>
            <p:grpSpPr>
              <a:xfrm>
                <a:off x="611560" y="1340768"/>
                <a:ext cx="1080120" cy="2160240"/>
                <a:chOff x="611560" y="1340768"/>
                <a:chExt cx="1080120" cy="2160240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611560" y="1340768"/>
                  <a:ext cx="1080120" cy="72008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2400" dirty="0" smtClean="0">
                      <a:solidFill>
                        <a:schemeClr val="bg1"/>
                      </a:solidFill>
                      <a:latin typeface="Calibri"/>
                      <a:ea typeface="Calibri"/>
                      <a:cs typeface="Times New Roman"/>
                    </a:rPr>
                    <a:t>x</a:t>
                  </a:r>
                  <a:r>
                    <a:rPr lang="fr-FR" sz="2400" baseline="-25000" dirty="0" smtClean="0">
                      <a:solidFill>
                        <a:schemeClr val="bg1"/>
                      </a:solidFill>
                      <a:latin typeface="Calibri"/>
                      <a:ea typeface="Calibri"/>
                      <a:cs typeface="Times New Roman"/>
                    </a:rPr>
                    <a:t>11</a:t>
                  </a:r>
                  <a:endParaRPr lang="fr-FR" sz="2400" dirty="0">
                    <a:solidFill>
                      <a:schemeClr val="bg1"/>
                    </a:solidFill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11560" y="2060848"/>
                  <a:ext cx="1080120" cy="72008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400" dirty="0" smtClean="0">
                      <a:solidFill>
                        <a:schemeClr val="bg1"/>
                      </a:solidFill>
                      <a:latin typeface="Calibri"/>
                      <a:ea typeface="Calibri"/>
                      <a:cs typeface="Times New Roman"/>
                    </a:rPr>
                    <a:t>x</a:t>
                  </a:r>
                  <a:r>
                    <a:rPr lang="fr-FR" sz="2400" baseline="-25000" dirty="0" smtClean="0">
                      <a:solidFill>
                        <a:schemeClr val="bg1"/>
                      </a:solidFill>
                      <a:latin typeface="Calibri"/>
                      <a:ea typeface="Calibri"/>
                      <a:cs typeface="Times New Roman"/>
                    </a:rPr>
                    <a:t>12</a:t>
                  </a:r>
                  <a:endParaRPr lang="fr-FR" sz="2400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611560" y="2780928"/>
                  <a:ext cx="1080120" cy="72008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400" dirty="0" smtClean="0">
                      <a:solidFill>
                        <a:schemeClr val="bg1"/>
                      </a:solidFill>
                      <a:latin typeface="Calibri"/>
                      <a:ea typeface="Calibri"/>
                      <a:cs typeface="Times New Roman"/>
                    </a:rPr>
                    <a:t>x</a:t>
                  </a:r>
                  <a:r>
                    <a:rPr lang="fr-FR" sz="2400" baseline="-25000" dirty="0" smtClean="0">
                      <a:solidFill>
                        <a:schemeClr val="bg1"/>
                      </a:solidFill>
                      <a:latin typeface="Calibri"/>
                      <a:ea typeface="Calibri"/>
                      <a:cs typeface="Times New Roman"/>
                    </a:rPr>
                    <a:t>13</a:t>
                  </a:r>
                  <a:endParaRPr lang="fr-FR" sz="2400" dirty="0"/>
                </a:p>
              </p:txBody>
            </p:sp>
          </p:grpSp>
          <p:cxnSp>
            <p:nvCxnSpPr>
              <p:cNvPr id="31" name="Connecteur droit avec flèche 30"/>
              <p:cNvCxnSpPr>
                <a:stCxn id="3" idx="1"/>
                <a:endCxn id="6" idx="3"/>
              </p:cNvCxnSpPr>
              <p:nvPr/>
            </p:nvCxnSpPr>
            <p:spPr>
              <a:xfrm flipH="1" flipV="1">
                <a:off x="1691680" y="1700808"/>
                <a:ext cx="1280481" cy="36365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>
                <a:stCxn id="3" idx="2"/>
                <a:endCxn id="7" idx="3"/>
              </p:cNvCxnSpPr>
              <p:nvPr/>
            </p:nvCxnSpPr>
            <p:spPr>
              <a:xfrm flipH="1">
                <a:off x="1691680" y="2420888"/>
                <a:ext cx="108012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38"/>
              <p:cNvCxnSpPr>
                <a:stCxn id="3" idx="3"/>
                <a:endCxn id="8" idx="3"/>
              </p:cNvCxnSpPr>
              <p:nvPr/>
            </p:nvCxnSpPr>
            <p:spPr>
              <a:xfrm flipH="1">
                <a:off x="1691680" y="2777310"/>
                <a:ext cx="1280481" cy="36365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e 111"/>
            <p:cNvGrpSpPr/>
            <p:nvPr/>
          </p:nvGrpSpPr>
          <p:grpSpPr>
            <a:xfrm>
              <a:off x="0" y="187541"/>
              <a:ext cx="2843808" cy="6670459"/>
              <a:chOff x="0" y="187541"/>
              <a:chExt cx="2843808" cy="6670459"/>
            </a:xfrm>
          </p:grpSpPr>
          <p:grpSp>
            <p:nvGrpSpPr>
              <p:cNvPr id="25" name="Groupe 109"/>
              <p:cNvGrpSpPr/>
              <p:nvPr/>
            </p:nvGrpSpPr>
            <p:grpSpPr>
              <a:xfrm>
                <a:off x="611560" y="4437112"/>
                <a:ext cx="2232248" cy="1440160"/>
                <a:chOff x="611560" y="4437112"/>
                <a:chExt cx="2232248" cy="1440160"/>
              </a:xfrm>
            </p:grpSpPr>
            <p:grpSp>
              <p:nvGrpSpPr>
                <p:cNvPr id="26" name="Groupe 71"/>
                <p:cNvGrpSpPr/>
                <p:nvPr/>
              </p:nvGrpSpPr>
              <p:grpSpPr>
                <a:xfrm>
                  <a:off x="611560" y="4437112"/>
                  <a:ext cx="1080120" cy="1440160"/>
                  <a:chOff x="611560" y="4437112"/>
                  <a:chExt cx="1080120" cy="1440160"/>
                </a:xfrm>
              </p:grpSpPr>
              <p:sp>
                <p:nvSpPr>
                  <p:cNvPr id="9" name="Rectangle 8"/>
                  <p:cNvSpPr/>
                  <p:nvPr/>
                </p:nvSpPr>
                <p:spPr>
                  <a:xfrm>
                    <a:off x="611560" y="4437112"/>
                    <a:ext cx="1080120" cy="72008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r>
                      <a:rPr lang="fr-FR" sz="2400" dirty="0" smtClean="0">
                        <a:solidFill>
                          <a:schemeClr val="bg1"/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r>
                      <a:rPr lang="fr-FR" sz="2400" baseline="-30000" dirty="0" smtClean="0">
                        <a:solidFill>
                          <a:schemeClr val="bg1"/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21</a:t>
                    </a:r>
                    <a:endParaRPr lang="fr-FR" sz="2400" dirty="0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611560" y="5157192"/>
                    <a:ext cx="1080120" cy="72008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2400" dirty="0" smtClean="0">
                        <a:solidFill>
                          <a:schemeClr val="bg1"/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r>
                      <a:rPr lang="fr-FR" sz="2400" baseline="-30000" dirty="0" smtClean="0">
                        <a:solidFill>
                          <a:schemeClr val="bg1"/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22</a:t>
                    </a:r>
                    <a:endParaRPr lang="fr-FR" sz="2400" dirty="0"/>
                  </a:p>
                </p:txBody>
              </p:sp>
            </p:grpSp>
            <p:cxnSp>
              <p:nvCxnSpPr>
                <p:cNvPr id="42" name="Connecteur droit avec flèche 41"/>
                <p:cNvCxnSpPr>
                  <a:stCxn id="5" idx="2"/>
                  <a:endCxn id="9" idx="3"/>
                </p:cNvCxnSpPr>
                <p:nvPr/>
              </p:nvCxnSpPr>
              <p:spPr>
                <a:xfrm flipH="1" flipV="1">
                  <a:off x="1691680" y="4797152"/>
                  <a:ext cx="1080120" cy="7200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avec flèche 44"/>
                <p:cNvCxnSpPr>
                  <a:endCxn id="10" idx="3"/>
                </p:cNvCxnSpPr>
                <p:nvPr/>
              </p:nvCxnSpPr>
              <p:spPr>
                <a:xfrm flipH="1">
                  <a:off x="1691680" y="5085184"/>
                  <a:ext cx="1152128" cy="43204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Ellipse 104"/>
              <p:cNvSpPr/>
              <p:nvPr/>
            </p:nvSpPr>
            <p:spPr>
              <a:xfrm>
                <a:off x="0" y="187541"/>
                <a:ext cx="2040845" cy="6670459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7" name="Groupe 112"/>
            <p:cNvGrpSpPr/>
            <p:nvPr/>
          </p:nvGrpSpPr>
          <p:grpSpPr>
            <a:xfrm>
              <a:off x="6027823" y="908720"/>
              <a:ext cx="3508647" cy="5602762"/>
              <a:chOff x="6027823" y="908720"/>
              <a:chExt cx="3508647" cy="5602762"/>
            </a:xfrm>
          </p:grpSpPr>
          <p:grpSp>
            <p:nvGrpSpPr>
              <p:cNvPr id="29" name="Groupe 107"/>
              <p:cNvGrpSpPr/>
              <p:nvPr/>
            </p:nvGrpSpPr>
            <p:grpSpPr>
              <a:xfrm>
                <a:off x="6027823" y="1484784"/>
                <a:ext cx="2576625" cy="4320480"/>
                <a:chOff x="6027823" y="1484784"/>
                <a:chExt cx="2576625" cy="4320480"/>
              </a:xfrm>
            </p:grpSpPr>
            <p:grpSp>
              <p:nvGrpSpPr>
                <p:cNvPr id="30" name="Groupe 73"/>
                <p:cNvGrpSpPr/>
                <p:nvPr/>
              </p:nvGrpSpPr>
              <p:grpSpPr>
                <a:xfrm>
                  <a:off x="7524328" y="1484784"/>
                  <a:ext cx="1080120" cy="4320480"/>
                  <a:chOff x="7524328" y="1484784"/>
                  <a:chExt cx="1080120" cy="4320480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7524328" y="1484784"/>
                    <a:ext cx="1080120" cy="72008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24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x</a:t>
                    </a:r>
                    <a:r>
                      <a:rPr lang="fr-FR" sz="2400" baseline="-250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31</a:t>
                    </a:r>
                    <a:endParaRPr lang="fr-FR" sz="2400" dirty="0">
                      <a:solidFill>
                        <a:schemeClr val="bg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7524328" y="2204864"/>
                    <a:ext cx="1080120" cy="72008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24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x</a:t>
                    </a:r>
                    <a:r>
                      <a:rPr lang="fr-FR" sz="2400" baseline="-250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32 </a:t>
                    </a:r>
                    <a:endParaRPr lang="fr-FR" sz="24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7524328" y="2924944"/>
                    <a:ext cx="1080120" cy="72008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24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x</a:t>
                    </a:r>
                    <a:r>
                      <a:rPr lang="fr-FR" sz="2400" baseline="-250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33 </a:t>
                    </a:r>
                    <a:endParaRPr lang="fr-FR" sz="24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524328" y="3645024"/>
                    <a:ext cx="1080120" cy="72008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24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x</a:t>
                    </a:r>
                    <a:r>
                      <a:rPr lang="fr-FR" sz="2400" baseline="-250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34 </a:t>
                    </a:r>
                    <a:endParaRPr lang="fr-FR" sz="24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7524328" y="4365104"/>
                    <a:ext cx="1080120" cy="72008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24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x</a:t>
                    </a:r>
                    <a:r>
                      <a:rPr lang="fr-FR" sz="2400" baseline="-250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35</a:t>
                    </a:r>
                    <a:endParaRPr lang="fr-FR" sz="24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7524328" y="5085184"/>
                    <a:ext cx="1080120" cy="72008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24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x</a:t>
                    </a:r>
                    <a:r>
                      <a:rPr lang="fr-FR" sz="2400" baseline="-250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36</a:t>
                    </a:r>
                    <a:endParaRPr lang="fr-FR" sz="2400" dirty="0">
                      <a:latin typeface="Calibri" pitchFamily="34" charset="0"/>
                    </a:endParaRPr>
                  </a:p>
                </p:txBody>
              </p:sp>
            </p:grpSp>
            <p:cxnSp>
              <p:nvCxnSpPr>
                <p:cNvPr id="48" name="Connecteur droit avec flèche 47"/>
                <p:cNvCxnSpPr>
                  <a:endCxn id="13" idx="1"/>
                </p:cNvCxnSpPr>
                <p:nvPr/>
              </p:nvCxnSpPr>
              <p:spPr>
                <a:xfrm flipV="1">
                  <a:off x="6228184" y="3284984"/>
                  <a:ext cx="1296144" cy="14401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cteur droit avec flèche 52"/>
                <p:cNvCxnSpPr>
                  <a:stCxn id="4" idx="6"/>
                  <a:endCxn id="14" idx="1"/>
                </p:cNvCxnSpPr>
                <p:nvPr/>
              </p:nvCxnSpPr>
              <p:spPr>
                <a:xfrm>
                  <a:off x="6228184" y="3573016"/>
                  <a:ext cx="1296144" cy="43204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avec flèche 55"/>
                <p:cNvCxnSpPr>
                  <a:endCxn id="15" idx="1"/>
                </p:cNvCxnSpPr>
                <p:nvPr/>
              </p:nvCxnSpPr>
              <p:spPr>
                <a:xfrm>
                  <a:off x="6156176" y="3789040"/>
                  <a:ext cx="1368152" cy="93610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eur droit avec flèche 58"/>
                <p:cNvCxnSpPr>
                  <a:endCxn id="12" idx="1"/>
                </p:cNvCxnSpPr>
                <p:nvPr/>
              </p:nvCxnSpPr>
              <p:spPr>
                <a:xfrm flipV="1">
                  <a:off x="6156176" y="2564904"/>
                  <a:ext cx="1368152" cy="7920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eur droit avec flèche 61"/>
                <p:cNvCxnSpPr>
                  <a:stCxn id="4" idx="7"/>
                  <a:endCxn id="11" idx="1"/>
                </p:cNvCxnSpPr>
                <p:nvPr/>
              </p:nvCxnSpPr>
              <p:spPr>
                <a:xfrm flipV="1">
                  <a:off x="6027823" y="1844824"/>
                  <a:ext cx="1496505" cy="137177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eur droit avec flèche 64"/>
                <p:cNvCxnSpPr>
                  <a:stCxn id="4" idx="5"/>
                  <a:endCxn id="16" idx="1"/>
                </p:cNvCxnSpPr>
                <p:nvPr/>
              </p:nvCxnSpPr>
              <p:spPr>
                <a:xfrm>
                  <a:off x="6027823" y="3929438"/>
                  <a:ext cx="1496505" cy="151578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Ellipse 105"/>
              <p:cNvSpPr/>
              <p:nvPr/>
            </p:nvSpPr>
            <p:spPr>
              <a:xfrm>
                <a:off x="6776074" y="908720"/>
                <a:ext cx="2760396" cy="560276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16" name="ZoneTexte 115"/>
          <p:cNvSpPr txBox="1"/>
          <p:nvPr/>
        </p:nvSpPr>
        <p:spPr>
          <a:xfrm>
            <a:off x="3137585" y="5974627"/>
            <a:ext cx="257166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2400" b="1" spc="50" dirty="0" smtClean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Variables latentes</a:t>
            </a:r>
            <a:endParaRPr lang="fr-FR" sz="2400" b="1" spc="50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</a:endParaRPr>
          </a:p>
        </p:txBody>
      </p:sp>
      <p:sp>
        <p:nvSpPr>
          <p:cNvPr id="117" name="ZoneTexte 116"/>
          <p:cNvSpPr txBox="1"/>
          <p:nvPr/>
        </p:nvSpPr>
        <p:spPr>
          <a:xfrm>
            <a:off x="2424338" y="910204"/>
            <a:ext cx="413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  <a:latin typeface="Calibri" pitchFamily="34" charset="0"/>
              </a:rPr>
              <a:t>Variables observées/manifestes</a:t>
            </a:r>
            <a:endParaRPr lang="fr-FR" sz="24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0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fr-FR" sz="3200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SEM: modèle structurel et de mesure</a:t>
            </a:r>
            <a:endParaRPr lang="fr-FR" sz="3200" dirty="0"/>
          </a:p>
        </p:txBody>
      </p:sp>
      <p:grpSp>
        <p:nvGrpSpPr>
          <p:cNvPr id="17" name="Groupe 114"/>
          <p:cNvGrpSpPr/>
          <p:nvPr/>
        </p:nvGrpSpPr>
        <p:grpSpPr>
          <a:xfrm>
            <a:off x="179512" y="1268760"/>
            <a:ext cx="8748464" cy="5184576"/>
            <a:chOff x="0" y="620688"/>
            <a:chExt cx="9536470" cy="6237312"/>
          </a:xfrm>
        </p:grpSpPr>
        <p:grpSp>
          <p:nvGrpSpPr>
            <p:cNvPr id="18" name="Groupe 113"/>
            <p:cNvGrpSpPr/>
            <p:nvPr/>
          </p:nvGrpSpPr>
          <p:grpSpPr>
            <a:xfrm>
              <a:off x="2195736" y="1268760"/>
              <a:ext cx="4176464" cy="4824536"/>
              <a:chOff x="2195736" y="1268760"/>
              <a:chExt cx="4176464" cy="4824536"/>
            </a:xfrm>
          </p:grpSpPr>
          <p:grpSp>
            <p:nvGrpSpPr>
              <p:cNvPr id="19" name="Groupe 106"/>
              <p:cNvGrpSpPr/>
              <p:nvPr/>
            </p:nvGrpSpPr>
            <p:grpSpPr>
              <a:xfrm>
                <a:off x="2771800" y="1916832"/>
                <a:ext cx="3456384" cy="3456384"/>
                <a:chOff x="2771800" y="1916832"/>
                <a:chExt cx="3456384" cy="3456384"/>
              </a:xfrm>
            </p:grpSpPr>
            <p:sp>
              <p:nvSpPr>
                <p:cNvPr id="3" name="Ellipse 2"/>
                <p:cNvSpPr/>
                <p:nvPr/>
              </p:nvSpPr>
              <p:spPr>
                <a:xfrm>
                  <a:off x="2771800" y="1916832"/>
                  <a:ext cx="136815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4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ξ</a:t>
                  </a:r>
                  <a:r>
                    <a:rPr lang="fr-FR" sz="2400" baseline="-250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1 </a:t>
                  </a:r>
                  <a:endParaRPr lang="fr-FR" sz="24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" name="Ellipse 3"/>
                <p:cNvSpPr/>
                <p:nvPr/>
              </p:nvSpPr>
              <p:spPr>
                <a:xfrm>
                  <a:off x="4860032" y="3068960"/>
                  <a:ext cx="136815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4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ξ</a:t>
                  </a:r>
                  <a:r>
                    <a:rPr lang="fr-FR" sz="2400" baseline="-250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3</a:t>
                  </a:r>
                  <a:endParaRPr lang="fr-FR" sz="24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" name="Ellipse 4"/>
                <p:cNvSpPr/>
                <p:nvPr/>
              </p:nvSpPr>
              <p:spPr>
                <a:xfrm>
                  <a:off x="2771800" y="4365104"/>
                  <a:ext cx="136815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4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ξ</a:t>
                  </a:r>
                  <a:r>
                    <a:rPr lang="fr-FR" sz="2400" baseline="-250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2</a:t>
                  </a:r>
                  <a:endParaRPr lang="fr-FR" sz="24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21" name="Connecteur droit avec flèche 20"/>
                <p:cNvCxnSpPr>
                  <a:endCxn id="4" idx="1"/>
                </p:cNvCxnSpPr>
                <p:nvPr/>
              </p:nvCxnSpPr>
              <p:spPr>
                <a:xfrm>
                  <a:off x="4067944" y="2636912"/>
                  <a:ext cx="992449" cy="57968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avec flèche 21"/>
                <p:cNvCxnSpPr>
                  <a:endCxn id="4" idx="3"/>
                </p:cNvCxnSpPr>
                <p:nvPr/>
              </p:nvCxnSpPr>
              <p:spPr>
                <a:xfrm flipV="1">
                  <a:off x="4067944" y="3929438"/>
                  <a:ext cx="992449" cy="72369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avec flèche 27"/>
                <p:cNvCxnSpPr>
                  <a:stCxn id="3" idx="4"/>
                  <a:endCxn id="5" idx="0"/>
                </p:cNvCxnSpPr>
                <p:nvPr/>
              </p:nvCxnSpPr>
              <p:spPr>
                <a:xfrm>
                  <a:off x="3455876" y="2924944"/>
                  <a:ext cx="0" cy="144016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" name="Ellipse 102"/>
              <p:cNvSpPr/>
              <p:nvPr/>
            </p:nvSpPr>
            <p:spPr>
              <a:xfrm>
                <a:off x="2195736" y="1268760"/>
                <a:ext cx="4176464" cy="482453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0" name="Groupe 110"/>
            <p:cNvGrpSpPr/>
            <p:nvPr/>
          </p:nvGrpSpPr>
          <p:grpSpPr>
            <a:xfrm>
              <a:off x="0" y="620688"/>
              <a:ext cx="4283968" cy="3456384"/>
              <a:chOff x="0" y="620688"/>
              <a:chExt cx="4283968" cy="3456384"/>
            </a:xfrm>
          </p:grpSpPr>
          <p:grpSp>
            <p:nvGrpSpPr>
              <p:cNvPr id="23" name="Groupe 108"/>
              <p:cNvGrpSpPr/>
              <p:nvPr/>
            </p:nvGrpSpPr>
            <p:grpSpPr>
              <a:xfrm>
                <a:off x="611560" y="1340768"/>
                <a:ext cx="2360601" cy="2160240"/>
                <a:chOff x="611560" y="1340768"/>
                <a:chExt cx="2360601" cy="2160240"/>
              </a:xfrm>
            </p:grpSpPr>
            <p:grpSp>
              <p:nvGrpSpPr>
                <p:cNvPr id="24" name="Groupe 72"/>
                <p:cNvGrpSpPr/>
                <p:nvPr/>
              </p:nvGrpSpPr>
              <p:grpSpPr>
                <a:xfrm>
                  <a:off x="611560" y="1340768"/>
                  <a:ext cx="1080120" cy="2160240"/>
                  <a:chOff x="611560" y="1340768"/>
                  <a:chExt cx="1080120" cy="2160240"/>
                </a:xfrm>
              </p:grpSpPr>
              <p:sp>
                <p:nvSpPr>
                  <p:cNvPr id="6" name="Rectangle 5"/>
                  <p:cNvSpPr/>
                  <p:nvPr/>
                </p:nvSpPr>
                <p:spPr>
                  <a:xfrm>
                    <a:off x="611560" y="1340768"/>
                    <a:ext cx="1080120" cy="72008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fr-FR" sz="24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rPr>
                      <a:t>x</a:t>
                    </a:r>
                    <a:r>
                      <a:rPr lang="fr-FR" sz="2400" baseline="-250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rPr>
                      <a:t>11</a:t>
                    </a:r>
                    <a:endParaRPr lang="fr-FR" sz="2400" dirty="0">
                      <a:solidFill>
                        <a:schemeClr val="bg1"/>
                      </a:solidFill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611560" y="2060848"/>
                    <a:ext cx="1080120" cy="72008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24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rPr>
                      <a:t>x</a:t>
                    </a:r>
                    <a:r>
                      <a:rPr lang="fr-FR" sz="2400" baseline="-250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rPr>
                      <a:t>12</a:t>
                    </a:r>
                    <a:endParaRPr lang="fr-FR" sz="2400" dirty="0"/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>
                  <a:xfrm>
                    <a:off x="611560" y="2780928"/>
                    <a:ext cx="1080120" cy="72008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24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rPr>
                      <a:t>x</a:t>
                    </a:r>
                    <a:r>
                      <a:rPr lang="fr-FR" sz="2400" baseline="-250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rPr>
                      <a:t>13</a:t>
                    </a:r>
                    <a:endParaRPr lang="fr-FR" sz="2400" dirty="0"/>
                  </a:p>
                </p:txBody>
              </p:sp>
            </p:grpSp>
            <p:cxnSp>
              <p:nvCxnSpPr>
                <p:cNvPr id="31" name="Connecteur droit avec flèche 30"/>
                <p:cNvCxnSpPr>
                  <a:stCxn id="3" idx="1"/>
                  <a:endCxn id="6" idx="3"/>
                </p:cNvCxnSpPr>
                <p:nvPr/>
              </p:nvCxnSpPr>
              <p:spPr>
                <a:xfrm flipH="1" flipV="1">
                  <a:off x="1691680" y="1700808"/>
                  <a:ext cx="1280481" cy="36365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avec flèche 34"/>
                <p:cNvCxnSpPr>
                  <a:stCxn id="3" idx="2"/>
                  <a:endCxn id="7" idx="3"/>
                </p:cNvCxnSpPr>
                <p:nvPr/>
              </p:nvCxnSpPr>
              <p:spPr>
                <a:xfrm flipH="1">
                  <a:off x="1691680" y="2420888"/>
                  <a:ext cx="108012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avec flèche 38"/>
                <p:cNvCxnSpPr>
                  <a:stCxn id="3" idx="3"/>
                  <a:endCxn id="8" idx="3"/>
                </p:cNvCxnSpPr>
                <p:nvPr/>
              </p:nvCxnSpPr>
              <p:spPr>
                <a:xfrm flipH="1">
                  <a:off x="1691680" y="2777310"/>
                  <a:ext cx="1280481" cy="36365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Ellipse 103"/>
              <p:cNvSpPr/>
              <p:nvPr/>
            </p:nvSpPr>
            <p:spPr>
              <a:xfrm>
                <a:off x="0" y="620688"/>
                <a:ext cx="4283968" cy="3456384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" name="Groupe 111"/>
            <p:cNvGrpSpPr/>
            <p:nvPr/>
          </p:nvGrpSpPr>
          <p:grpSpPr>
            <a:xfrm>
              <a:off x="0" y="3401616"/>
              <a:ext cx="4283968" cy="3456384"/>
              <a:chOff x="0" y="3401616"/>
              <a:chExt cx="4283968" cy="3456384"/>
            </a:xfrm>
          </p:grpSpPr>
          <p:grpSp>
            <p:nvGrpSpPr>
              <p:cNvPr id="26" name="Groupe 109"/>
              <p:cNvGrpSpPr/>
              <p:nvPr/>
            </p:nvGrpSpPr>
            <p:grpSpPr>
              <a:xfrm>
                <a:off x="611560" y="4437112"/>
                <a:ext cx="2232248" cy="1440160"/>
                <a:chOff x="611560" y="4437112"/>
                <a:chExt cx="2232248" cy="1440160"/>
              </a:xfrm>
            </p:grpSpPr>
            <p:grpSp>
              <p:nvGrpSpPr>
                <p:cNvPr id="27" name="Groupe 71"/>
                <p:cNvGrpSpPr/>
                <p:nvPr/>
              </p:nvGrpSpPr>
              <p:grpSpPr>
                <a:xfrm>
                  <a:off x="611560" y="4437112"/>
                  <a:ext cx="1080120" cy="1440160"/>
                  <a:chOff x="611560" y="4437112"/>
                  <a:chExt cx="1080120" cy="1440160"/>
                </a:xfrm>
              </p:grpSpPr>
              <p:sp>
                <p:nvSpPr>
                  <p:cNvPr id="9" name="Rectangle 8"/>
                  <p:cNvSpPr/>
                  <p:nvPr/>
                </p:nvSpPr>
                <p:spPr>
                  <a:xfrm>
                    <a:off x="611560" y="4437112"/>
                    <a:ext cx="1080120" cy="72008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r>
                      <a:rPr lang="fr-FR" sz="2400" dirty="0" smtClean="0">
                        <a:solidFill>
                          <a:schemeClr val="bg1"/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r>
                      <a:rPr lang="fr-FR" sz="2400" baseline="-30000" dirty="0" smtClean="0">
                        <a:solidFill>
                          <a:schemeClr val="bg1"/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21</a:t>
                    </a:r>
                    <a:endParaRPr lang="fr-FR" sz="2400" dirty="0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611560" y="5157192"/>
                    <a:ext cx="1080120" cy="72008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2400" dirty="0" smtClean="0">
                        <a:solidFill>
                          <a:schemeClr val="bg1"/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r>
                      <a:rPr lang="fr-FR" sz="2400" baseline="-30000" dirty="0" smtClean="0">
                        <a:solidFill>
                          <a:schemeClr val="bg1"/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22</a:t>
                    </a:r>
                    <a:endParaRPr lang="fr-FR" sz="2400" dirty="0"/>
                  </a:p>
                </p:txBody>
              </p:sp>
            </p:grpSp>
            <p:cxnSp>
              <p:nvCxnSpPr>
                <p:cNvPr id="42" name="Connecteur droit avec flèche 41"/>
                <p:cNvCxnSpPr>
                  <a:stCxn id="5" idx="2"/>
                  <a:endCxn id="9" idx="3"/>
                </p:cNvCxnSpPr>
                <p:nvPr/>
              </p:nvCxnSpPr>
              <p:spPr>
                <a:xfrm flipH="1" flipV="1">
                  <a:off x="1691680" y="4797152"/>
                  <a:ext cx="1080120" cy="7200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avec flèche 44"/>
                <p:cNvCxnSpPr>
                  <a:endCxn id="10" idx="3"/>
                </p:cNvCxnSpPr>
                <p:nvPr/>
              </p:nvCxnSpPr>
              <p:spPr>
                <a:xfrm flipH="1">
                  <a:off x="1691680" y="5085184"/>
                  <a:ext cx="1152128" cy="43204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Ellipse 104"/>
              <p:cNvSpPr/>
              <p:nvPr/>
            </p:nvSpPr>
            <p:spPr>
              <a:xfrm>
                <a:off x="0" y="3401616"/>
                <a:ext cx="4283968" cy="3456384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9" name="Groupe 112"/>
            <p:cNvGrpSpPr/>
            <p:nvPr/>
          </p:nvGrpSpPr>
          <p:grpSpPr>
            <a:xfrm>
              <a:off x="4860032" y="908720"/>
              <a:ext cx="4676438" cy="5602762"/>
              <a:chOff x="4860032" y="908720"/>
              <a:chExt cx="4676438" cy="5602762"/>
            </a:xfrm>
          </p:grpSpPr>
          <p:grpSp>
            <p:nvGrpSpPr>
              <p:cNvPr id="30" name="Groupe 107"/>
              <p:cNvGrpSpPr/>
              <p:nvPr/>
            </p:nvGrpSpPr>
            <p:grpSpPr>
              <a:xfrm>
                <a:off x="6027823" y="1484784"/>
                <a:ext cx="2576625" cy="4320480"/>
                <a:chOff x="6027823" y="1484784"/>
                <a:chExt cx="2576625" cy="4320480"/>
              </a:xfrm>
            </p:grpSpPr>
            <p:grpSp>
              <p:nvGrpSpPr>
                <p:cNvPr id="32" name="Groupe 73"/>
                <p:cNvGrpSpPr/>
                <p:nvPr/>
              </p:nvGrpSpPr>
              <p:grpSpPr>
                <a:xfrm>
                  <a:off x="7524328" y="1484784"/>
                  <a:ext cx="1080120" cy="4320480"/>
                  <a:chOff x="7524328" y="1484784"/>
                  <a:chExt cx="1080120" cy="4320480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7524328" y="1484784"/>
                    <a:ext cx="1080120" cy="72008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24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x</a:t>
                    </a:r>
                    <a:r>
                      <a:rPr lang="fr-FR" sz="2400" baseline="-250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31</a:t>
                    </a:r>
                    <a:endParaRPr lang="fr-FR" sz="2400" dirty="0">
                      <a:solidFill>
                        <a:schemeClr val="bg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7524328" y="2204864"/>
                    <a:ext cx="1080120" cy="72008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24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x</a:t>
                    </a:r>
                    <a:r>
                      <a:rPr lang="fr-FR" sz="2400" baseline="-250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32 </a:t>
                    </a:r>
                    <a:endParaRPr lang="fr-FR" sz="24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7524328" y="2924944"/>
                    <a:ext cx="1080120" cy="72008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24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x</a:t>
                    </a:r>
                    <a:r>
                      <a:rPr lang="fr-FR" sz="2400" baseline="-250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33 </a:t>
                    </a:r>
                    <a:endParaRPr lang="fr-FR" sz="24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524328" y="3645024"/>
                    <a:ext cx="1080120" cy="72008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24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x</a:t>
                    </a:r>
                    <a:r>
                      <a:rPr lang="fr-FR" sz="2400" baseline="-250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34 </a:t>
                    </a:r>
                    <a:endParaRPr lang="fr-FR" sz="24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7524328" y="4365104"/>
                    <a:ext cx="1080120" cy="72008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24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x</a:t>
                    </a:r>
                    <a:r>
                      <a:rPr lang="fr-FR" sz="2400" baseline="-250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35</a:t>
                    </a:r>
                    <a:endParaRPr lang="fr-FR" sz="24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7524328" y="5085184"/>
                    <a:ext cx="1080120" cy="72008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24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x</a:t>
                    </a:r>
                    <a:r>
                      <a:rPr lang="fr-FR" sz="2400" baseline="-250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36</a:t>
                    </a:r>
                    <a:endParaRPr lang="fr-FR" sz="2400" dirty="0">
                      <a:latin typeface="Calibri" pitchFamily="34" charset="0"/>
                    </a:endParaRPr>
                  </a:p>
                </p:txBody>
              </p:sp>
            </p:grpSp>
            <p:cxnSp>
              <p:nvCxnSpPr>
                <p:cNvPr id="48" name="Connecteur droit avec flèche 47"/>
                <p:cNvCxnSpPr>
                  <a:endCxn id="13" idx="1"/>
                </p:cNvCxnSpPr>
                <p:nvPr/>
              </p:nvCxnSpPr>
              <p:spPr>
                <a:xfrm flipV="1">
                  <a:off x="6228184" y="3284984"/>
                  <a:ext cx="1296144" cy="14401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cteur droit avec flèche 52"/>
                <p:cNvCxnSpPr>
                  <a:stCxn id="4" idx="6"/>
                  <a:endCxn id="14" idx="1"/>
                </p:cNvCxnSpPr>
                <p:nvPr/>
              </p:nvCxnSpPr>
              <p:spPr>
                <a:xfrm>
                  <a:off x="6228184" y="3573016"/>
                  <a:ext cx="1296144" cy="43204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avec flèche 55"/>
                <p:cNvCxnSpPr>
                  <a:endCxn id="15" idx="1"/>
                </p:cNvCxnSpPr>
                <p:nvPr/>
              </p:nvCxnSpPr>
              <p:spPr>
                <a:xfrm>
                  <a:off x="6156176" y="3789040"/>
                  <a:ext cx="1368152" cy="93610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eur droit avec flèche 58"/>
                <p:cNvCxnSpPr>
                  <a:endCxn id="12" idx="1"/>
                </p:cNvCxnSpPr>
                <p:nvPr/>
              </p:nvCxnSpPr>
              <p:spPr>
                <a:xfrm flipV="1">
                  <a:off x="6156176" y="2564904"/>
                  <a:ext cx="1368152" cy="7920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eur droit avec flèche 61"/>
                <p:cNvCxnSpPr>
                  <a:stCxn id="4" idx="7"/>
                  <a:endCxn id="11" idx="1"/>
                </p:cNvCxnSpPr>
                <p:nvPr/>
              </p:nvCxnSpPr>
              <p:spPr>
                <a:xfrm flipV="1">
                  <a:off x="6027823" y="1844824"/>
                  <a:ext cx="1496505" cy="137177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eur droit avec flèche 64"/>
                <p:cNvCxnSpPr>
                  <a:stCxn id="4" idx="5"/>
                  <a:endCxn id="16" idx="1"/>
                </p:cNvCxnSpPr>
                <p:nvPr/>
              </p:nvCxnSpPr>
              <p:spPr>
                <a:xfrm>
                  <a:off x="6027823" y="3929438"/>
                  <a:ext cx="1496505" cy="151578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Ellipse 105"/>
              <p:cNvSpPr/>
              <p:nvPr/>
            </p:nvSpPr>
            <p:spPr>
              <a:xfrm>
                <a:off x="4860032" y="908720"/>
                <a:ext cx="4676438" cy="560276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16" name="ZoneTexte 115"/>
          <p:cNvSpPr txBox="1"/>
          <p:nvPr/>
        </p:nvSpPr>
        <p:spPr>
          <a:xfrm>
            <a:off x="2652629" y="908720"/>
            <a:ext cx="3838743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2400" b="1" spc="50" dirty="0" smtClean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Modèle structurel (interne)</a:t>
            </a:r>
            <a:endParaRPr lang="fr-FR" sz="2400" b="1" spc="50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</a:endParaRPr>
          </a:p>
        </p:txBody>
      </p:sp>
      <p:sp>
        <p:nvSpPr>
          <p:cNvPr id="117" name="ZoneTexte 116"/>
          <p:cNvSpPr txBox="1"/>
          <p:nvPr/>
        </p:nvSpPr>
        <p:spPr>
          <a:xfrm>
            <a:off x="2693890" y="6381328"/>
            <a:ext cx="3756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  <a:latin typeface="Calibri" pitchFamily="34" charset="0"/>
              </a:rPr>
              <a:t>Modèle de mesure (externe)</a:t>
            </a:r>
            <a:endParaRPr lang="fr-FR" sz="24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4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00113" y="765175"/>
            <a:ext cx="734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rgbClr val="FFFF00"/>
                </a:solidFill>
              </a:rPr>
              <a:t>Objectif :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71699" y="1666875"/>
            <a:ext cx="720060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FFFF00"/>
                </a:solidFill>
                <a:sym typeface="Wingdings" pitchFamily="2" charset="2"/>
              </a:rPr>
              <a:t> Prospecter la relation entre itinéraire sylvicole (</a:t>
            </a:r>
            <a:r>
              <a:rPr lang="fr-FR" sz="1800" b="1" dirty="0" smtClean="0">
                <a:solidFill>
                  <a:srgbClr val="FFFF00"/>
                </a:solidFill>
                <a:sym typeface="Wingdings" pitchFamily="2" charset="2"/>
              </a:rPr>
              <a:t>intensité / régime </a:t>
            </a:r>
            <a:r>
              <a:rPr lang="fr-FR" sz="1800" b="1" dirty="0">
                <a:solidFill>
                  <a:srgbClr val="FFFF00"/>
                </a:solidFill>
                <a:sym typeface="Wingdings" pitchFamily="2" charset="2"/>
              </a:rPr>
              <a:t>d'éclaircie) et biodiversité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54088" y="250825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800" b="1" dirty="0">
                <a:solidFill>
                  <a:srgbClr val="FFFF00"/>
                </a:solidFill>
                <a:sym typeface="Wingdings" pitchFamily="2" charset="2"/>
              </a:rPr>
              <a:t> En chênaie (</a:t>
            </a:r>
            <a:r>
              <a:rPr lang="fr-FR" sz="1800" b="1" i="1" u="sng" dirty="0">
                <a:solidFill>
                  <a:srgbClr val="FFFF00"/>
                </a:solidFill>
                <a:sym typeface="Wingdings" pitchFamily="2" charset="2"/>
              </a:rPr>
              <a:t>Q. </a:t>
            </a:r>
            <a:r>
              <a:rPr lang="fr-FR" sz="1800" b="1" i="1" u="sng" dirty="0" err="1">
                <a:solidFill>
                  <a:srgbClr val="FFFF00"/>
                </a:solidFill>
                <a:sym typeface="Wingdings" pitchFamily="2" charset="2"/>
              </a:rPr>
              <a:t>petraea</a:t>
            </a:r>
            <a:r>
              <a:rPr lang="fr-FR" sz="1800" b="1" dirty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fr-FR" sz="1800" b="1" i="1" dirty="0">
                <a:solidFill>
                  <a:srgbClr val="FFFF00"/>
                </a:solidFill>
                <a:sym typeface="Wingdings" pitchFamily="2" charset="2"/>
              </a:rPr>
              <a:t>Q. </a:t>
            </a:r>
            <a:r>
              <a:rPr lang="fr-FR" sz="1800" b="1" i="1" dirty="0" err="1">
                <a:solidFill>
                  <a:srgbClr val="FFFF00"/>
                </a:solidFill>
                <a:sym typeface="Wingdings" pitchFamily="2" charset="2"/>
              </a:rPr>
              <a:t>robur</a:t>
            </a:r>
            <a:r>
              <a:rPr lang="fr-FR" sz="1800" b="1" dirty="0">
                <a:solidFill>
                  <a:srgbClr val="FFFF00"/>
                </a:solidFill>
                <a:sym typeface="Wingdings" pitchFamily="2" charset="2"/>
              </a:rPr>
              <a:t>)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954088" y="3228975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800" b="1">
                <a:solidFill>
                  <a:srgbClr val="FFFF00"/>
                </a:solidFill>
                <a:sym typeface="Wingdings" pitchFamily="2" charset="2"/>
              </a:rPr>
              <a:t> Sur flore, faune du sol, gastéropodes, insectes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954088" y="395605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800" b="1">
                <a:solidFill>
                  <a:srgbClr val="FFFF00"/>
                </a:solidFill>
                <a:sym typeface="Wingdings" pitchFamily="2" charset="2"/>
              </a:rPr>
              <a:t> En interaction avec la pression d’herbivorie (cervidés)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275844" y="5085184"/>
            <a:ext cx="8616636" cy="1008112"/>
            <a:chOff x="1067932" y="5013176"/>
            <a:chExt cx="8616636" cy="1008112"/>
          </a:xfrm>
        </p:grpSpPr>
        <p:grpSp>
          <p:nvGrpSpPr>
            <p:cNvPr id="13" name="Groupe 12"/>
            <p:cNvGrpSpPr/>
            <p:nvPr/>
          </p:nvGrpSpPr>
          <p:grpSpPr>
            <a:xfrm>
              <a:off x="1067932" y="5013176"/>
              <a:ext cx="7320492" cy="1008112"/>
              <a:chOff x="923916" y="4797152"/>
              <a:chExt cx="7320492" cy="1008112"/>
            </a:xfrm>
          </p:grpSpPr>
          <p:pic>
            <p:nvPicPr>
              <p:cNvPr id="7" name="Picture 9" descr="P1010558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267744" y="4797152"/>
                <a:ext cx="1344150" cy="1008112"/>
              </a:xfrm>
              <a:prstGeom prst="rect">
                <a:avLst/>
              </a:prstGeom>
              <a:noFill/>
            </p:spPr>
          </p:pic>
          <p:pic>
            <p:nvPicPr>
              <p:cNvPr id="8" name="Picture 11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3596630" y="4811258"/>
                <a:ext cx="1263402" cy="979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4860032" y="4816270"/>
                <a:ext cx="1008112" cy="9618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5" descr="IM000672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5868144" y="4814816"/>
                <a:ext cx="1080120" cy="964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0" descr="P1010585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6948264" y="4805684"/>
                <a:ext cx="1296144" cy="971841"/>
              </a:xfrm>
              <a:prstGeom prst="rect">
                <a:avLst/>
              </a:prstGeom>
              <a:noFill/>
            </p:spPr>
          </p:pic>
          <p:pic>
            <p:nvPicPr>
              <p:cNvPr id="12" name="Image 11" descr="tronçais_rdi_1_1.jpg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923916" y="4797153"/>
                <a:ext cx="1343828" cy="1007872"/>
              </a:xfrm>
              <a:prstGeom prst="rect">
                <a:avLst/>
              </a:prstGeom>
            </p:spPr>
          </p:pic>
        </p:grp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8387916" y="5015565"/>
              <a:ext cx="1296652" cy="968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70" grpId="0" autoUpdateAnimBg="0"/>
      <p:bldP spid="11271" grpId="0" autoUpdateAnimBg="0"/>
      <p:bldP spid="1127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8175" y="332656"/>
            <a:ext cx="2836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FFFF00"/>
                </a:solidFill>
              </a:rPr>
              <a:t>Base de Données 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3568" y="6021288"/>
            <a:ext cx="7992888" cy="43338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kern="0" dirty="0">
                <a:solidFill>
                  <a:srgbClr val="FFFF00"/>
                </a:solidFill>
                <a:ea typeface="+mj-ea"/>
                <a:cs typeface="Arial" charset="0"/>
                <a:sym typeface="Wingdings"/>
              </a:rPr>
              <a:t> Une formidable source d’études …</a:t>
            </a:r>
            <a:endParaRPr lang="fr-FR" sz="1800" b="1" kern="0" dirty="0">
              <a:solidFill>
                <a:srgbClr val="FFFF00"/>
              </a:solidFill>
              <a:ea typeface="+mj-ea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191" y="904528"/>
            <a:ext cx="4860000" cy="176212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4" t="16703" r="9423" b="18471"/>
          <a:stretch/>
        </p:blipFill>
        <p:spPr bwMode="auto">
          <a:xfrm>
            <a:off x="121221" y="2446000"/>
            <a:ext cx="5580000" cy="3312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3" t="12918" r="5905" b="7382"/>
          <a:stretch>
            <a:fillRect/>
          </a:stretch>
        </p:blipFill>
        <p:spPr bwMode="auto">
          <a:xfrm>
            <a:off x="3818012" y="2256679"/>
            <a:ext cx="5238750" cy="366712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3" name="Rectangle 36872"/>
          <p:cNvSpPr/>
          <p:nvPr/>
        </p:nvSpPr>
        <p:spPr>
          <a:xfrm>
            <a:off x="4682100" y="1394475"/>
            <a:ext cx="900000" cy="16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93565" y="3376042"/>
            <a:ext cx="612000" cy="16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11960" y="2237629"/>
            <a:ext cx="936000" cy="16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274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873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35696" y="555402"/>
            <a:ext cx="633670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FFFF00"/>
                </a:solidFill>
                <a:sym typeface="Wingdings" pitchFamily="2" charset="2"/>
              </a:rPr>
              <a:t> </a:t>
            </a:r>
            <a:r>
              <a:rPr lang="fr-FR" sz="1800" b="1" dirty="0" smtClean="0">
                <a:solidFill>
                  <a:srgbClr val="FFFF00"/>
                </a:solidFill>
                <a:sym typeface="Wingdings" pitchFamily="2" charset="2"/>
              </a:rPr>
              <a:t>Approche fonctionnelle </a:t>
            </a:r>
            <a:r>
              <a:rPr lang="fr-FR" sz="1800" b="1" dirty="0">
                <a:solidFill>
                  <a:srgbClr val="FFFF00"/>
                </a:solidFill>
                <a:sym typeface="Wingdings" pitchFamily="2" charset="2"/>
              </a:rPr>
              <a:t>de ces relations en fonction des ressources du </a:t>
            </a:r>
            <a:r>
              <a:rPr lang="fr-FR" sz="1800" b="1" dirty="0" smtClean="0">
                <a:solidFill>
                  <a:srgbClr val="FFFF00"/>
                </a:solidFill>
                <a:sym typeface="Wingdings" pitchFamily="2" charset="2"/>
              </a:rPr>
              <a:t>milieu</a:t>
            </a:r>
            <a:endParaRPr lang="fr-FR" sz="1800" b="1" dirty="0">
              <a:solidFill>
                <a:srgbClr val="FFFF00"/>
              </a:solidFill>
              <a:sym typeface="Wingdings" pitchFamily="2" charset="2"/>
            </a:endParaRPr>
          </a:p>
        </p:txBody>
      </p:sp>
      <p:grpSp>
        <p:nvGrpSpPr>
          <p:cNvPr id="2" name="Groupe 23"/>
          <p:cNvGrpSpPr/>
          <p:nvPr/>
        </p:nvGrpSpPr>
        <p:grpSpPr>
          <a:xfrm>
            <a:off x="251520" y="2348881"/>
            <a:ext cx="4721920" cy="1512167"/>
            <a:chOff x="251520" y="2132857"/>
            <a:chExt cx="4721920" cy="1512167"/>
          </a:xfrm>
        </p:grpSpPr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251520" y="2998693"/>
              <a:ext cx="472192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b="1" dirty="0">
                  <a:solidFill>
                    <a:srgbClr val="FFFF00"/>
                  </a:solidFill>
                  <a:latin typeface="+mn-lt"/>
                </a:rPr>
                <a:t>Modification du microclimat dans le sous-bois:</a:t>
              </a:r>
            </a:p>
            <a:p>
              <a:pPr algn="ctr">
                <a:defRPr/>
              </a:pPr>
              <a:r>
                <a:rPr lang="fr-FR" b="1" dirty="0">
                  <a:solidFill>
                    <a:srgbClr val="FFFF00"/>
                  </a:solidFill>
                  <a:latin typeface="+mn-lt"/>
                </a:rPr>
                <a:t>Lumière, températures, pluie, humidité de l’air</a:t>
              </a:r>
              <a:endParaRPr lang="en-GB" b="1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6" name="Line 3"/>
            <p:cNvSpPr>
              <a:spLocks noChangeShapeType="1"/>
            </p:cNvSpPr>
            <p:nvPr/>
          </p:nvSpPr>
          <p:spPr bwMode="auto">
            <a:xfrm>
              <a:off x="2915816" y="2132857"/>
              <a:ext cx="0" cy="792088"/>
            </a:xfrm>
            <a:prstGeom prst="line">
              <a:avLst/>
            </a:prstGeom>
            <a:ln>
              <a:solidFill>
                <a:srgbClr val="FFFF00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b="1">
                <a:solidFill>
                  <a:srgbClr val="FFFF00"/>
                </a:solidFill>
              </a:endParaRPr>
            </a:p>
          </p:txBody>
        </p:sp>
      </p:grp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976115" y="1412776"/>
            <a:ext cx="39608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FFFF00"/>
                </a:solidFill>
                <a:latin typeface="+mn-lt"/>
              </a:rPr>
              <a:t>Peuplement arboré</a:t>
            </a:r>
          </a:p>
          <a:p>
            <a:pPr algn="ctr">
              <a:defRPr/>
            </a:pPr>
            <a:r>
              <a:rPr lang="fr-FR" b="1" dirty="0">
                <a:solidFill>
                  <a:srgbClr val="FFFF00"/>
                </a:solidFill>
                <a:latin typeface="+mn-lt"/>
              </a:rPr>
              <a:t>Densité des arbres</a:t>
            </a:r>
          </a:p>
          <a:p>
            <a:pPr algn="ctr">
              <a:defRPr/>
            </a:pPr>
            <a:r>
              <a:rPr lang="fr-FR" b="1" dirty="0" smtClean="0">
                <a:solidFill>
                  <a:srgbClr val="FFFF00"/>
                </a:solidFill>
                <a:latin typeface="+mn-lt"/>
              </a:rPr>
              <a:t>Eclaircies</a:t>
            </a:r>
            <a:endParaRPr lang="en-GB" b="1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3" name="Groupe 27"/>
          <p:cNvGrpSpPr/>
          <p:nvPr/>
        </p:nvGrpSpPr>
        <p:grpSpPr>
          <a:xfrm>
            <a:off x="1585715" y="3929296"/>
            <a:ext cx="2743200" cy="2019984"/>
            <a:chOff x="1585715" y="3713272"/>
            <a:chExt cx="2743200" cy="2019984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1585715" y="4809926"/>
              <a:ext cx="27432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b="1" dirty="0">
                  <a:solidFill>
                    <a:srgbClr val="FFFF00"/>
                  </a:solidFill>
                  <a:latin typeface="+mn-lt"/>
                </a:rPr>
                <a:t>Disponibilité en eau du sol Température du sol Nutriments</a:t>
              </a:r>
              <a:endParaRPr lang="en-GB" b="1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2915816" y="3713272"/>
              <a:ext cx="0" cy="1011872"/>
            </a:xfrm>
            <a:prstGeom prst="line">
              <a:avLst/>
            </a:prstGeom>
            <a:ln>
              <a:solidFill>
                <a:srgbClr val="FFFF00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b="1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Groupe 30"/>
          <p:cNvGrpSpPr/>
          <p:nvPr/>
        </p:nvGrpSpPr>
        <p:grpSpPr>
          <a:xfrm>
            <a:off x="7524502" y="3094509"/>
            <a:ext cx="1223962" cy="523220"/>
            <a:chOff x="7524502" y="2878485"/>
            <a:chExt cx="1223962" cy="523220"/>
          </a:xfrm>
        </p:grpSpPr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7654677" y="2878485"/>
              <a:ext cx="10937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b="1" smtClean="0">
                  <a:solidFill>
                    <a:srgbClr val="FFFF00"/>
                  </a:solidFill>
                  <a:latin typeface="+mn-lt"/>
                </a:rPr>
                <a:t>Grands herbivores</a:t>
              </a:r>
              <a:endParaRPr lang="fr-FR" b="1">
                <a:solidFill>
                  <a:srgbClr val="FFFF00"/>
                </a:solidFill>
                <a:latin typeface="+mn-lt"/>
              </a:endParaRPr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 flipH="1">
              <a:off x="7524502" y="3059460"/>
              <a:ext cx="350837" cy="34925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w="med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33"/>
          <p:cNvGrpSpPr/>
          <p:nvPr/>
        </p:nvGrpSpPr>
        <p:grpSpPr>
          <a:xfrm>
            <a:off x="3491881" y="1916832"/>
            <a:ext cx="4709690" cy="3744418"/>
            <a:chOff x="3491881" y="1700808"/>
            <a:chExt cx="4709690" cy="3744418"/>
          </a:xfrm>
        </p:grpSpPr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4139953" y="1700808"/>
              <a:ext cx="2560688" cy="818902"/>
            </a:xfrm>
            <a:custGeom>
              <a:avLst/>
              <a:gdLst/>
              <a:ahLst/>
              <a:cxnLst>
                <a:cxn ang="0">
                  <a:pos x="1315" y="862"/>
                </a:cxn>
                <a:cxn ang="0">
                  <a:pos x="1315" y="0"/>
                </a:cxn>
                <a:cxn ang="0">
                  <a:pos x="0" y="0"/>
                </a:cxn>
              </a:cxnLst>
              <a:rect l="0" t="0" r="r" b="b"/>
              <a:pathLst>
                <a:path w="1315" h="862">
                  <a:moveTo>
                    <a:pt x="1315" y="862"/>
                  </a:moveTo>
                  <a:lnTo>
                    <a:pt x="1315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b="1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3491881" y="2348880"/>
              <a:ext cx="2520280" cy="576064"/>
            </a:xfrm>
            <a:custGeom>
              <a:avLst/>
              <a:gdLst/>
              <a:ahLst/>
              <a:cxnLst>
                <a:cxn ang="0">
                  <a:pos x="1724" y="182"/>
                </a:cxn>
                <a:cxn ang="0">
                  <a:pos x="1588" y="0"/>
                </a:cxn>
                <a:cxn ang="0">
                  <a:pos x="181" y="0"/>
                </a:cxn>
                <a:cxn ang="0">
                  <a:pos x="0" y="227"/>
                </a:cxn>
              </a:cxnLst>
              <a:rect l="0" t="0" r="r" b="b"/>
              <a:pathLst>
                <a:path w="1724" h="227">
                  <a:moveTo>
                    <a:pt x="1724" y="182"/>
                  </a:moveTo>
                  <a:lnTo>
                    <a:pt x="1588" y="0"/>
                  </a:lnTo>
                  <a:lnTo>
                    <a:pt x="181" y="0"/>
                  </a:lnTo>
                  <a:lnTo>
                    <a:pt x="0" y="227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b="1">
                <a:solidFill>
                  <a:srgbClr val="FFFF00"/>
                </a:solidFill>
                <a:latin typeface="+mn-lt"/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flipH="1">
              <a:off x="4499992" y="3527773"/>
              <a:ext cx="1552948" cy="1341387"/>
            </a:xfrm>
            <a:prstGeom prst="straightConnector1">
              <a:avLst/>
            </a:prstGeom>
            <a:ln w="25400">
              <a:solidFill>
                <a:srgbClr val="FFFF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Forme 37"/>
            <p:cNvCxnSpPr>
              <a:stCxn id="32" idx="2"/>
            </p:cNvCxnSpPr>
            <p:nvPr/>
          </p:nvCxnSpPr>
          <p:spPr>
            <a:xfrm rot="5400000">
              <a:off x="5344588" y="2588242"/>
              <a:ext cx="2043520" cy="3670447"/>
            </a:xfrm>
            <a:prstGeom prst="bentConnector2">
              <a:avLst/>
            </a:prstGeom>
            <a:ln w="19050">
              <a:solidFill>
                <a:srgbClr val="FFFF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38"/>
          <p:cNvGrpSpPr/>
          <p:nvPr/>
        </p:nvGrpSpPr>
        <p:grpSpPr>
          <a:xfrm>
            <a:off x="4499990" y="2745333"/>
            <a:ext cx="3080125" cy="2555877"/>
            <a:chOff x="4499990" y="2529309"/>
            <a:chExt cx="3080125" cy="2555877"/>
          </a:xfrm>
        </p:grpSpPr>
        <p:sp>
          <p:nvSpPr>
            <p:cNvPr id="40" name="Line 12"/>
            <p:cNvSpPr>
              <a:spLocks noChangeShapeType="1"/>
            </p:cNvSpPr>
            <p:nvPr/>
          </p:nvSpPr>
          <p:spPr bwMode="auto">
            <a:xfrm flipV="1">
              <a:off x="4932041" y="3212976"/>
              <a:ext cx="1008112" cy="72008"/>
            </a:xfrm>
            <a:prstGeom prst="line">
              <a:avLst/>
            </a:prstGeom>
            <a:ln>
              <a:solidFill>
                <a:srgbClr val="FFFF00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b="1">
                <a:solidFill>
                  <a:srgbClr val="FFFF00"/>
                </a:solidFill>
              </a:endParaRPr>
            </a:p>
          </p:txBody>
        </p:sp>
        <p:grpSp>
          <p:nvGrpSpPr>
            <p:cNvPr id="7" name="Groupe 24"/>
            <p:cNvGrpSpPr/>
            <p:nvPr/>
          </p:nvGrpSpPr>
          <p:grpSpPr>
            <a:xfrm>
              <a:off x="4499990" y="2529309"/>
              <a:ext cx="3080125" cy="2555877"/>
              <a:chOff x="4499990" y="2529309"/>
              <a:chExt cx="3080125" cy="2555877"/>
            </a:xfrm>
          </p:grpSpPr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 rot="5400000">
                <a:off x="5148062" y="3429000"/>
                <a:ext cx="1008114" cy="2304257"/>
              </a:xfrm>
              <a:custGeom>
                <a:avLst/>
                <a:gdLst/>
                <a:ahLst/>
                <a:cxnLst>
                  <a:cxn ang="0">
                    <a:pos x="1315" y="862"/>
                  </a:cxn>
                  <a:cxn ang="0">
                    <a:pos x="1315" y="0"/>
                  </a:cxn>
                  <a:cxn ang="0">
                    <a:pos x="0" y="0"/>
                  </a:cxn>
                </a:cxnLst>
                <a:rect l="0" t="0" r="r" b="b"/>
                <a:pathLst>
                  <a:path w="1315" h="862">
                    <a:moveTo>
                      <a:pt x="1315" y="862"/>
                    </a:moveTo>
                    <a:lnTo>
                      <a:pt x="1315" y="0"/>
                    </a:lnTo>
                    <a:lnTo>
                      <a:pt x="0" y="0"/>
                    </a:lnTo>
                  </a:path>
                </a:pathLst>
              </a:custGeom>
              <a:ln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fr-FR" b="1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8" name="Groupe 23"/>
              <p:cNvGrpSpPr/>
              <p:nvPr/>
            </p:nvGrpSpPr>
            <p:grpSpPr>
              <a:xfrm>
                <a:off x="5981502" y="2529309"/>
                <a:ext cx="1598613" cy="1403747"/>
                <a:chOff x="5981502" y="2529309"/>
                <a:chExt cx="1598613" cy="1403747"/>
              </a:xfrm>
            </p:grpSpPr>
            <p:sp>
              <p:nvSpPr>
                <p:cNvPr id="4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268840" y="2662585"/>
                  <a:ext cx="100806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fr-FR" b="1" dirty="0">
                      <a:solidFill>
                        <a:srgbClr val="FFFF00"/>
                      </a:solidFill>
                      <a:latin typeface="+mn-lt"/>
                    </a:rPr>
                    <a:t>Flore</a:t>
                  </a:r>
                  <a:endParaRPr lang="en-GB" b="1" dirty="0">
                    <a:solidFill>
                      <a:srgbClr val="FFFF00"/>
                    </a:solidFill>
                    <a:latin typeface="+mn-lt"/>
                  </a:endParaRPr>
                </a:p>
              </p:txBody>
            </p:sp>
            <p:sp>
              <p:nvSpPr>
                <p:cNvPr id="4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981502" y="3094385"/>
                  <a:ext cx="1598613" cy="7386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fr-FR" b="1" dirty="0" smtClean="0">
                      <a:solidFill>
                        <a:srgbClr val="FFFF00"/>
                      </a:solidFill>
                      <a:latin typeface="+mn-lt"/>
                    </a:rPr>
                    <a:t>Faune du sol</a:t>
                  </a:r>
                </a:p>
                <a:p>
                  <a:pPr algn="ctr">
                    <a:defRPr/>
                  </a:pPr>
                  <a:endParaRPr lang="fr-FR" b="1" dirty="0" smtClean="0">
                    <a:solidFill>
                      <a:srgbClr val="FFFF00"/>
                    </a:solidFill>
                    <a:latin typeface="+mn-lt"/>
                  </a:endParaRPr>
                </a:p>
                <a:p>
                  <a:pPr algn="ctr">
                    <a:defRPr/>
                  </a:pPr>
                  <a:r>
                    <a:rPr lang="fr-FR" b="1" dirty="0" smtClean="0">
                      <a:solidFill>
                        <a:srgbClr val="FFFF00"/>
                      </a:solidFill>
                      <a:latin typeface="+mn-lt"/>
                    </a:rPr>
                    <a:t>Insectes</a:t>
                  </a:r>
                  <a:endParaRPr lang="en-GB" b="1" dirty="0">
                    <a:solidFill>
                      <a:srgbClr val="FFFF00"/>
                    </a:solidFill>
                    <a:latin typeface="+mn-lt"/>
                  </a:endParaRPr>
                </a:p>
              </p:txBody>
            </p:sp>
            <p:sp>
              <p:nvSpPr>
                <p:cNvPr id="46" name="Ellipse 45"/>
                <p:cNvSpPr/>
                <p:nvPr/>
              </p:nvSpPr>
              <p:spPr>
                <a:xfrm>
                  <a:off x="6012160" y="2529309"/>
                  <a:ext cx="1516979" cy="1403747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b="1">
                    <a:solidFill>
                      <a:srgbClr val="FFFF00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203575" y="451520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rgbClr val="FFFF00"/>
                </a:solidFill>
              </a:rPr>
              <a:t>Dispositifs :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1369" y="1052736"/>
            <a:ext cx="7561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FF00"/>
                </a:solidFill>
                <a:sym typeface="Wingdings"/>
              </a:rPr>
              <a:t> </a:t>
            </a:r>
            <a:r>
              <a:rPr lang="fr-FR" sz="2000" b="1" dirty="0" smtClean="0">
                <a:solidFill>
                  <a:srgbClr val="FFFF00"/>
                </a:solidFill>
              </a:rPr>
              <a:t>GIS </a:t>
            </a:r>
            <a:r>
              <a:rPr lang="fr-FR" sz="2000" b="1" dirty="0">
                <a:solidFill>
                  <a:srgbClr val="FFFF00"/>
                </a:solidFill>
              </a:rPr>
              <a:t>coopérative </a:t>
            </a:r>
            <a:r>
              <a:rPr lang="fr-FR" sz="1800" b="1" dirty="0">
                <a:solidFill>
                  <a:srgbClr val="FFFF00"/>
                </a:solidFill>
              </a:rPr>
              <a:t>de données </a:t>
            </a:r>
            <a:r>
              <a:rPr lang="fr-FR" sz="1800" b="1" dirty="0" smtClean="0">
                <a:solidFill>
                  <a:srgbClr val="FFFF00"/>
                </a:solidFill>
              </a:rPr>
              <a:t>chêne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971600" y="5929535"/>
            <a:ext cx="13722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Tronçais RDI 1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10" name="Image 9" descr="tronçais_rdi_1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3697287"/>
            <a:ext cx="2880000" cy="2160000"/>
          </a:xfrm>
          <a:prstGeom prst="rect">
            <a:avLst/>
          </a:prstGeom>
        </p:spPr>
      </p:pic>
      <p:pic>
        <p:nvPicPr>
          <p:cNvPr id="11" name="Image 10" descr="tronçais_rdi_05_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31840" y="3697287"/>
            <a:ext cx="2880000" cy="2160000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995936" y="5929535"/>
            <a:ext cx="15213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Tronçais RDI 0.5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13" name="Image 12" descr="tronçais_rdi_025_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84168" y="3697287"/>
            <a:ext cx="2880000" cy="2160000"/>
          </a:xfrm>
          <a:prstGeom prst="rect">
            <a:avLst/>
          </a:prstGeom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804248" y="5929535"/>
            <a:ext cx="1620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Tronçais RDI 0.25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91369" y="2123564"/>
            <a:ext cx="7561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FF00"/>
                </a:solidFill>
                <a:sym typeface="Wingdings"/>
              </a:rPr>
              <a:t></a:t>
            </a:r>
            <a:r>
              <a:rPr lang="fr-FR" sz="1800" b="1" dirty="0" smtClean="0">
                <a:solidFill>
                  <a:srgbClr val="FFFF00"/>
                </a:solidFill>
              </a:rPr>
              <a:t> Age des placettes de </a:t>
            </a:r>
            <a:r>
              <a:rPr lang="fr-FR" sz="1800" b="1" dirty="0" smtClean="0">
                <a:solidFill>
                  <a:srgbClr val="FFFF00"/>
                </a:solidFill>
                <a:sym typeface="Symbol"/>
              </a:rPr>
              <a:t> </a:t>
            </a:r>
            <a:r>
              <a:rPr lang="fr-FR" sz="1800" b="1" dirty="0" smtClean="0">
                <a:solidFill>
                  <a:srgbClr val="FFFF00"/>
                </a:solidFill>
              </a:rPr>
              <a:t>10 à 200 ans  </a:t>
            </a:r>
            <a:endParaRPr lang="fr-FR" sz="1800" b="1" dirty="0">
              <a:solidFill>
                <a:srgbClr val="FFFF00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91369" y="2545209"/>
            <a:ext cx="7561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FF00"/>
                </a:solidFill>
                <a:sym typeface="Wingdings"/>
              </a:rPr>
              <a:t></a:t>
            </a:r>
            <a:r>
              <a:rPr lang="fr-FR" sz="1800" b="1" dirty="0" smtClean="0">
                <a:solidFill>
                  <a:srgbClr val="FFFF00"/>
                </a:solidFill>
              </a:rPr>
              <a:t> </a:t>
            </a:r>
            <a:r>
              <a:rPr lang="fr-FR" sz="1800" b="1" dirty="0" smtClean="0">
                <a:solidFill>
                  <a:srgbClr val="FFFF00"/>
                </a:solidFill>
                <a:sym typeface="Symbol"/>
              </a:rPr>
              <a:t> </a:t>
            </a:r>
            <a:r>
              <a:rPr lang="fr-FR" sz="1800" b="1" u="sng" dirty="0" smtClean="0">
                <a:solidFill>
                  <a:srgbClr val="FFFF00"/>
                </a:solidFill>
                <a:sym typeface="Symbol"/>
              </a:rPr>
              <a:t>50 </a:t>
            </a:r>
            <a:r>
              <a:rPr lang="fr-FR" sz="1800" b="1" u="sng" dirty="0" smtClean="0">
                <a:solidFill>
                  <a:srgbClr val="FFFF00"/>
                </a:solidFill>
              </a:rPr>
              <a:t>placettes sur 20 sites</a:t>
            </a:r>
            <a:endParaRPr lang="fr-FR" sz="1800" b="1" u="sng" dirty="0">
              <a:solidFill>
                <a:srgbClr val="FFFF00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27584" y="2987660"/>
            <a:ext cx="7561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FF00"/>
                </a:solidFill>
                <a:sym typeface="Wingdings"/>
              </a:rPr>
              <a:t></a:t>
            </a:r>
            <a:r>
              <a:rPr lang="fr-FR" sz="1800" b="1" dirty="0" smtClean="0">
                <a:solidFill>
                  <a:srgbClr val="FFFF00"/>
                </a:solidFill>
              </a:rPr>
              <a:t> </a:t>
            </a:r>
            <a:r>
              <a:rPr lang="fr-FR" sz="1800" b="1" u="sng" dirty="0" smtClean="0">
                <a:solidFill>
                  <a:srgbClr val="FFFF00"/>
                </a:solidFill>
                <a:sym typeface="Symbol"/>
              </a:rPr>
              <a:t>RDI de 0,25 à 1</a:t>
            </a:r>
            <a:endParaRPr lang="fr-FR" sz="1800" b="1" u="sng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13686" y="1465039"/>
            <a:ext cx="5716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FF00"/>
                </a:solidFill>
                <a:sym typeface="Wingdings"/>
              </a:rPr>
              <a:t> </a:t>
            </a:r>
            <a:r>
              <a:rPr lang="fr-FR" sz="1800" b="1" dirty="0" smtClean="0">
                <a:solidFill>
                  <a:srgbClr val="FFFF00"/>
                </a:solidFill>
              </a:rPr>
              <a:t>Réseau de placettes chêne sessile du </a:t>
            </a:r>
            <a:r>
              <a:rPr lang="fr-FR" sz="2000" b="1" dirty="0" smtClean="0">
                <a:solidFill>
                  <a:srgbClr val="FFFF00"/>
                </a:solidFill>
              </a:rPr>
              <a:t>LERFOB</a:t>
            </a:r>
            <a:endParaRPr lang="fr-FR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16" grpId="0"/>
      <p:bldP spid="17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PREBIO_Carte_generale_2801201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07704" y="0"/>
            <a:ext cx="5616624" cy="6499138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1115616" y="3645024"/>
            <a:ext cx="74168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3968" y="1967349"/>
            <a:ext cx="405752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2000" dirty="0" smtClean="0">
                <a:solidFill>
                  <a:srgbClr val="FFFF00"/>
                </a:solidFill>
              </a:rPr>
              <a:t> Flore (vasculaires et bryophytes)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</a:rPr>
              <a:t>Entomofaune</a:t>
            </a:r>
            <a:endParaRPr lang="fr-FR" sz="2000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fr-FR" sz="2000" dirty="0">
                <a:solidFill>
                  <a:srgbClr val="FFFF00"/>
                </a:solidFill>
              </a:rPr>
              <a:t> </a:t>
            </a:r>
            <a:r>
              <a:rPr lang="fr-FR" sz="2000" dirty="0" smtClean="0">
                <a:solidFill>
                  <a:srgbClr val="FFFF00"/>
                </a:solidFill>
              </a:rPr>
              <a:t>Gastéropodes</a:t>
            </a:r>
          </a:p>
          <a:p>
            <a:pPr>
              <a:buFontTx/>
              <a:buChar char="-"/>
            </a:pPr>
            <a:r>
              <a:rPr lang="fr-FR" sz="2000" dirty="0">
                <a:solidFill>
                  <a:srgbClr val="FFFF00"/>
                </a:solidFill>
              </a:rPr>
              <a:t> </a:t>
            </a:r>
            <a:r>
              <a:rPr lang="fr-FR" sz="2000" dirty="0" smtClean="0">
                <a:solidFill>
                  <a:srgbClr val="FFFF00"/>
                </a:solidFill>
              </a:rPr>
              <a:t>Faune du sol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FFFF00"/>
                </a:solidFill>
              </a:rPr>
              <a:t> Taux d’abroutissement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FFFF00"/>
                </a:solidFill>
              </a:rPr>
              <a:t> Humus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FFFF00"/>
                </a:solidFill>
              </a:rPr>
              <a:t> Qualité de la litière</a:t>
            </a:r>
          </a:p>
          <a:p>
            <a:pPr>
              <a:buFontTx/>
              <a:buChar char="-"/>
            </a:pPr>
            <a:r>
              <a:rPr lang="fr-FR" sz="2000" dirty="0">
                <a:solidFill>
                  <a:srgbClr val="FFFF00"/>
                </a:solidFill>
              </a:rPr>
              <a:t> </a:t>
            </a:r>
            <a:r>
              <a:rPr lang="fr-FR" sz="2000" dirty="0" smtClean="0">
                <a:solidFill>
                  <a:srgbClr val="FFFF00"/>
                </a:solidFill>
              </a:rPr>
              <a:t>Azote du sol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FFFF00"/>
                </a:solidFill>
              </a:rPr>
              <a:t>Teneur en eau du sol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FFFF00"/>
                </a:solidFill>
              </a:rPr>
              <a:t> Lumière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FFFF00"/>
                </a:solidFill>
              </a:rPr>
              <a:t> Températures</a:t>
            </a:r>
          </a:p>
        </p:txBody>
      </p:sp>
      <p:pic>
        <p:nvPicPr>
          <p:cNvPr id="3" name="Picture 183" descr="Homalothecium_sur_chêneWEBContrast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1844824"/>
            <a:ext cx="2381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27784" y="307975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Relevés</a:t>
            </a:r>
            <a:endParaRPr lang="fr-F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35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:\Philippe\Philphotos\imprebio\Ecodiv\IMG_44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980728"/>
            <a:ext cx="3839691" cy="2880000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27784" y="307975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Relevés</a:t>
            </a:r>
            <a:endParaRPr lang="fr-FR" sz="2400" b="1" dirty="0">
              <a:solidFill>
                <a:srgbClr val="FFFF00"/>
              </a:solidFill>
            </a:endParaRPr>
          </a:p>
        </p:txBody>
      </p:sp>
      <p:pic>
        <p:nvPicPr>
          <p:cNvPr id="35842" name="Picture 2" descr="C:\Philippe\Philphotos\imprebio\Ecodiv\IMG_44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628800"/>
            <a:ext cx="3839691" cy="2880000"/>
          </a:xfrm>
          <a:prstGeom prst="rect">
            <a:avLst/>
          </a:prstGeom>
          <a:noFill/>
        </p:spPr>
      </p:pic>
      <p:pic>
        <p:nvPicPr>
          <p:cNvPr id="35843" name="Picture 3" descr="C:\Philippe\Philphotos\imprebio\Ecodiv\IMG_44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35896" y="3356992"/>
            <a:ext cx="3839691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prebio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1320</Words>
  <Application>Microsoft Office PowerPoint</Application>
  <PresentationFormat>Affichage à l'écran (4:3)</PresentationFormat>
  <Paragraphs>254</Paragraphs>
  <Slides>40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2" baseType="lpstr">
      <vt:lpstr>Imprebio</vt:lpstr>
      <vt:lpstr>Acrobat Document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Confirmatory Path Analysis</vt:lpstr>
      <vt:lpstr>Confirmatory Path Analysis</vt:lpstr>
      <vt:lpstr>Confirmatory Path Analysis</vt:lpstr>
      <vt:lpstr>Confirmatory Path Analysis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SEM: variables observées et latentes</vt:lpstr>
      <vt:lpstr>SEM: modèle structurel et de mesure</vt:lpstr>
      <vt:lpstr>Diapositive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Balandier</dc:creator>
  <cp:lastModifiedBy>philippe.balandier</cp:lastModifiedBy>
  <cp:revision>333</cp:revision>
  <dcterms:created xsi:type="dcterms:W3CDTF">2011-01-06T15:21:27Z</dcterms:created>
  <dcterms:modified xsi:type="dcterms:W3CDTF">2016-04-05T17:38:03Z</dcterms:modified>
</cp:coreProperties>
</file>