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88" r:id="rId4"/>
    <p:sldId id="298" r:id="rId5"/>
    <p:sldId id="299" r:id="rId6"/>
    <p:sldId id="262" r:id="rId7"/>
    <p:sldId id="280" r:id="rId8"/>
    <p:sldId id="281" r:id="rId9"/>
    <p:sldId id="289" r:id="rId10"/>
    <p:sldId id="291" r:id="rId11"/>
    <p:sldId id="266" r:id="rId12"/>
    <p:sldId id="282" r:id="rId13"/>
    <p:sldId id="268" r:id="rId14"/>
    <p:sldId id="267" r:id="rId15"/>
    <p:sldId id="290" r:id="rId16"/>
    <p:sldId id="292" r:id="rId17"/>
    <p:sldId id="277" r:id="rId18"/>
    <p:sldId id="283" r:id="rId19"/>
    <p:sldId id="293" r:id="rId20"/>
    <p:sldId id="300" r:id="rId21"/>
    <p:sldId id="272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E24"/>
    <a:srgbClr val="AB0AC6"/>
    <a:srgbClr val="3709E1"/>
    <a:srgbClr val="42A028"/>
    <a:srgbClr val="378622"/>
    <a:srgbClr val="1B5F1D"/>
    <a:srgbClr val="E0D330"/>
    <a:srgbClr val="FF6600"/>
    <a:srgbClr val="84E00A"/>
    <a:srgbClr val="298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2148" autoAdjust="0"/>
  </p:normalViewPr>
  <p:slideViewPr>
    <p:cSldViewPr>
      <p:cViewPr varScale="1">
        <p:scale>
          <a:sx n="72" d="100"/>
          <a:sy n="72" d="100"/>
        </p:scale>
        <p:origin x="12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pie%20de%20Extraction%20CETEF%202015%2001%2022-1%20(3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e\Documents\Copie%20de%20Extraction%20CETEF%202015%2001%2022-1%20(3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e\Documents\Copie%20de%20Extraction%20CETEF%202015%2001%2022-1%20(3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pie%20de%20Extraction%20CETEF%202015%2001%2022-1%20(2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pie%20de%20Extraction%20CETEF%202015%2001%2022-1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RA\Capsis\r&#233;sultats%20volum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e\Documents\INRA\Capsis\r&#233;sultats%20Hauteurs+volumes%20unitair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e\Desktop\CRPF\Tableau%20r&#233;cap%20parcelles%20CETEF%202015%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e\Documents\Copie%20de%20Extraction%20CETEF%202015%2001%2022-1%20(2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pie%20de%20Extraction%20CETEF%202015%2001%2022-1%20(3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pie%20de%20Extraction%20CETEF%202015%2001%2022-1%20(3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e\Desktop\CRPF\Tableau%20r&#233;cap%20parcelles%20CETEF%202015%2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pie%20de%20Extraction%20CETEF%202015%2001%2022-1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7869495981928"/>
          <c:y val="7.9008315315392291E-2"/>
          <c:w val="0.79781459467466576"/>
          <c:h val="0.691383293594158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'répartition dens-circ-G-mortali'!$U$20</c:f>
              <c:strCache>
                <c:ptCount val="1"/>
                <c:pt idx="0">
                  <c:v>Plantation</c:v>
                </c:pt>
              </c:strCache>
            </c:strRef>
          </c:tx>
          <c:spPr>
            <a:solidFill>
              <a:srgbClr val="99CC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'répartition dens-circ-G-mortali'!$V$19:$Y$19</c:f>
              <c:strCache>
                <c:ptCount val="4"/>
                <c:pt idx="0">
                  <c:v>Sèche</c:v>
                </c:pt>
                <c:pt idx="1">
                  <c:v>Mésophile</c:v>
                </c:pt>
                <c:pt idx="2">
                  <c:v>Humide</c:v>
                </c:pt>
                <c:pt idx="3">
                  <c:v>Ancien champs</c:v>
                </c:pt>
              </c:strCache>
            </c:strRef>
          </c:cat>
          <c:val>
            <c:numRef>
              <c:f>'répartition dens-circ-G-mortali'!$V$20:$Y$20</c:f>
              <c:numCache>
                <c:formatCode>General</c:formatCode>
                <c:ptCount val="4"/>
                <c:pt idx="0">
                  <c:v>16</c:v>
                </c:pt>
                <c:pt idx="1">
                  <c:v>16</c:v>
                </c:pt>
                <c:pt idx="2">
                  <c:v>13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'répartition dens-circ-G-mortali'!$U$21</c:f>
              <c:strCache>
                <c:ptCount val="1"/>
                <c:pt idx="0">
                  <c:v>Plantation minimottes 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'répartition dens-circ-G-mortali'!$V$19:$Z$19</c:f>
              <c:strCache>
                <c:ptCount val="4"/>
                <c:pt idx="0">
                  <c:v>Sèche</c:v>
                </c:pt>
                <c:pt idx="1">
                  <c:v>Mésophile</c:v>
                </c:pt>
                <c:pt idx="2">
                  <c:v>Humide</c:v>
                </c:pt>
                <c:pt idx="3">
                  <c:v>Ancien champs</c:v>
                </c:pt>
              </c:strCache>
            </c:strRef>
          </c:cat>
          <c:val>
            <c:numRef>
              <c:f>'répartition dens-circ-G-mortali'!$V$21:$Y$21</c:f>
              <c:numCache>
                <c:formatCode>General</c:formatCode>
                <c:ptCount val="4"/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'répartition dens-circ-G-mortali'!$U$22</c:f>
              <c:strCache>
                <c:ptCount val="1"/>
                <c:pt idx="0">
                  <c:v>Semis</c:v>
                </c:pt>
              </c:strCache>
            </c:strRef>
          </c:tx>
          <c:spPr>
            <a:solidFill>
              <a:srgbClr val="FF99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'répartition dens-circ-G-mortali'!$V$19:$Z$19</c:f>
              <c:strCache>
                <c:ptCount val="4"/>
                <c:pt idx="0">
                  <c:v>Sèche</c:v>
                </c:pt>
                <c:pt idx="1">
                  <c:v>Mésophile</c:v>
                </c:pt>
                <c:pt idx="2">
                  <c:v>Humide</c:v>
                </c:pt>
                <c:pt idx="3">
                  <c:v>Ancien champs</c:v>
                </c:pt>
              </c:strCache>
            </c:strRef>
          </c:cat>
          <c:val>
            <c:numRef>
              <c:f>'répartition dens-circ-G-mortali'!$V$22:$Y$22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431792"/>
        <c:axId val="166469600"/>
      </c:barChart>
      <c:catAx>
        <c:axId val="130431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400"/>
                  <a:t>Type de Landes</a:t>
                </a:r>
              </a:p>
            </c:rich>
          </c:tx>
          <c:layout>
            <c:manualLayout>
              <c:xMode val="edge"/>
              <c:yMode val="edge"/>
              <c:x val="0.39270236452070295"/>
              <c:y val="0.900936576847586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66469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46960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400"/>
                  <a:t>Effectif</a:t>
                </a:r>
              </a:p>
            </c:rich>
          </c:tx>
          <c:layout>
            <c:manualLayout>
              <c:xMode val="edge"/>
              <c:yMode val="edge"/>
              <c:x val="1.6339388216124136E-2"/>
              <c:y val="0.2528163537384734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304317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8062553234825764"/>
          <c:y val="7.9149886123764029E-2"/>
          <c:w val="0.38892994940298536"/>
          <c:h val="0.1817367195297772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969478487081"/>
          <c:y val="8.2265196716258648E-2"/>
          <c:w val="0.80545049592190843"/>
          <c:h val="0.70546008215911282"/>
        </c:manualLayout>
      </c:layout>
      <c:scatterChart>
        <c:scatterStyle val="lineMarker"/>
        <c:varyColors val="0"/>
        <c:ser>
          <c:idx val="1"/>
          <c:order val="0"/>
          <c:tx>
            <c:strRef>
              <c:f>G!$AY$4</c:f>
              <c:strCache>
                <c:ptCount val="1"/>
                <c:pt idx="0">
                  <c:v>&gt; 1400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</c:marker>
          <c:xVal>
            <c:numRef>
              <c:f>G!$BH$5:$BH$30</c:f>
              <c:numCache>
                <c:formatCode>General</c:formatCode>
                <c:ptCount val="26"/>
                <c:pt idx="0">
                  <c:v>44.96</c:v>
                </c:pt>
                <c:pt idx="1">
                  <c:v>41.37</c:v>
                </c:pt>
                <c:pt idx="2">
                  <c:v>46.88</c:v>
                </c:pt>
                <c:pt idx="3">
                  <c:v>40.61</c:v>
                </c:pt>
                <c:pt idx="4">
                  <c:v>55.33</c:v>
                </c:pt>
                <c:pt idx="5">
                  <c:v>50.63</c:v>
                </c:pt>
                <c:pt idx="6">
                  <c:v>38.520000000000003</c:v>
                </c:pt>
                <c:pt idx="7">
                  <c:v>41.18</c:v>
                </c:pt>
                <c:pt idx="8">
                  <c:v>38.75</c:v>
                </c:pt>
                <c:pt idx="9">
                  <c:v>40.130000000000003</c:v>
                </c:pt>
                <c:pt idx="10">
                  <c:v>32.44</c:v>
                </c:pt>
                <c:pt idx="11">
                  <c:v>42.63</c:v>
                </c:pt>
                <c:pt idx="12">
                  <c:v>40.46</c:v>
                </c:pt>
                <c:pt idx="13">
                  <c:v>45.13</c:v>
                </c:pt>
                <c:pt idx="14">
                  <c:v>46.08</c:v>
                </c:pt>
                <c:pt idx="15">
                  <c:v>50.51</c:v>
                </c:pt>
                <c:pt idx="16">
                  <c:v>43.61</c:v>
                </c:pt>
                <c:pt idx="17">
                  <c:v>41.57</c:v>
                </c:pt>
                <c:pt idx="18">
                  <c:v>55.17</c:v>
                </c:pt>
                <c:pt idx="19">
                  <c:v>50.55</c:v>
                </c:pt>
                <c:pt idx="20">
                  <c:v>40.47</c:v>
                </c:pt>
                <c:pt idx="21">
                  <c:v>48.04</c:v>
                </c:pt>
                <c:pt idx="22">
                  <c:v>48.64</c:v>
                </c:pt>
                <c:pt idx="23">
                  <c:v>54.68</c:v>
                </c:pt>
                <c:pt idx="24">
                  <c:v>34.270000000000003</c:v>
                </c:pt>
                <c:pt idx="25">
                  <c:v>44.85</c:v>
                </c:pt>
              </c:numCache>
            </c:numRef>
          </c:xVal>
          <c:yVal>
            <c:numRef>
              <c:f>G!$BG$5:$BG$30</c:f>
              <c:numCache>
                <c:formatCode>General</c:formatCode>
                <c:ptCount val="26"/>
                <c:pt idx="0">
                  <c:v>27.630000000000031</c:v>
                </c:pt>
                <c:pt idx="1">
                  <c:v>22.41</c:v>
                </c:pt>
                <c:pt idx="2">
                  <c:v>33.61</c:v>
                </c:pt>
                <c:pt idx="3">
                  <c:v>30.05</c:v>
                </c:pt>
                <c:pt idx="4">
                  <c:v>43.31</c:v>
                </c:pt>
                <c:pt idx="5">
                  <c:v>32.65</c:v>
                </c:pt>
                <c:pt idx="6">
                  <c:v>33.11</c:v>
                </c:pt>
                <c:pt idx="7">
                  <c:v>20.16</c:v>
                </c:pt>
                <c:pt idx="8">
                  <c:v>18.04</c:v>
                </c:pt>
                <c:pt idx="9">
                  <c:v>19.010000000000005</c:v>
                </c:pt>
                <c:pt idx="10">
                  <c:v>20.02</c:v>
                </c:pt>
                <c:pt idx="11">
                  <c:v>23.55</c:v>
                </c:pt>
                <c:pt idx="12">
                  <c:v>23.41</c:v>
                </c:pt>
                <c:pt idx="13">
                  <c:v>33.54</c:v>
                </c:pt>
                <c:pt idx="14">
                  <c:v>34.86</c:v>
                </c:pt>
                <c:pt idx="15">
                  <c:v>31.79</c:v>
                </c:pt>
                <c:pt idx="16">
                  <c:v>22.419999999999987</c:v>
                </c:pt>
                <c:pt idx="17">
                  <c:v>25.49</c:v>
                </c:pt>
                <c:pt idx="18">
                  <c:v>36.86</c:v>
                </c:pt>
                <c:pt idx="19">
                  <c:v>32.83</c:v>
                </c:pt>
                <c:pt idx="20">
                  <c:v>23.59</c:v>
                </c:pt>
                <c:pt idx="21">
                  <c:v>28.650000000000031</c:v>
                </c:pt>
                <c:pt idx="22">
                  <c:v>28.69</c:v>
                </c:pt>
                <c:pt idx="23">
                  <c:v>34.760000000000012</c:v>
                </c:pt>
                <c:pt idx="24">
                  <c:v>21.41</c:v>
                </c:pt>
                <c:pt idx="25">
                  <c:v>25.1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G!$BJ$3</c:f>
              <c:strCache>
                <c:ptCount val="1"/>
                <c:pt idx="0">
                  <c:v>≤ 1400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0"/>
          </c:marker>
          <c:xVal>
            <c:numRef>
              <c:f>G!$BK$5:$BK$40</c:f>
              <c:numCache>
                <c:formatCode>General</c:formatCode>
                <c:ptCount val="36"/>
                <c:pt idx="0">
                  <c:v>52.56</c:v>
                </c:pt>
                <c:pt idx="1">
                  <c:v>60.14</c:v>
                </c:pt>
                <c:pt idx="2">
                  <c:v>53.57</c:v>
                </c:pt>
                <c:pt idx="3">
                  <c:v>70.900000000000006</c:v>
                </c:pt>
                <c:pt idx="4">
                  <c:v>45.87</c:v>
                </c:pt>
                <c:pt idx="5">
                  <c:v>50.57</c:v>
                </c:pt>
                <c:pt idx="6">
                  <c:v>48.230000000000011</c:v>
                </c:pt>
                <c:pt idx="7">
                  <c:v>53.51</c:v>
                </c:pt>
                <c:pt idx="8">
                  <c:v>49.02</c:v>
                </c:pt>
                <c:pt idx="9">
                  <c:v>53.47</c:v>
                </c:pt>
                <c:pt idx="10">
                  <c:v>54.86</c:v>
                </c:pt>
                <c:pt idx="11">
                  <c:v>49.51</c:v>
                </c:pt>
                <c:pt idx="12">
                  <c:v>45.61</c:v>
                </c:pt>
                <c:pt idx="13">
                  <c:v>48.230000000000011</c:v>
                </c:pt>
                <c:pt idx="14">
                  <c:v>39.9</c:v>
                </c:pt>
                <c:pt idx="15">
                  <c:v>53.33</c:v>
                </c:pt>
                <c:pt idx="16">
                  <c:v>44.17</c:v>
                </c:pt>
                <c:pt idx="17">
                  <c:v>40.270000000000003</c:v>
                </c:pt>
                <c:pt idx="18">
                  <c:v>44.84</c:v>
                </c:pt>
                <c:pt idx="19">
                  <c:v>49.28</c:v>
                </c:pt>
                <c:pt idx="20">
                  <c:v>44.58</c:v>
                </c:pt>
                <c:pt idx="21">
                  <c:v>53.290000000000013</c:v>
                </c:pt>
                <c:pt idx="22">
                  <c:v>43.730000000000011</c:v>
                </c:pt>
                <c:pt idx="23">
                  <c:v>33.11</c:v>
                </c:pt>
                <c:pt idx="24">
                  <c:v>37.75</c:v>
                </c:pt>
                <c:pt idx="25">
                  <c:v>44.56</c:v>
                </c:pt>
                <c:pt idx="26">
                  <c:v>44.91</c:v>
                </c:pt>
                <c:pt idx="27">
                  <c:v>44.67</c:v>
                </c:pt>
                <c:pt idx="28">
                  <c:v>41.09</c:v>
                </c:pt>
                <c:pt idx="29">
                  <c:v>46.37</c:v>
                </c:pt>
                <c:pt idx="30">
                  <c:v>52.230000000000011</c:v>
                </c:pt>
                <c:pt idx="31">
                  <c:v>47.78</c:v>
                </c:pt>
                <c:pt idx="32">
                  <c:v>48.7</c:v>
                </c:pt>
                <c:pt idx="33">
                  <c:v>57.09</c:v>
                </c:pt>
                <c:pt idx="34">
                  <c:v>51.45</c:v>
                </c:pt>
                <c:pt idx="35">
                  <c:v>44.14</c:v>
                </c:pt>
              </c:numCache>
            </c:numRef>
          </c:xVal>
          <c:yVal>
            <c:numRef>
              <c:f>G!$BJ$5:$BJ$40</c:f>
              <c:numCache>
                <c:formatCode>General</c:formatCode>
                <c:ptCount val="36"/>
                <c:pt idx="0">
                  <c:v>24.04</c:v>
                </c:pt>
                <c:pt idx="1">
                  <c:v>34.25</c:v>
                </c:pt>
                <c:pt idx="2">
                  <c:v>30.35</c:v>
                </c:pt>
                <c:pt idx="3">
                  <c:v>29.59</c:v>
                </c:pt>
                <c:pt idx="4">
                  <c:v>24.41</c:v>
                </c:pt>
                <c:pt idx="5">
                  <c:v>24.02</c:v>
                </c:pt>
                <c:pt idx="6">
                  <c:v>27.4</c:v>
                </c:pt>
                <c:pt idx="7">
                  <c:v>30.21</c:v>
                </c:pt>
                <c:pt idx="8">
                  <c:v>23.330000000000005</c:v>
                </c:pt>
                <c:pt idx="9">
                  <c:v>27.85</c:v>
                </c:pt>
                <c:pt idx="10">
                  <c:v>25.279999999999987</c:v>
                </c:pt>
                <c:pt idx="11">
                  <c:v>23.259999999999987</c:v>
                </c:pt>
                <c:pt idx="12">
                  <c:v>24.93</c:v>
                </c:pt>
                <c:pt idx="13">
                  <c:v>21.36</c:v>
                </c:pt>
                <c:pt idx="14">
                  <c:v>17.66</c:v>
                </c:pt>
                <c:pt idx="15">
                  <c:v>29.150000000000031</c:v>
                </c:pt>
                <c:pt idx="16">
                  <c:v>18.36</c:v>
                </c:pt>
                <c:pt idx="17">
                  <c:v>16.29</c:v>
                </c:pt>
                <c:pt idx="18">
                  <c:v>18.39</c:v>
                </c:pt>
                <c:pt idx="19">
                  <c:v>22.04</c:v>
                </c:pt>
                <c:pt idx="20">
                  <c:v>21.12</c:v>
                </c:pt>
                <c:pt idx="21">
                  <c:v>32.340000000000003</c:v>
                </c:pt>
                <c:pt idx="22">
                  <c:v>20.16</c:v>
                </c:pt>
                <c:pt idx="23">
                  <c:v>13.13</c:v>
                </c:pt>
                <c:pt idx="24">
                  <c:v>16.84</c:v>
                </c:pt>
                <c:pt idx="25">
                  <c:v>18.93</c:v>
                </c:pt>
                <c:pt idx="26">
                  <c:v>19.130000000000031</c:v>
                </c:pt>
                <c:pt idx="27">
                  <c:v>19.899999999999999</c:v>
                </c:pt>
                <c:pt idx="28">
                  <c:v>19.04</c:v>
                </c:pt>
                <c:pt idx="29">
                  <c:v>23.53</c:v>
                </c:pt>
                <c:pt idx="30">
                  <c:v>24.73</c:v>
                </c:pt>
                <c:pt idx="31">
                  <c:v>23.84</c:v>
                </c:pt>
                <c:pt idx="32">
                  <c:v>27.07</c:v>
                </c:pt>
                <c:pt idx="33">
                  <c:v>30.4</c:v>
                </c:pt>
                <c:pt idx="34">
                  <c:v>31.439999999999987</c:v>
                </c:pt>
                <c:pt idx="35">
                  <c:v>20.350000000000001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459776"/>
        <c:axId val="167460336"/>
      </c:scatterChart>
      <c:valAx>
        <c:axId val="167459776"/>
        <c:scaling>
          <c:orientation val="minMax"/>
          <c:max val="80"/>
          <c:min val="3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400" dirty="0"/>
                  <a:t>Circonférence </a:t>
                </a:r>
                <a:r>
                  <a:rPr lang="fr-FR" sz="1400" dirty="0" smtClean="0"/>
                  <a:t>moyenne </a:t>
                </a:r>
                <a:r>
                  <a:rPr lang="fr-FR" sz="1400" dirty="0"/>
                  <a:t>(cm)</a:t>
                </a:r>
              </a:p>
            </c:rich>
          </c:tx>
          <c:layout>
            <c:manualLayout>
              <c:xMode val="edge"/>
              <c:yMode val="edge"/>
              <c:x val="0.22121536304395301"/>
              <c:y val="0.903746078125374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7460336"/>
        <c:crosses val="autoZero"/>
        <c:crossBetween val="midCat"/>
      </c:valAx>
      <c:valAx>
        <c:axId val="1674603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400" dirty="0" smtClean="0"/>
                  <a:t>G </a:t>
                </a:r>
                <a:r>
                  <a:rPr lang="fr-FR" sz="1400" dirty="0"/>
                  <a:t>(</a:t>
                </a:r>
                <a:r>
                  <a:rPr lang="fr-FR" sz="1400" dirty="0" smtClean="0"/>
                  <a:t>m²/ha) </a:t>
                </a:r>
                <a:endParaRPr lang="fr-FR" sz="1400" b="0" i="0" u="none" strike="noStrike" baseline="0" dirty="0"/>
              </a:p>
            </c:rich>
          </c:tx>
          <c:layout>
            <c:manualLayout>
              <c:xMode val="edge"/>
              <c:yMode val="edge"/>
              <c:x val="0"/>
              <c:y val="0.31810983891829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74597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88750387887949"/>
          <c:y val="0.57348057628339133"/>
          <c:w val="0.18705088947215048"/>
          <c:h val="0.1600543288732264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00988779024553"/>
          <c:y val="4.9679896678146859E-2"/>
          <c:w val="0.79281419128033392"/>
          <c:h val="0.73804542550827734"/>
        </c:manualLayout>
      </c:layout>
      <c:scatterChart>
        <c:scatterStyle val="lineMarker"/>
        <c:varyColors val="0"/>
        <c:ser>
          <c:idx val="1"/>
          <c:order val="0"/>
          <c:tx>
            <c:strRef>
              <c:f>G!$AT$50</c:f>
              <c:strCache>
                <c:ptCount val="1"/>
                <c:pt idx="0">
                  <c:v>&gt;1200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1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marker>
          <c:xVal>
            <c:numRef>
              <c:f>G!$AU$53:$AU$59</c:f>
              <c:numCache>
                <c:formatCode>General</c:formatCode>
                <c:ptCount val="7"/>
                <c:pt idx="0">
                  <c:v>54.61</c:v>
                </c:pt>
                <c:pt idx="1">
                  <c:v>50.49</c:v>
                </c:pt>
                <c:pt idx="2">
                  <c:v>37.270000000000003</c:v>
                </c:pt>
                <c:pt idx="3">
                  <c:v>36.160000000000011</c:v>
                </c:pt>
                <c:pt idx="4">
                  <c:v>44.25</c:v>
                </c:pt>
                <c:pt idx="5">
                  <c:v>41.92</c:v>
                </c:pt>
              </c:numCache>
            </c:numRef>
          </c:xVal>
          <c:yVal>
            <c:numRef>
              <c:f>G!$AT$53:$AT$59</c:f>
              <c:numCache>
                <c:formatCode>General</c:formatCode>
                <c:ptCount val="7"/>
                <c:pt idx="0">
                  <c:v>32.35</c:v>
                </c:pt>
                <c:pt idx="1">
                  <c:v>25.439999999999987</c:v>
                </c:pt>
                <c:pt idx="2">
                  <c:v>26.130000000000031</c:v>
                </c:pt>
                <c:pt idx="3">
                  <c:v>14.15</c:v>
                </c:pt>
                <c:pt idx="4">
                  <c:v>25.17</c:v>
                </c:pt>
                <c:pt idx="5">
                  <c:v>19.059999999999999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G!$AQ$50</c:f>
              <c:strCache>
                <c:ptCount val="1"/>
                <c:pt idx="0">
                  <c:v>1000-1200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xVal>
            <c:numRef>
              <c:f>G!$AR$53:$AR$59</c:f>
              <c:numCache>
                <c:formatCode>General</c:formatCode>
                <c:ptCount val="7"/>
                <c:pt idx="0">
                  <c:v>42.98</c:v>
                </c:pt>
                <c:pt idx="1">
                  <c:v>44.17</c:v>
                </c:pt>
                <c:pt idx="2">
                  <c:v>45.160000000000011</c:v>
                </c:pt>
                <c:pt idx="3">
                  <c:v>49.9</c:v>
                </c:pt>
                <c:pt idx="4">
                  <c:v>43.81</c:v>
                </c:pt>
                <c:pt idx="5">
                  <c:v>43.120000000000012</c:v>
                </c:pt>
                <c:pt idx="6">
                  <c:v>45.9</c:v>
                </c:pt>
              </c:numCache>
            </c:numRef>
          </c:xVal>
          <c:yVal>
            <c:numRef>
              <c:f>G!$AQ$53:$AQ$59</c:f>
              <c:numCache>
                <c:formatCode>General</c:formatCode>
                <c:ptCount val="7"/>
                <c:pt idx="0">
                  <c:v>15.870000000000006</c:v>
                </c:pt>
                <c:pt idx="1">
                  <c:v>16.5</c:v>
                </c:pt>
                <c:pt idx="2">
                  <c:v>17.779999999999987</c:v>
                </c:pt>
                <c:pt idx="3">
                  <c:v>20.59</c:v>
                </c:pt>
                <c:pt idx="4">
                  <c:v>16.920000000000002</c:v>
                </c:pt>
                <c:pt idx="5">
                  <c:v>16.350000000000001</c:v>
                </c:pt>
                <c:pt idx="6">
                  <c:v>17.170000000000005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G!$AN$51</c:f>
              <c:strCache>
                <c:ptCount val="1"/>
                <c:pt idx="0">
                  <c:v>750-1000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0"/>
          </c:marker>
          <c:xVal>
            <c:numRef>
              <c:f>G!$AO$53:$AO$74</c:f>
              <c:numCache>
                <c:formatCode>General</c:formatCode>
                <c:ptCount val="22"/>
                <c:pt idx="0">
                  <c:v>63.55</c:v>
                </c:pt>
                <c:pt idx="1">
                  <c:v>56.28</c:v>
                </c:pt>
                <c:pt idx="2">
                  <c:v>45.74</c:v>
                </c:pt>
                <c:pt idx="3">
                  <c:v>55.09</c:v>
                </c:pt>
                <c:pt idx="4">
                  <c:v>45.74</c:v>
                </c:pt>
                <c:pt idx="5">
                  <c:v>50.63</c:v>
                </c:pt>
                <c:pt idx="6">
                  <c:v>55.160000000000011</c:v>
                </c:pt>
                <c:pt idx="7">
                  <c:v>48.160000000000011</c:v>
                </c:pt>
                <c:pt idx="8">
                  <c:v>54.97</c:v>
                </c:pt>
                <c:pt idx="9">
                  <c:v>57.89</c:v>
                </c:pt>
                <c:pt idx="10">
                  <c:v>50.54</c:v>
                </c:pt>
                <c:pt idx="11">
                  <c:v>48.03</c:v>
                </c:pt>
                <c:pt idx="12">
                  <c:v>48.64</c:v>
                </c:pt>
                <c:pt idx="13">
                  <c:v>50.6</c:v>
                </c:pt>
                <c:pt idx="14">
                  <c:v>47</c:v>
                </c:pt>
                <c:pt idx="15">
                  <c:v>44.77</c:v>
                </c:pt>
                <c:pt idx="16">
                  <c:v>39.870000000000005</c:v>
                </c:pt>
                <c:pt idx="17">
                  <c:v>49.38</c:v>
                </c:pt>
                <c:pt idx="18">
                  <c:v>54.790000000000013</c:v>
                </c:pt>
                <c:pt idx="19">
                  <c:v>60.84</c:v>
                </c:pt>
                <c:pt idx="20">
                  <c:v>57.68</c:v>
                </c:pt>
                <c:pt idx="21">
                  <c:v>55.13</c:v>
                </c:pt>
              </c:numCache>
            </c:numRef>
          </c:xVal>
          <c:yVal>
            <c:numRef>
              <c:f>G!$AN$53:$AN$74</c:f>
              <c:numCache>
                <c:formatCode>General</c:formatCode>
                <c:ptCount val="22"/>
                <c:pt idx="0">
                  <c:v>27.12</c:v>
                </c:pt>
                <c:pt idx="1">
                  <c:v>23.64</c:v>
                </c:pt>
                <c:pt idx="2">
                  <c:v>17.36</c:v>
                </c:pt>
                <c:pt idx="3">
                  <c:v>19.86</c:v>
                </c:pt>
                <c:pt idx="4">
                  <c:v>17.279999999999987</c:v>
                </c:pt>
                <c:pt idx="5">
                  <c:v>18.079999999999988</c:v>
                </c:pt>
                <c:pt idx="6">
                  <c:v>19.420000000000002</c:v>
                </c:pt>
                <c:pt idx="7">
                  <c:v>17.670000000000005</c:v>
                </c:pt>
                <c:pt idx="8">
                  <c:v>18.45</c:v>
                </c:pt>
                <c:pt idx="9">
                  <c:v>21.02</c:v>
                </c:pt>
                <c:pt idx="10">
                  <c:v>16.02</c:v>
                </c:pt>
                <c:pt idx="11">
                  <c:v>16.29</c:v>
                </c:pt>
                <c:pt idx="12">
                  <c:v>14.52</c:v>
                </c:pt>
                <c:pt idx="13">
                  <c:v>16.979999999999986</c:v>
                </c:pt>
                <c:pt idx="14">
                  <c:v>14.27</c:v>
                </c:pt>
                <c:pt idx="15">
                  <c:v>12.870000000000006</c:v>
                </c:pt>
                <c:pt idx="16">
                  <c:v>10.06</c:v>
                </c:pt>
                <c:pt idx="17">
                  <c:v>16.75</c:v>
                </c:pt>
                <c:pt idx="18">
                  <c:v>21.86</c:v>
                </c:pt>
                <c:pt idx="19">
                  <c:v>27.2</c:v>
                </c:pt>
                <c:pt idx="20">
                  <c:v>22.58</c:v>
                </c:pt>
                <c:pt idx="21">
                  <c:v>20.8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G!$AJ$53</c:f>
              <c:strCache>
                <c:ptCount val="1"/>
                <c:pt idx="0">
                  <c:v>&lt;750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</c:marker>
          <c:xVal>
            <c:numRef>
              <c:f>G!$AL$53:$AL$65</c:f>
              <c:numCache>
                <c:formatCode>General</c:formatCode>
                <c:ptCount val="13"/>
                <c:pt idx="0">
                  <c:v>52.77</c:v>
                </c:pt>
                <c:pt idx="1">
                  <c:v>54.03</c:v>
                </c:pt>
                <c:pt idx="2">
                  <c:v>74.290000000000006</c:v>
                </c:pt>
                <c:pt idx="3">
                  <c:v>58.93</c:v>
                </c:pt>
                <c:pt idx="4">
                  <c:v>50.93</c:v>
                </c:pt>
                <c:pt idx="5">
                  <c:v>48.03</c:v>
                </c:pt>
                <c:pt idx="6">
                  <c:v>44.190000000000012</c:v>
                </c:pt>
                <c:pt idx="7">
                  <c:v>47.720000000000013</c:v>
                </c:pt>
                <c:pt idx="8">
                  <c:v>59.63</c:v>
                </c:pt>
                <c:pt idx="9">
                  <c:v>45.32</c:v>
                </c:pt>
                <c:pt idx="10">
                  <c:v>48.05</c:v>
                </c:pt>
                <c:pt idx="11">
                  <c:v>45.65</c:v>
                </c:pt>
                <c:pt idx="12">
                  <c:v>51.690000000000012</c:v>
                </c:pt>
              </c:numCache>
            </c:numRef>
          </c:xVal>
          <c:yVal>
            <c:numRef>
              <c:f>G!$AK$53:$AK$65</c:f>
              <c:numCache>
                <c:formatCode>General</c:formatCode>
                <c:ptCount val="13"/>
                <c:pt idx="0">
                  <c:v>17.2</c:v>
                </c:pt>
                <c:pt idx="1">
                  <c:v>16.18</c:v>
                </c:pt>
                <c:pt idx="2">
                  <c:v>22.84</c:v>
                </c:pt>
                <c:pt idx="3">
                  <c:v>20.34</c:v>
                </c:pt>
                <c:pt idx="4">
                  <c:v>14.3</c:v>
                </c:pt>
                <c:pt idx="5">
                  <c:v>13.97</c:v>
                </c:pt>
                <c:pt idx="6">
                  <c:v>11.54</c:v>
                </c:pt>
                <c:pt idx="7">
                  <c:v>13.4</c:v>
                </c:pt>
                <c:pt idx="8">
                  <c:v>21.150000000000031</c:v>
                </c:pt>
                <c:pt idx="9">
                  <c:v>11.98</c:v>
                </c:pt>
                <c:pt idx="10">
                  <c:v>12.350000000000026</c:v>
                </c:pt>
                <c:pt idx="11">
                  <c:v>12.54</c:v>
                </c:pt>
                <c:pt idx="12">
                  <c:v>15.27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465376"/>
        <c:axId val="167465936"/>
      </c:scatterChart>
      <c:valAx>
        <c:axId val="167465376"/>
        <c:scaling>
          <c:orientation val="minMax"/>
          <c:max val="80"/>
          <c:min val="3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400" dirty="0"/>
                  <a:t>C</a:t>
                </a:r>
                <a:r>
                  <a:rPr lang="fr-FR" sz="1400" dirty="0" smtClean="0"/>
                  <a:t>irconférence moyenne </a:t>
                </a:r>
                <a:r>
                  <a:rPr lang="fr-FR" sz="1400" dirty="0"/>
                  <a:t>(cm)</a:t>
                </a:r>
              </a:p>
            </c:rich>
          </c:tx>
          <c:layout>
            <c:manualLayout>
              <c:xMode val="edge"/>
              <c:yMode val="edge"/>
              <c:x val="0.23999009688578682"/>
              <c:y val="0.901500443040204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7465936"/>
        <c:crosses val="autoZero"/>
        <c:crossBetween val="midCat"/>
        <c:majorUnit val="10"/>
      </c:valAx>
      <c:valAx>
        <c:axId val="167465936"/>
        <c:scaling>
          <c:orientation val="minMax"/>
          <c:max val="5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400" dirty="0" smtClean="0"/>
                  <a:t>G </a:t>
                </a:r>
                <a:r>
                  <a:rPr lang="fr-FR" sz="1400" dirty="0"/>
                  <a:t>(</a:t>
                </a:r>
                <a:r>
                  <a:rPr lang="fr-FR" sz="1400" dirty="0" smtClean="0"/>
                  <a:t>m²/ha</a:t>
                </a:r>
                <a:r>
                  <a:rPr lang="fr-FR" sz="1400" dirty="0"/>
                  <a:t>)</a:t>
                </a:r>
              </a:p>
            </c:rich>
          </c:tx>
          <c:layout>
            <c:manualLayout>
              <c:xMode val="edge"/>
              <c:yMode val="edge"/>
              <c:x val="9.1224712405692347E-3"/>
              <c:y val="0.291005474700342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7465376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72649301592752324"/>
          <c:y val="5.0001388734585046E-2"/>
          <c:w val="0.23514129743159853"/>
          <c:h val="0.2873767094902632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88228375426588"/>
          <c:y val="4.5689381419915097E-2"/>
          <c:w val="0.5857641966939563"/>
          <c:h val="0.74560064607309107"/>
        </c:manualLayout>
      </c:layout>
      <c:scatterChart>
        <c:scatterStyle val="lineMarker"/>
        <c:varyColors val="0"/>
        <c:ser>
          <c:idx val="3"/>
          <c:order val="0"/>
          <c:tx>
            <c:strRef>
              <c:f>accroissement!$EJ$6</c:f>
              <c:strCache>
                <c:ptCount val="1"/>
                <c:pt idx="0">
                  <c:v>ONF P1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10"/>
            <c:spPr>
              <a:ln w="25400">
                <a:solidFill>
                  <a:schemeClr val="tx1"/>
                </a:solidFill>
              </a:ln>
            </c:spPr>
          </c:marker>
          <c:xVal>
            <c:numRef>
              <c:f>accroissement!$EJ$7:$EJ$8</c:f>
              <c:numCache>
                <c:formatCode>General</c:formatCode>
                <c:ptCount val="2"/>
                <c:pt idx="0">
                  <c:v>9</c:v>
                </c:pt>
                <c:pt idx="1">
                  <c:v>12</c:v>
                </c:pt>
              </c:numCache>
            </c:numRef>
          </c:xVal>
          <c:yVal>
            <c:numRef>
              <c:f>accroissement!$EK$7:$EK$8</c:f>
              <c:numCache>
                <c:formatCode>General</c:formatCode>
                <c:ptCount val="2"/>
                <c:pt idx="0">
                  <c:v>0.8</c:v>
                </c:pt>
                <c:pt idx="1">
                  <c:v>0.84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accroissement!$EJ$9</c:f>
              <c:strCache>
                <c:ptCount val="1"/>
                <c:pt idx="0">
                  <c:v>ONF P4</c:v>
                </c:pt>
              </c:strCache>
            </c:strRef>
          </c:tx>
          <c:spPr>
            <a:ln w="25400">
              <a:noFill/>
            </a:ln>
          </c:spPr>
          <c:marker>
            <c:symbol val="plus"/>
            <c:size val="9"/>
            <c:spPr>
              <a:ln w="25400">
                <a:solidFill>
                  <a:srgbClr val="AB0AC6"/>
                </a:solidFill>
              </a:ln>
            </c:spPr>
          </c:marker>
          <c:dPt>
            <c:idx val="0"/>
            <c:marker>
              <c:symbol val="plus"/>
              <c:size val="10"/>
            </c:marker>
            <c:bubble3D val="0"/>
          </c:dPt>
          <c:dPt>
            <c:idx val="1"/>
            <c:marker>
              <c:symbol val="plus"/>
              <c:size val="10"/>
            </c:marker>
            <c:bubble3D val="0"/>
          </c:dPt>
          <c:xVal>
            <c:numRef>
              <c:f>accroissement!$EJ$10:$EJ$11</c:f>
              <c:numCache>
                <c:formatCode>General</c:formatCode>
                <c:ptCount val="2"/>
                <c:pt idx="0">
                  <c:v>12</c:v>
                </c:pt>
                <c:pt idx="1">
                  <c:v>17</c:v>
                </c:pt>
              </c:numCache>
            </c:numRef>
          </c:xVal>
          <c:yVal>
            <c:numRef>
              <c:f>accroissement!$EK$10:$EK$11</c:f>
              <c:numCache>
                <c:formatCode>General</c:formatCode>
                <c:ptCount val="2"/>
                <c:pt idx="0">
                  <c:v>0.6</c:v>
                </c:pt>
                <c:pt idx="1">
                  <c:v>0.6</c:v>
                </c:pt>
              </c:numCache>
            </c:numRef>
          </c:yVal>
          <c:smooth val="0"/>
        </c:ser>
        <c:ser>
          <c:idx val="7"/>
          <c:order val="2"/>
          <c:tx>
            <c:strRef>
              <c:f>accroissement!$EJ$16</c:f>
              <c:strCache>
                <c:ptCount val="1"/>
                <c:pt idx="0">
                  <c:v>Lemoine 2 C1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9"/>
            <c:spPr>
              <a:noFill/>
              <a:ln w="25400">
                <a:solidFill>
                  <a:srgbClr val="FF0000"/>
                </a:solidFill>
              </a:ln>
            </c:spPr>
          </c:marker>
          <c:xVal>
            <c:numRef>
              <c:f>accroissement!$EJ$17</c:f>
              <c:numCache>
                <c:formatCode>General</c:formatCode>
                <c:ptCount val="1"/>
                <c:pt idx="0">
                  <c:v>12</c:v>
                </c:pt>
              </c:numCache>
            </c:numRef>
          </c:xVal>
          <c:yVal>
            <c:numRef>
              <c:f>accroissement!$EK$17</c:f>
              <c:numCache>
                <c:formatCode>General</c:formatCode>
                <c:ptCount val="1"/>
                <c:pt idx="0">
                  <c:v>0.75</c:v>
                </c:pt>
              </c:numCache>
            </c:numRef>
          </c:yVal>
          <c:smooth val="0"/>
        </c:ser>
        <c:ser>
          <c:idx val="5"/>
          <c:order val="3"/>
          <c:tx>
            <c:strRef>
              <c:f>accroissement!$EJ$12</c:f>
              <c:strCache>
                <c:ptCount val="1"/>
                <c:pt idx="0">
                  <c:v>Lemoine1 C1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9"/>
            <c:spPr>
              <a:ln w="25400">
                <a:solidFill>
                  <a:srgbClr val="EC7E24"/>
                </a:solidFill>
              </a:ln>
            </c:spPr>
          </c:marker>
          <c:xVal>
            <c:numRef>
              <c:f>accroissement!$EJ$13</c:f>
              <c:numCache>
                <c:formatCode>General</c:formatCode>
                <c:ptCount val="1"/>
                <c:pt idx="0">
                  <c:v>12</c:v>
                </c:pt>
              </c:numCache>
            </c:numRef>
          </c:xVal>
          <c:yVal>
            <c:numRef>
              <c:f>accroissement!$EK$13</c:f>
              <c:numCache>
                <c:formatCode>General</c:formatCode>
                <c:ptCount val="1"/>
                <c:pt idx="0">
                  <c:v>0.77500000000000002</c:v>
                </c:pt>
              </c:numCache>
            </c:numRef>
          </c:yVal>
          <c:smooth val="0"/>
        </c:ser>
        <c:ser>
          <c:idx val="6"/>
          <c:order val="4"/>
          <c:tx>
            <c:strRef>
              <c:f>accroissement!$EJ$14</c:f>
              <c:strCache>
                <c:ptCount val="1"/>
                <c:pt idx="0">
                  <c:v>Lemoine1 C5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9"/>
            <c:spPr>
              <a:ln w="25400">
                <a:solidFill>
                  <a:srgbClr val="3709E1"/>
                </a:solidFill>
              </a:ln>
            </c:spPr>
          </c:marker>
          <c:xVal>
            <c:numRef>
              <c:f>accroissement!$EJ$15</c:f>
              <c:numCache>
                <c:formatCode>General</c:formatCode>
                <c:ptCount val="1"/>
                <c:pt idx="0">
                  <c:v>12</c:v>
                </c:pt>
              </c:numCache>
            </c:numRef>
          </c:xVal>
          <c:yVal>
            <c:numRef>
              <c:f>accroissement!$EK$15</c:f>
              <c:numCache>
                <c:formatCode>General</c:formatCode>
                <c:ptCount val="1"/>
                <c:pt idx="0">
                  <c:v>0.55000000000000004</c:v>
                </c:pt>
              </c:numCache>
            </c:numRef>
          </c:yVal>
          <c:smooth val="0"/>
        </c:ser>
        <c:ser>
          <c:idx val="0"/>
          <c:order val="5"/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22A231"/>
              </a:solidFill>
              <a:ln>
                <a:noFill/>
              </a:ln>
            </c:spPr>
          </c:marker>
          <c:xVal>
            <c:numRef>
              <c:f>(accroissement!$DT$6:$DT$19,accroissement!$EA$6:$EA$18,accroissement!$EE$6:$EE$22)</c:f>
              <c:numCache>
                <c:formatCode>General</c:formatCode>
                <c:ptCount val="44"/>
                <c:pt idx="0">
                  <c:v>18</c:v>
                </c:pt>
                <c:pt idx="1">
                  <c:v>12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16</c:v>
                </c:pt>
                <c:pt idx="8">
                  <c:v>14</c:v>
                </c:pt>
                <c:pt idx="9">
                  <c:v>14</c:v>
                </c:pt>
                <c:pt idx="10">
                  <c:v>10</c:v>
                </c:pt>
                <c:pt idx="11">
                  <c:v>10</c:v>
                </c:pt>
                <c:pt idx="12">
                  <c:v>13</c:v>
                </c:pt>
                <c:pt idx="13">
                  <c:v>14</c:v>
                </c:pt>
                <c:pt idx="14">
                  <c:v>14</c:v>
                </c:pt>
                <c:pt idx="15">
                  <c:v>13</c:v>
                </c:pt>
                <c:pt idx="16">
                  <c:v>12</c:v>
                </c:pt>
                <c:pt idx="17">
                  <c:v>11</c:v>
                </c:pt>
                <c:pt idx="18">
                  <c:v>10</c:v>
                </c:pt>
                <c:pt idx="19">
                  <c:v>10</c:v>
                </c:pt>
                <c:pt idx="20">
                  <c:v>14</c:v>
                </c:pt>
                <c:pt idx="21">
                  <c:v>10</c:v>
                </c:pt>
                <c:pt idx="22">
                  <c:v>13</c:v>
                </c:pt>
                <c:pt idx="23">
                  <c:v>13</c:v>
                </c:pt>
                <c:pt idx="24">
                  <c:v>18</c:v>
                </c:pt>
                <c:pt idx="25">
                  <c:v>14</c:v>
                </c:pt>
                <c:pt idx="26">
                  <c:v>12</c:v>
                </c:pt>
                <c:pt idx="27">
                  <c:v>12</c:v>
                </c:pt>
                <c:pt idx="28">
                  <c:v>11</c:v>
                </c:pt>
                <c:pt idx="29">
                  <c:v>18</c:v>
                </c:pt>
                <c:pt idx="30">
                  <c:v>14</c:v>
                </c:pt>
                <c:pt idx="31">
                  <c:v>14</c:v>
                </c:pt>
                <c:pt idx="32">
                  <c:v>11</c:v>
                </c:pt>
                <c:pt idx="33">
                  <c:v>10</c:v>
                </c:pt>
                <c:pt idx="34">
                  <c:v>15</c:v>
                </c:pt>
                <c:pt idx="35">
                  <c:v>12</c:v>
                </c:pt>
                <c:pt idx="36">
                  <c:v>17</c:v>
                </c:pt>
                <c:pt idx="37">
                  <c:v>15</c:v>
                </c:pt>
                <c:pt idx="38">
                  <c:v>11</c:v>
                </c:pt>
                <c:pt idx="39">
                  <c:v>12</c:v>
                </c:pt>
                <c:pt idx="40">
                  <c:v>16</c:v>
                </c:pt>
                <c:pt idx="41">
                  <c:v>15</c:v>
                </c:pt>
                <c:pt idx="42">
                  <c:v>12</c:v>
                </c:pt>
                <c:pt idx="43">
                  <c:v>16</c:v>
                </c:pt>
              </c:numCache>
            </c:numRef>
          </c:xVal>
          <c:yVal>
            <c:numRef>
              <c:f>(accroissement!$DU$6:$DU$19,accroissement!$EB$6:$EB$18,accroissement!$EF$6:$EF$22)</c:f>
              <c:numCache>
                <c:formatCode>General</c:formatCode>
                <c:ptCount val="44"/>
                <c:pt idx="0">
                  <c:v>0.9277777777777777</c:v>
                </c:pt>
                <c:pt idx="1">
                  <c:v>0.99166666666666659</c:v>
                </c:pt>
                <c:pt idx="2">
                  <c:v>1.0999999999999996</c:v>
                </c:pt>
                <c:pt idx="3">
                  <c:v>0.93076923076923079</c:v>
                </c:pt>
                <c:pt idx="4">
                  <c:v>0.94285714285714273</c:v>
                </c:pt>
                <c:pt idx="5">
                  <c:v>0.94285714285714273</c:v>
                </c:pt>
                <c:pt idx="6">
                  <c:v>0.81428571428571439</c:v>
                </c:pt>
                <c:pt idx="7">
                  <c:v>0.83750000000000002</c:v>
                </c:pt>
                <c:pt idx="8">
                  <c:v>0.7678571428571429</c:v>
                </c:pt>
                <c:pt idx="9">
                  <c:v>0.66428571428571459</c:v>
                </c:pt>
                <c:pt idx="10">
                  <c:v>1</c:v>
                </c:pt>
                <c:pt idx="11">
                  <c:v>1</c:v>
                </c:pt>
                <c:pt idx="12">
                  <c:v>0.99230769230769234</c:v>
                </c:pt>
                <c:pt idx="13">
                  <c:v>0.82857142857142863</c:v>
                </c:pt>
                <c:pt idx="14">
                  <c:v>1.0642857142857145</c:v>
                </c:pt>
                <c:pt idx="15">
                  <c:v>0.92307692307692302</c:v>
                </c:pt>
                <c:pt idx="16">
                  <c:v>1.0999999999999996</c:v>
                </c:pt>
                <c:pt idx="17">
                  <c:v>1.009090909090909</c:v>
                </c:pt>
                <c:pt idx="18">
                  <c:v>1.3800000000000001</c:v>
                </c:pt>
                <c:pt idx="19">
                  <c:v>1</c:v>
                </c:pt>
                <c:pt idx="20">
                  <c:v>0.78571428571428559</c:v>
                </c:pt>
                <c:pt idx="21">
                  <c:v>0.95000000000000007</c:v>
                </c:pt>
                <c:pt idx="22">
                  <c:v>0.80769230769230771</c:v>
                </c:pt>
                <c:pt idx="23">
                  <c:v>0.87692307692307714</c:v>
                </c:pt>
                <c:pt idx="24">
                  <c:v>0.80555555555555569</c:v>
                </c:pt>
                <c:pt idx="25">
                  <c:v>0.97857142857142865</c:v>
                </c:pt>
                <c:pt idx="26">
                  <c:v>0.83333333333333348</c:v>
                </c:pt>
                <c:pt idx="27">
                  <c:v>0.99166666666666659</c:v>
                </c:pt>
                <c:pt idx="28">
                  <c:v>0.86363636363636354</c:v>
                </c:pt>
                <c:pt idx="29">
                  <c:v>0.78333333333333333</c:v>
                </c:pt>
                <c:pt idx="30">
                  <c:v>0.83571428571428552</c:v>
                </c:pt>
                <c:pt idx="31">
                  <c:v>0.82857142857142863</c:v>
                </c:pt>
                <c:pt idx="32">
                  <c:v>0.94545454545454544</c:v>
                </c:pt>
                <c:pt idx="33">
                  <c:v>1.03</c:v>
                </c:pt>
                <c:pt idx="34">
                  <c:v>0.82666666666666666</c:v>
                </c:pt>
                <c:pt idx="35">
                  <c:v>0.83333333333333348</c:v>
                </c:pt>
                <c:pt idx="36">
                  <c:v>0.75294117647058856</c:v>
                </c:pt>
                <c:pt idx="37">
                  <c:v>0.83333333333333348</c:v>
                </c:pt>
                <c:pt idx="38">
                  <c:v>1.0727272727272728</c:v>
                </c:pt>
                <c:pt idx="39">
                  <c:v>1.0083333333333333</c:v>
                </c:pt>
                <c:pt idx="40">
                  <c:v>0.95625000000000004</c:v>
                </c:pt>
                <c:pt idx="41">
                  <c:v>0.75333333333333352</c:v>
                </c:pt>
                <c:pt idx="42">
                  <c:v>0.98333333333333339</c:v>
                </c:pt>
                <c:pt idx="43">
                  <c:v>0.72500000000000009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290688"/>
        <c:axId val="168291248"/>
      </c:scatterChart>
      <c:valAx>
        <c:axId val="168290688"/>
        <c:scaling>
          <c:orientation val="minMax"/>
          <c:min val="7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Age (année)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68291248"/>
        <c:crosses val="autoZero"/>
        <c:crossBetween val="midCat"/>
      </c:valAx>
      <c:valAx>
        <c:axId val="168291248"/>
        <c:scaling>
          <c:orientation val="minMax"/>
          <c:min val="0.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Accroissement en Hdom (m/an)</a:t>
                </a:r>
              </a:p>
            </c:rich>
          </c:tx>
          <c:layout>
            <c:manualLayout>
              <c:xMode val="edge"/>
              <c:yMode val="edge"/>
              <c:x val="1.546866278579488E-2"/>
              <c:y val="4.971982656893750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68290688"/>
        <c:crosses val="autoZero"/>
        <c:crossBetween val="midCat"/>
      </c:valAx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72283371770952665"/>
          <c:y val="0.13793181930402795"/>
          <c:w val="0.27150144236847246"/>
          <c:h val="0.52883205878359207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84929125522024"/>
          <c:y val="4.5689381419915097E-2"/>
          <c:w val="0.55009112911504909"/>
          <c:h val="0.77041800330514265"/>
        </c:manualLayout>
      </c:layout>
      <c:scatterChart>
        <c:scatterStyle val="lineMarker"/>
        <c:varyColors val="0"/>
        <c:ser>
          <c:idx val="3"/>
          <c:order val="0"/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42A028"/>
              </a:solidFill>
              <a:ln>
                <a:noFill/>
              </a:ln>
            </c:spPr>
          </c:marker>
          <c:xVal>
            <c:numRef>
              <c:f>(accroissement!$AH$71:$AH$77,accroissement!$AK$71:$AK$83,accroissement!$AP$71:$AP$83,accroissement!$AS$71:$AS$81)</c:f>
              <c:numCache>
                <c:formatCode>0</c:formatCode>
                <c:ptCount val="44"/>
                <c:pt idx="0">
                  <c:v>1543.6863229391786</c:v>
                </c:pt>
                <c:pt idx="1">
                  <c:v>1508.2273803598628</c:v>
                </c:pt>
                <c:pt idx="2">
                  <c:v>1456.8764568764566</c:v>
                </c:pt>
                <c:pt idx="3">
                  <c:v>1257.4820180071424</c:v>
                </c:pt>
                <c:pt idx="4">
                  <c:v>1685.2039096730707</c:v>
                </c:pt>
                <c:pt idx="5">
                  <c:v>1779.3910923681913</c:v>
                </c:pt>
                <c:pt idx="6">
                  <c:v>2136.7521367521372</c:v>
                </c:pt>
                <c:pt idx="7">
                  <c:v>1168.046908763856</c:v>
                </c:pt>
                <c:pt idx="8">
                  <c:v>1681.4635458703256</c:v>
                </c:pt>
                <c:pt idx="9">
                  <c:v>1418.0374361883153</c:v>
                </c:pt>
                <c:pt idx="10">
                  <c:v>1602.5641025641023</c:v>
                </c:pt>
                <c:pt idx="11">
                  <c:v>1342.0837191824025</c:v>
                </c:pt>
                <c:pt idx="12">
                  <c:v>1468.3640955611352</c:v>
                </c:pt>
                <c:pt idx="13" formatCode="General">
                  <c:v>1336.898395721925</c:v>
                </c:pt>
                <c:pt idx="14">
                  <c:v>1380.262249827467</c:v>
                </c:pt>
                <c:pt idx="15">
                  <c:v>1297.4543944780339</c:v>
                </c:pt>
                <c:pt idx="16">
                  <c:v>1319.696469811943</c:v>
                </c:pt>
                <c:pt idx="17">
                  <c:v>1250</c:v>
                </c:pt>
                <c:pt idx="18">
                  <c:v>1453.4883720930234</c:v>
                </c:pt>
                <c:pt idx="19">
                  <c:v>1378.5117587053019</c:v>
                </c:pt>
                <c:pt idx="20">
                  <c:v>1204.8192771084339</c:v>
                </c:pt>
                <c:pt idx="21">
                  <c:v>1552.1201961879929</c:v>
                </c:pt>
                <c:pt idx="22">
                  <c:v>1564.9697178359597</c:v>
                </c:pt>
                <c:pt idx="23">
                  <c:v>1517.404631118934</c:v>
                </c:pt>
                <c:pt idx="24">
                  <c:v>1201.9230769230769</c:v>
                </c:pt>
                <c:pt idx="25">
                  <c:v>1242.2360248447203</c:v>
                </c:pt>
                <c:pt idx="26">
                  <c:v>1560.5980211617093</c:v>
                </c:pt>
                <c:pt idx="27">
                  <c:v>1152.0737327188938</c:v>
                </c:pt>
                <c:pt idx="28">
                  <c:v>2000</c:v>
                </c:pt>
                <c:pt idx="29">
                  <c:v>1225.4901960784312</c:v>
                </c:pt>
                <c:pt idx="30">
                  <c:v>1401.7381553125879</c:v>
                </c:pt>
                <c:pt idx="31">
                  <c:v>1270.3252032520327</c:v>
                </c:pt>
                <c:pt idx="32">
                  <c:v>1626.0162601626021</c:v>
                </c:pt>
                <c:pt idx="33">
                  <c:v>1404.4943820224717</c:v>
                </c:pt>
                <c:pt idx="34">
                  <c:v>1215.8054711246205</c:v>
                </c:pt>
                <c:pt idx="35">
                  <c:v>1219.5121951219514</c:v>
                </c:pt>
                <c:pt idx="36">
                  <c:v>793.65079365079362</c:v>
                </c:pt>
                <c:pt idx="37">
                  <c:v>1123.5955056179778</c:v>
                </c:pt>
                <c:pt idx="38">
                  <c:v>1344.8090371167295</c:v>
                </c:pt>
                <c:pt idx="39">
                  <c:v>1428.6938880475468</c:v>
                </c:pt>
                <c:pt idx="40">
                  <c:v>1265.8227848101262</c:v>
                </c:pt>
                <c:pt idx="41">
                  <c:v>1249.7344314333202</c:v>
                </c:pt>
                <c:pt idx="42">
                  <c:v>1465.2014652014652</c:v>
                </c:pt>
                <c:pt idx="43">
                  <c:v>1861.7813523979744</c:v>
                </c:pt>
              </c:numCache>
            </c:numRef>
          </c:xVal>
          <c:yVal>
            <c:numRef>
              <c:f>(accroissement!$AI$71:$AI$77,accroissement!$AL$71:$AL$83,accroissement!$AN$71:$AN$83,accroissement!$AQ$71:$AQ$81)</c:f>
              <c:numCache>
                <c:formatCode>General</c:formatCode>
                <c:ptCount val="44"/>
                <c:pt idx="0">
                  <c:v>2.8571428571428572</c:v>
                </c:pt>
                <c:pt idx="1">
                  <c:v>2.5</c:v>
                </c:pt>
                <c:pt idx="2">
                  <c:v>2.9285714285714288</c:v>
                </c:pt>
                <c:pt idx="3">
                  <c:v>2.3888888888888884</c:v>
                </c:pt>
                <c:pt idx="4">
                  <c:v>2.4823529411764711</c:v>
                </c:pt>
                <c:pt idx="5">
                  <c:v>2.7600000000000002</c:v>
                </c:pt>
                <c:pt idx="6">
                  <c:v>2.3218749999999995</c:v>
                </c:pt>
                <c:pt idx="7">
                  <c:v>3.5</c:v>
                </c:pt>
                <c:pt idx="8">
                  <c:v>3.2124999999999995</c:v>
                </c:pt>
                <c:pt idx="9">
                  <c:v>3.5642857142857141</c:v>
                </c:pt>
                <c:pt idx="10">
                  <c:v>3.3384615384615381</c:v>
                </c:pt>
                <c:pt idx="11">
                  <c:v>3.7615384615384615</c:v>
                </c:pt>
                <c:pt idx="12">
                  <c:v>3.085</c:v>
                </c:pt>
                <c:pt idx="13">
                  <c:v>3.75</c:v>
                </c:pt>
                <c:pt idx="14">
                  <c:v>3.6363636363636358</c:v>
                </c:pt>
                <c:pt idx="15">
                  <c:v>3.3285714285714292</c:v>
                </c:pt>
                <c:pt idx="16">
                  <c:v>2.9499999999999997</c:v>
                </c:pt>
                <c:pt idx="17">
                  <c:v>3.3133333333333335</c:v>
                </c:pt>
                <c:pt idx="18">
                  <c:v>3.2416666666666671</c:v>
                </c:pt>
                <c:pt idx="19">
                  <c:v>3.5333333333333332</c:v>
                </c:pt>
                <c:pt idx="20">
                  <c:v>4.1499999999999995</c:v>
                </c:pt>
                <c:pt idx="21">
                  <c:v>3.7272727272727275</c:v>
                </c:pt>
                <c:pt idx="22">
                  <c:v>3.25</c:v>
                </c:pt>
                <c:pt idx="23">
                  <c:v>4.0833333333333339</c:v>
                </c:pt>
                <c:pt idx="24">
                  <c:v>3.8461538461538463</c:v>
                </c:pt>
                <c:pt idx="25">
                  <c:v>4.5299999999999985</c:v>
                </c:pt>
                <c:pt idx="26">
                  <c:v>3.8214285714285712</c:v>
                </c:pt>
                <c:pt idx="27">
                  <c:v>3.4000000000000004</c:v>
                </c:pt>
                <c:pt idx="28">
                  <c:v>4.0333333333333341</c:v>
                </c:pt>
                <c:pt idx="29">
                  <c:v>3.9615384615384617</c:v>
                </c:pt>
                <c:pt idx="30">
                  <c:v>3.9499999999999997</c:v>
                </c:pt>
                <c:pt idx="31">
                  <c:v>3.8642857142857143</c:v>
                </c:pt>
                <c:pt idx="32">
                  <c:v>3.7692307692307692</c:v>
                </c:pt>
                <c:pt idx="33">
                  <c:v>3.9416666666666664</c:v>
                </c:pt>
                <c:pt idx="34">
                  <c:v>4.51</c:v>
                </c:pt>
                <c:pt idx="35">
                  <c:v>4.55</c:v>
                </c:pt>
                <c:pt idx="36">
                  <c:v>5.2857142857142865</c:v>
                </c:pt>
                <c:pt idx="37">
                  <c:v>4.6499999999999995</c:v>
                </c:pt>
                <c:pt idx="38">
                  <c:v>4.1181818181818164</c:v>
                </c:pt>
                <c:pt idx="39">
                  <c:v>5.48</c:v>
                </c:pt>
                <c:pt idx="40">
                  <c:v>4.49</c:v>
                </c:pt>
                <c:pt idx="41">
                  <c:v>4.57</c:v>
                </c:pt>
                <c:pt idx="42">
                  <c:v>4.4000000000000004</c:v>
                </c:pt>
                <c:pt idx="43">
                  <c:v>3.5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accroissement!$U$50</c:f>
              <c:strCache>
                <c:ptCount val="1"/>
                <c:pt idx="0">
                  <c:v>ONF P1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10"/>
            <c:spPr>
              <a:ln w="25400">
                <a:solidFill>
                  <a:schemeClr val="tx1"/>
                </a:solidFill>
              </a:ln>
            </c:spPr>
          </c:marker>
          <c:xVal>
            <c:numRef>
              <c:f>accroissement!$AQ$20:$AQ$21</c:f>
              <c:numCache>
                <c:formatCode>General</c:formatCode>
                <c:ptCount val="2"/>
                <c:pt idx="0">
                  <c:v>1250</c:v>
                </c:pt>
                <c:pt idx="1">
                  <c:v>1250</c:v>
                </c:pt>
              </c:numCache>
            </c:numRef>
          </c:xVal>
          <c:yVal>
            <c:numRef>
              <c:f>accroissement!$AS$20:$AS$21</c:f>
              <c:numCache>
                <c:formatCode>General</c:formatCode>
                <c:ptCount val="2"/>
                <c:pt idx="0">
                  <c:v>4.537856055185256</c:v>
                </c:pt>
                <c:pt idx="1">
                  <c:v>4.3982297150257104</c:v>
                </c:pt>
              </c:numCache>
            </c:numRef>
          </c:yVal>
          <c:smooth val="0"/>
        </c:ser>
        <c:ser>
          <c:idx val="8"/>
          <c:order val="2"/>
          <c:tx>
            <c:strRef>
              <c:f>accroissement!$AR$22</c:f>
              <c:strCache>
                <c:ptCount val="1"/>
                <c:pt idx="0">
                  <c:v>ONF P5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10"/>
            <c:spPr>
              <a:ln w="25400">
                <a:solidFill>
                  <a:srgbClr val="AB0AC6"/>
                </a:solidFill>
              </a:ln>
            </c:spPr>
          </c:marker>
          <c:xVal>
            <c:numRef>
              <c:f>accroissement!$AQ$23:$AQ$24</c:f>
              <c:numCache>
                <c:formatCode>General</c:formatCode>
                <c:ptCount val="2"/>
                <c:pt idx="0">
                  <c:v>1250</c:v>
                </c:pt>
                <c:pt idx="1">
                  <c:v>1250</c:v>
                </c:pt>
              </c:numCache>
            </c:numRef>
          </c:xVal>
          <c:yVal>
            <c:numRef>
              <c:f>accroissement!$AS$23:$AS$24</c:f>
              <c:numCache>
                <c:formatCode>General</c:formatCode>
                <c:ptCount val="2"/>
                <c:pt idx="0">
                  <c:v>2.9059732045705586</c:v>
                </c:pt>
                <c:pt idx="1">
                  <c:v>2.8274333882308142</c:v>
                </c:pt>
              </c:numCache>
            </c:numRef>
          </c:yVal>
          <c:smooth val="0"/>
        </c:ser>
        <c:ser>
          <c:idx val="6"/>
          <c:order val="3"/>
          <c:tx>
            <c:v>Lemoine2 C1</c:v>
          </c:tx>
          <c:spPr>
            <a:ln w="28575">
              <a:noFill/>
            </a:ln>
          </c:spPr>
          <c:marker>
            <c:symbol val="x"/>
            <c:size val="10"/>
            <c:spPr>
              <a:ln w="25400">
                <a:solidFill>
                  <a:srgbClr val="FF0000"/>
                </a:solidFill>
              </a:ln>
            </c:spPr>
          </c:marker>
          <c:xVal>
            <c:numRef>
              <c:f>accroissement!$AQ$31:$AQ$32</c:f>
              <c:numCache>
                <c:formatCode>General</c:formatCode>
                <c:ptCount val="2"/>
                <c:pt idx="0">
                  <c:v>2300</c:v>
                </c:pt>
                <c:pt idx="1">
                  <c:v>1230</c:v>
                </c:pt>
              </c:numCache>
            </c:numRef>
          </c:xVal>
          <c:yVal>
            <c:numRef>
              <c:f>accroissement!$AS$31:$AS$32</c:f>
              <c:numCache>
                <c:formatCode>General</c:formatCode>
                <c:ptCount val="2"/>
                <c:pt idx="0">
                  <c:v>2.4583333333333335</c:v>
                </c:pt>
                <c:pt idx="1">
                  <c:v>2.683333333333334</c:v>
                </c:pt>
              </c:numCache>
            </c:numRef>
          </c:yVal>
          <c:smooth val="0"/>
        </c:ser>
        <c:ser>
          <c:idx val="5"/>
          <c:order val="4"/>
          <c:tx>
            <c:strRef>
              <c:f>accroissement!$U$57</c:f>
              <c:strCache>
                <c:ptCount val="1"/>
                <c:pt idx="0">
                  <c:v>Lemoine1 C1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10"/>
            <c:spPr>
              <a:ln w="25400">
                <a:solidFill>
                  <a:srgbClr val="FF9900"/>
                </a:solidFill>
              </a:ln>
            </c:spPr>
          </c:marker>
          <c:xVal>
            <c:numRef>
              <c:f>accroissement!$AQ$27</c:f>
              <c:numCache>
                <c:formatCode>General</c:formatCode>
                <c:ptCount val="1"/>
                <c:pt idx="0">
                  <c:v>1658</c:v>
                </c:pt>
              </c:numCache>
            </c:numRef>
          </c:xVal>
          <c:yVal>
            <c:numRef>
              <c:f>accroissement!$AS$27</c:f>
              <c:numCache>
                <c:formatCode>General</c:formatCode>
                <c:ptCount val="1"/>
                <c:pt idx="0">
                  <c:v>2.6416666666666666</c:v>
                </c:pt>
              </c:numCache>
            </c:numRef>
          </c:yVal>
          <c:smooth val="0"/>
        </c:ser>
        <c:ser>
          <c:idx val="7"/>
          <c:order val="5"/>
          <c:tx>
            <c:strRef>
              <c:f>accroissement!$AR$28</c:f>
              <c:strCache>
                <c:ptCount val="1"/>
                <c:pt idx="0">
                  <c:v>Lemoine1 C5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9"/>
            <c:spPr>
              <a:noFill/>
              <a:ln w="25400">
                <a:solidFill>
                  <a:srgbClr val="3709E1"/>
                </a:solidFill>
              </a:ln>
            </c:spPr>
          </c:marker>
          <c:xVal>
            <c:numRef>
              <c:f>accroissement!$AQ$29</c:f>
              <c:numCache>
                <c:formatCode>General</c:formatCode>
                <c:ptCount val="1"/>
                <c:pt idx="0">
                  <c:v>2300</c:v>
                </c:pt>
              </c:numCache>
            </c:numRef>
          </c:xVal>
          <c:yVal>
            <c:numRef>
              <c:f>accroissement!$AS$29</c:f>
              <c:numCache>
                <c:formatCode>General</c:formatCode>
                <c:ptCount val="1"/>
                <c:pt idx="0">
                  <c:v>1.2916666666666665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59040"/>
        <c:axId val="168059600"/>
      </c:scatterChart>
      <c:valAx>
        <c:axId val="168059040"/>
        <c:scaling>
          <c:orientation val="minMax"/>
          <c:min val="50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err="1" smtClean="0"/>
                  <a:t>Densité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avant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éclaircie</a:t>
                </a:r>
                <a:r>
                  <a:rPr lang="en-US" sz="1400" dirty="0" smtClean="0"/>
                  <a:t> (</a:t>
                </a:r>
                <a:r>
                  <a:rPr lang="en-US" sz="1400" dirty="0" err="1" smtClean="0"/>
                  <a:t>nbre</a:t>
                </a:r>
                <a:r>
                  <a:rPr lang="en-US" sz="1400" baseline="0" dirty="0" smtClean="0"/>
                  <a:t> de </a:t>
                </a:r>
                <a:r>
                  <a:rPr lang="en-US" sz="1400" baseline="0" dirty="0" err="1" smtClean="0"/>
                  <a:t>tiges</a:t>
                </a:r>
                <a:r>
                  <a:rPr lang="en-US" sz="1400" baseline="0" dirty="0" smtClean="0"/>
                  <a:t>/ha)</a:t>
                </a:r>
                <a:endParaRPr lang="en-US" sz="1400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68059600"/>
        <c:crosses val="autoZero"/>
        <c:crossBetween val="midCat"/>
      </c:valAx>
      <c:valAx>
        <c:axId val="168059600"/>
        <c:scaling>
          <c:orientation val="minMax"/>
          <c:min val="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err="1"/>
                  <a:t>Accroissement</a:t>
                </a:r>
                <a:r>
                  <a:rPr lang="en-US" sz="1600" dirty="0"/>
                  <a:t> en </a:t>
                </a:r>
                <a:r>
                  <a:rPr lang="en-US" sz="1600" dirty="0" smtClean="0"/>
                  <a:t>Cg</a:t>
                </a:r>
                <a:r>
                  <a:rPr lang="en-US" sz="1600" baseline="0" dirty="0" smtClean="0"/>
                  <a:t> (cm/an)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9519279854980951E-2"/>
              <c:y val="8.710919566125439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68059040"/>
        <c:crosses val="autoZero"/>
        <c:crossBetween val="midCat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3255730844720957"/>
          <c:y val="0.20530494094322779"/>
          <c:w val="0.24697422508610156"/>
          <c:h val="0.5276785616427514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spPr>
    <a:solidFill>
      <a:prstClr val="white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047613579157229"/>
          <c:y val="5.1400554097404488E-2"/>
          <c:w val="0.72667826616440789"/>
          <c:h val="0.762939632545934"/>
        </c:manualLayout>
      </c:layout>
      <c:scatterChart>
        <c:scatterStyle val="lineMarker"/>
        <c:varyColors val="0"/>
        <c:ser>
          <c:idx val="0"/>
          <c:order val="0"/>
          <c:tx>
            <c:strRef>
              <c:f>'volumes (1,7)'!$B$1:$C$1</c:f>
              <c:strCache>
                <c:ptCount val="1"/>
                <c:pt idx="0">
                  <c:v>V Lapasse 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8"/>
          </c:marker>
          <c:xVal>
            <c:numRef>
              <c:f>'volumes (1,7)'!$Z$18:$Z$28</c:f>
              <c:numCache>
                <c:formatCode>0.00</c:formatCode>
                <c:ptCount val="11"/>
                <c:pt idx="0">
                  <c:v>25.294117647058826</c:v>
                </c:pt>
                <c:pt idx="1">
                  <c:v>28.235294117647058</c:v>
                </c:pt>
                <c:pt idx="2">
                  <c:v>52.35294117647058</c:v>
                </c:pt>
                <c:pt idx="3">
                  <c:v>24.117647058823533</c:v>
                </c:pt>
                <c:pt idx="4">
                  <c:v>39.411764705882341</c:v>
                </c:pt>
                <c:pt idx="5">
                  <c:v>21.17647058823529</c:v>
                </c:pt>
                <c:pt idx="6">
                  <c:v>38.235294117647051</c:v>
                </c:pt>
                <c:pt idx="7">
                  <c:v>37.058823529411761</c:v>
                </c:pt>
                <c:pt idx="8">
                  <c:v>24.117647058823533</c:v>
                </c:pt>
                <c:pt idx="9">
                  <c:v>52.941176470588232</c:v>
                </c:pt>
                <c:pt idx="10">
                  <c:v>21.764705882352938</c:v>
                </c:pt>
              </c:numCache>
            </c:numRef>
          </c:xVal>
          <c:yVal>
            <c:numRef>
              <c:f>'volumes (1,7)'!$B$18:$B$28</c:f>
              <c:numCache>
                <c:formatCode>0.00</c:formatCode>
                <c:ptCount val="11"/>
                <c:pt idx="0">
                  <c:v>28.56</c:v>
                </c:pt>
                <c:pt idx="1">
                  <c:v>24.735699999999998</c:v>
                </c:pt>
                <c:pt idx="2">
                  <c:v>57.18</c:v>
                </c:pt>
                <c:pt idx="3">
                  <c:v>19.400000000000006</c:v>
                </c:pt>
                <c:pt idx="4">
                  <c:v>39.300000000000011</c:v>
                </c:pt>
                <c:pt idx="5">
                  <c:v>14.875000000000002</c:v>
                </c:pt>
                <c:pt idx="6">
                  <c:v>37.811799999999991</c:v>
                </c:pt>
                <c:pt idx="7">
                  <c:v>40.0244</c:v>
                </c:pt>
                <c:pt idx="8">
                  <c:v>26.375</c:v>
                </c:pt>
                <c:pt idx="9">
                  <c:v>40.71</c:v>
                </c:pt>
                <c:pt idx="10" formatCode="General">
                  <c:v>26.974999999999991</c:v>
                </c:pt>
              </c:numCache>
            </c:numRef>
          </c:yVal>
          <c:smooth val="0"/>
        </c:ser>
        <c:ser>
          <c:idx val="1"/>
          <c:order val="1"/>
          <c:tx>
            <c:v>Vg TDC</c:v>
          </c:tx>
          <c:spPr>
            <a:ln w="28575">
              <a:noFill/>
            </a:ln>
          </c:spPr>
          <c:marker>
            <c:symbol val="square"/>
            <c:size val="7"/>
          </c:marker>
          <c:xVal>
            <c:numRef>
              <c:f>'volumes (1,7)'!$Z$18:$Z$28</c:f>
              <c:numCache>
                <c:formatCode>0.00</c:formatCode>
                <c:ptCount val="11"/>
                <c:pt idx="0">
                  <c:v>25.294117647058826</c:v>
                </c:pt>
                <c:pt idx="1">
                  <c:v>28.235294117647058</c:v>
                </c:pt>
                <c:pt idx="2">
                  <c:v>52.35294117647058</c:v>
                </c:pt>
                <c:pt idx="3">
                  <c:v>24.117647058823533</c:v>
                </c:pt>
                <c:pt idx="4">
                  <c:v>39.411764705882341</c:v>
                </c:pt>
                <c:pt idx="5">
                  <c:v>21.17647058823529</c:v>
                </c:pt>
                <c:pt idx="6">
                  <c:v>38.235294117647051</c:v>
                </c:pt>
                <c:pt idx="7">
                  <c:v>37.058823529411761</c:v>
                </c:pt>
                <c:pt idx="8">
                  <c:v>24.117647058823533</c:v>
                </c:pt>
                <c:pt idx="9">
                  <c:v>52.941176470588232</c:v>
                </c:pt>
                <c:pt idx="10">
                  <c:v>21.764705882352938</c:v>
                </c:pt>
              </c:numCache>
            </c:numRef>
          </c:xVal>
          <c:yVal>
            <c:numRef>
              <c:f>'volumes (1,7)'!$T$18:$T$28</c:f>
              <c:numCache>
                <c:formatCode>General</c:formatCode>
                <c:ptCount val="11"/>
                <c:pt idx="0">
                  <c:v>33</c:v>
                </c:pt>
                <c:pt idx="1">
                  <c:v>33</c:v>
                </c:pt>
                <c:pt idx="2">
                  <c:v>63</c:v>
                </c:pt>
                <c:pt idx="3">
                  <c:v>24</c:v>
                </c:pt>
                <c:pt idx="4">
                  <c:v>51</c:v>
                </c:pt>
                <c:pt idx="5">
                  <c:v>27</c:v>
                </c:pt>
                <c:pt idx="6">
                  <c:v>41</c:v>
                </c:pt>
                <c:pt idx="7">
                  <c:v>43</c:v>
                </c:pt>
                <c:pt idx="8">
                  <c:v>34</c:v>
                </c:pt>
                <c:pt idx="9">
                  <c:v>55</c:v>
                </c:pt>
                <c:pt idx="10">
                  <c:v>34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iamond"/>
            <c:size val="2"/>
            <c:spPr>
              <a:solidFill>
                <a:schemeClr val="tx1"/>
              </a:solidFill>
            </c:spPr>
          </c:marker>
          <c:trendline>
            <c:spPr>
              <a:ln w="22225">
                <a:solidFill>
                  <a:schemeClr val="tx1"/>
                </a:solidFill>
              </a:ln>
            </c:spPr>
            <c:trendlineType val="linear"/>
            <c:dispRSqr val="0"/>
            <c:dispEq val="0"/>
          </c:trendline>
          <c:xVal>
            <c:numRef>
              <c:f>'volumes (1,7)'!$Z$18:$Z$30</c:f>
              <c:numCache>
                <c:formatCode>0.00</c:formatCode>
                <c:ptCount val="13"/>
                <c:pt idx="0">
                  <c:v>25.294117647058826</c:v>
                </c:pt>
                <c:pt idx="1">
                  <c:v>28.235294117647058</c:v>
                </c:pt>
                <c:pt idx="2">
                  <c:v>52.35294117647058</c:v>
                </c:pt>
                <c:pt idx="3">
                  <c:v>24.117647058823533</c:v>
                </c:pt>
                <c:pt idx="4">
                  <c:v>39.411764705882341</c:v>
                </c:pt>
                <c:pt idx="5">
                  <c:v>21.17647058823529</c:v>
                </c:pt>
                <c:pt idx="6">
                  <c:v>38.235294117647051</c:v>
                </c:pt>
                <c:pt idx="7">
                  <c:v>37.058823529411761</c:v>
                </c:pt>
                <c:pt idx="8">
                  <c:v>24.117647058823533</c:v>
                </c:pt>
                <c:pt idx="9">
                  <c:v>52.941176470588232</c:v>
                </c:pt>
                <c:pt idx="10">
                  <c:v>21.764705882352938</c:v>
                </c:pt>
                <c:pt idx="11" formatCode="General">
                  <c:v>10</c:v>
                </c:pt>
                <c:pt idx="12" formatCode="General">
                  <c:v>60</c:v>
                </c:pt>
              </c:numCache>
            </c:numRef>
          </c:xVal>
          <c:yVal>
            <c:numRef>
              <c:f>'volumes (1,7)'!$Z$18:$Z$30</c:f>
              <c:numCache>
                <c:formatCode>0.00</c:formatCode>
                <c:ptCount val="13"/>
                <c:pt idx="0">
                  <c:v>25.294117647058826</c:v>
                </c:pt>
                <c:pt idx="1">
                  <c:v>28.235294117647058</c:v>
                </c:pt>
                <c:pt idx="2">
                  <c:v>52.35294117647058</c:v>
                </c:pt>
                <c:pt idx="3">
                  <c:v>24.117647058823533</c:v>
                </c:pt>
                <c:pt idx="4">
                  <c:v>39.411764705882341</c:v>
                </c:pt>
                <c:pt idx="5">
                  <c:v>21.17647058823529</c:v>
                </c:pt>
                <c:pt idx="6">
                  <c:v>38.235294117647051</c:v>
                </c:pt>
                <c:pt idx="7">
                  <c:v>37.058823529411761</c:v>
                </c:pt>
                <c:pt idx="8">
                  <c:v>24.117647058823533</c:v>
                </c:pt>
                <c:pt idx="9">
                  <c:v>52.941176470588232</c:v>
                </c:pt>
                <c:pt idx="10">
                  <c:v>21.764705882352938</c:v>
                </c:pt>
                <c:pt idx="11" formatCode="General">
                  <c:v>10</c:v>
                </c:pt>
                <c:pt idx="12" formatCode="General">
                  <c:v>60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472960"/>
        <c:axId val="166473520"/>
      </c:scatterChart>
      <c:valAx>
        <c:axId val="166472960"/>
        <c:scaling>
          <c:orientation val="minMax"/>
          <c:max val="7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Volume </a:t>
                </a:r>
                <a:r>
                  <a:rPr lang="en-US" sz="1400" dirty="0" err="1"/>
                  <a:t>référence</a:t>
                </a:r>
                <a:r>
                  <a:rPr lang="en-US" sz="1400" dirty="0"/>
                  <a:t> (</a:t>
                </a:r>
                <a:r>
                  <a:rPr lang="en-US" sz="1400" dirty="0" smtClean="0"/>
                  <a:t>m</a:t>
                </a:r>
                <a:r>
                  <a:rPr lang="en-US" sz="1400" dirty="0" smtClean="0">
                    <a:latin typeface="Calibri"/>
                  </a:rPr>
                  <a:t>³</a:t>
                </a:r>
                <a:r>
                  <a:rPr lang="en-US" sz="1400" dirty="0" smtClean="0"/>
                  <a:t>/ha</a:t>
                </a:r>
                <a:r>
                  <a:rPr lang="en-US" sz="1400" dirty="0"/>
                  <a:t>)</a:t>
                </a:r>
              </a:p>
            </c:rich>
          </c:tx>
          <c:layout>
            <c:manualLayout>
              <c:xMode val="edge"/>
              <c:yMode val="edge"/>
              <c:x val="0.28952640132036656"/>
              <c:y val="0.9226788002487194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66473520"/>
        <c:crosses val="autoZero"/>
        <c:crossBetween val="midCat"/>
      </c:valAx>
      <c:valAx>
        <c:axId val="166473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volume </a:t>
                </a:r>
                <a:r>
                  <a:rPr lang="en-US" sz="1400" dirty="0" err="1"/>
                  <a:t>calculé</a:t>
                </a:r>
                <a:r>
                  <a:rPr lang="en-US" sz="1400" dirty="0"/>
                  <a:t> (</a:t>
                </a:r>
                <a:r>
                  <a:rPr lang="en-US" sz="1400" dirty="0" smtClean="0"/>
                  <a:t>m</a:t>
                </a:r>
                <a:r>
                  <a:rPr lang="en-US" sz="1400" dirty="0" smtClean="0">
                    <a:latin typeface="Calibri"/>
                  </a:rPr>
                  <a:t>³</a:t>
                </a:r>
                <a:r>
                  <a:rPr lang="en-US" sz="1400" dirty="0" smtClean="0"/>
                  <a:t>/ha</a:t>
                </a:r>
                <a:r>
                  <a:rPr lang="en-US" sz="1400" dirty="0"/>
                  <a:t>)</a:t>
                </a:r>
              </a:p>
            </c:rich>
          </c:tx>
          <c:layout>
            <c:manualLayout>
              <c:xMode val="edge"/>
              <c:yMode val="edge"/>
              <c:x val="2.5925194819623215E-2"/>
              <c:y val="0.15090494199640853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664729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207340057453937"/>
          <c:y val="0.51008402053489443"/>
          <c:w val="0.23338031885346072"/>
          <c:h val="0.2548078170150291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31217107564181"/>
          <c:y val="6.0659813356663754E-2"/>
          <c:w val="0.78418087290712557"/>
          <c:h val="0.75560914260717682"/>
        </c:manualLayout>
      </c:layout>
      <c:scatterChart>
        <c:scatterStyle val="lineMarker"/>
        <c:varyColors val="0"/>
        <c:ser>
          <c:idx val="1"/>
          <c:order val="0"/>
          <c:spPr>
            <a:ln w="22225">
              <a:solidFill>
                <a:srgbClr val="FF0000"/>
              </a:solidFill>
            </a:ln>
          </c:spPr>
          <c:marker>
            <c:symbol val="diamond"/>
            <c:size val="2"/>
          </c:marker>
          <c:trendline>
            <c:spPr>
              <a:ln w="15875">
                <a:solidFill>
                  <a:srgbClr val="FF0000"/>
                </a:solidFill>
              </a:ln>
            </c:spPr>
            <c:trendlineType val="linear"/>
            <c:dispRSqr val="0"/>
            <c:dispEq val="1"/>
            <c:trendlineLbl>
              <c:layout>
                <c:manualLayout>
                  <c:x val="5.4075418635402168E-2"/>
                  <c:y val="-3.65747698003990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r>
                      <a:rPr lang="en-US" baseline="0" dirty="0" smtClean="0"/>
                      <a:t>x = y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données!$U$88:$U$93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12</c:v>
                </c:pt>
                <c:pt idx="4">
                  <c:v>14</c:v>
                </c:pt>
              </c:numCache>
            </c:numRef>
          </c:xVal>
          <c:yVal>
            <c:numRef>
              <c:f>données!$V$88:$V$93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12</c:v>
                </c:pt>
                <c:pt idx="4">
                  <c:v>14</c:v>
                </c:pt>
              </c:numCache>
            </c:numRef>
          </c:yVal>
          <c:smooth val="0"/>
        </c:ser>
        <c:ser>
          <c:idx val="0"/>
          <c:order val="1"/>
          <c:spPr>
            <a:ln w="28575">
              <a:noFill/>
            </a:ln>
          </c:spPr>
          <c:xVal>
            <c:numRef>
              <c:f>données!$E$88:$E$3221</c:f>
              <c:numCache>
                <c:formatCode>General</c:formatCode>
                <c:ptCount val="858"/>
                <c:pt idx="0">
                  <c:v>0.75000000000000089</c:v>
                </c:pt>
                <c:pt idx="1">
                  <c:v>2.2863000000000002</c:v>
                </c:pt>
                <c:pt idx="2">
                  <c:v>2.5289000000000001</c:v>
                </c:pt>
                <c:pt idx="3">
                  <c:v>3.4116999999999971</c:v>
                </c:pt>
                <c:pt idx="4">
                  <c:v>4.0991999999999997</c:v>
                </c:pt>
                <c:pt idx="5">
                  <c:v>4.4622999999999999</c:v>
                </c:pt>
                <c:pt idx="6">
                  <c:v>5.3888999999999996</c:v>
                </c:pt>
                <c:pt idx="7">
                  <c:v>5.5423</c:v>
                </c:pt>
                <c:pt idx="8">
                  <c:v>5.5423</c:v>
                </c:pt>
                <c:pt idx="9">
                  <c:v>5.8388999999999998</c:v>
                </c:pt>
                <c:pt idx="10">
                  <c:v>5.8388999999999998</c:v>
                </c:pt>
                <c:pt idx="11">
                  <c:v>6.2606000000000002</c:v>
                </c:pt>
                <c:pt idx="12">
                  <c:v>6.3956</c:v>
                </c:pt>
                <c:pt idx="13">
                  <c:v>6.3956</c:v>
                </c:pt>
                <c:pt idx="14">
                  <c:v>6.5279999999999934</c:v>
                </c:pt>
                <c:pt idx="15">
                  <c:v>6.5279999999999934</c:v>
                </c:pt>
                <c:pt idx="16">
                  <c:v>6.6578999999999935</c:v>
                </c:pt>
                <c:pt idx="17">
                  <c:v>6.7854000000000001</c:v>
                </c:pt>
                <c:pt idx="18">
                  <c:v>6.9105999999999996</c:v>
                </c:pt>
                <c:pt idx="19">
                  <c:v>6.9105999999999996</c:v>
                </c:pt>
                <c:pt idx="20">
                  <c:v>6.9105999999999996</c:v>
                </c:pt>
                <c:pt idx="21">
                  <c:v>7.3906999999999998</c:v>
                </c:pt>
                <c:pt idx="22">
                  <c:v>7.3906999999999998</c:v>
                </c:pt>
                <c:pt idx="23">
                  <c:v>7.3906999999999998</c:v>
                </c:pt>
                <c:pt idx="24">
                  <c:v>7.3906999999999998</c:v>
                </c:pt>
                <c:pt idx="25">
                  <c:v>7.3906999999999998</c:v>
                </c:pt>
                <c:pt idx="26">
                  <c:v>7.3906999999999998</c:v>
                </c:pt>
                <c:pt idx="27">
                  <c:v>7.5057999999999998</c:v>
                </c:pt>
                <c:pt idx="28">
                  <c:v>7.5057999999999998</c:v>
                </c:pt>
                <c:pt idx="29">
                  <c:v>7.6192000000000002</c:v>
                </c:pt>
                <c:pt idx="30">
                  <c:v>7.6192000000000002</c:v>
                </c:pt>
                <c:pt idx="31">
                  <c:v>7.6192000000000002</c:v>
                </c:pt>
                <c:pt idx="32">
                  <c:v>7.7309000000000001</c:v>
                </c:pt>
                <c:pt idx="33">
                  <c:v>7.7309000000000001</c:v>
                </c:pt>
                <c:pt idx="34">
                  <c:v>7.7309000000000001</c:v>
                </c:pt>
                <c:pt idx="35">
                  <c:v>7.8408999999999995</c:v>
                </c:pt>
                <c:pt idx="36">
                  <c:v>7.9493000000000071</c:v>
                </c:pt>
                <c:pt idx="37">
                  <c:v>7.9493000000000071</c:v>
                </c:pt>
                <c:pt idx="38">
                  <c:v>7.9493000000000071</c:v>
                </c:pt>
                <c:pt idx="39">
                  <c:v>8.0562000000000005</c:v>
                </c:pt>
                <c:pt idx="40">
                  <c:v>8.1615000000000002</c:v>
                </c:pt>
                <c:pt idx="41">
                  <c:v>8.2654000000000067</c:v>
                </c:pt>
                <c:pt idx="42">
                  <c:v>8.2654000000000067</c:v>
                </c:pt>
                <c:pt idx="43">
                  <c:v>8.2654000000000067</c:v>
                </c:pt>
                <c:pt idx="44">
                  <c:v>8.3680000000000003</c:v>
                </c:pt>
                <c:pt idx="45">
                  <c:v>8.764899999999999</c:v>
                </c:pt>
                <c:pt idx="46">
                  <c:v>8.9561000000000028</c:v>
                </c:pt>
                <c:pt idx="47">
                  <c:v>8.9561000000000028</c:v>
                </c:pt>
                <c:pt idx="48" formatCode="0">
                  <c:v>6.7507999999999999</c:v>
                </c:pt>
                <c:pt idx="49">
                  <c:v>7.1859999999999955</c:v>
                </c:pt>
                <c:pt idx="50">
                  <c:v>7.7943999999999996</c:v>
                </c:pt>
                <c:pt idx="51">
                  <c:v>7.7943999999999996</c:v>
                </c:pt>
                <c:pt idx="52">
                  <c:v>7.7943999999999996</c:v>
                </c:pt>
                <c:pt idx="53">
                  <c:v>7.7943999999999996</c:v>
                </c:pt>
                <c:pt idx="54">
                  <c:v>7.9866000000000072</c:v>
                </c:pt>
                <c:pt idx="55">
                  <c:v>8.356800000000014</c:v>
                </c:pt>
                <c:pt idx="56">
                  <c:v>8.5352000000000015</c:v>
                </c:pt>
                <c:pt idx="57">
                  <c:v>8.7095000000000002</c:v>
                </c:pt>
                <c:pt idx="58">
                  <c:v>8.7095000000000002</c:v>
                </c:pt>
                <c:pt idx="59">
                  <c:v>9.2094000000000005</c:v>
                </c:pt>
                <c:pt idx="60">
                  <c:v>9.5251000000000001</c:v>
                </c:pt>
                <c:pt idx="61">
                  <c:v>9.5251000000000001</c:v>
                </c:pt>
                <c:pt idx="62">
                  <c:v>9.8282999999999987</c:v>
                </c:pt>
                <c:pt idx="63">
                  <c:v>9.9754000000000147</c:v>
                </c:pt>
                <c:pt idx="64">
                  <c:v>9.9754000000000147</c:v>
                </c:pt>
                <c:pt idx="65">
                  <c:v>10.1198</c:v>
                </c:pt>
                <c:pt idx="66">
                  <c:v>10.1198</c:v>
                </c:pt>
                <c:pt idx="67">
                  <c:v>10.1198</c:v>
                </c:pt>
                <c:pt idx="68">
                  <c:v>10.1198</c:v>
                </c:pt>
                <c:pt idx="69">
                  <c:v>10.2615</c:v>
                </c:pt>
                <c:pt idx="70">
                  <c:v>10.2615</c:v>
                </c:pt>
                <c:pt idx="71">
                  <c:v>10.2615</c:v>
                </c:pt>
                <c:pt idx="72">
                  <c:v>10.2615</c:v>
                </c:pt>
                <c:pt idx="73">
                  <c:v>10.5374</c:v>
                </c:pt>
                <c:pt idx="74">
                  <c:v>10.5374</c:v>
                </c:pt>
                <c:pt idx="75">
                  <c:v>10.5374</c:v>
                </c:pt>
                <c:pt idx="76">
                  <c:v>10.803700000000006</c:v>
                </c:pt>
                <c:pt idx="77">
                  <c:v>10.803700000000006</c:v>
                </c:pt>
                <c:pt idx="78">
                  <c:v>11.310400000000012</c:v>
                </c:pt>
                <c:pt idx="79">
                  <c:v>11.4321</c:v>
                </c:pt>
                <c:pt idx="80">
                  <c:v>11.552000000000012</c:v>
                </c:pt>
                <c:pt idx="81">
                  <c:v>11.6701</c:v>
                </c:pt>
                <c:pt idx="82">
                  <c:v>11.6701</c:v>
                </c:pt>
                <c:pt idx="83">
                  <c:v>11.6701</c:v>
                </c:pt>
                <c:pt idx="84">
                  <c:v>11.7864</c:v>
                </c:pt>
                <c:pt idx="85">
                  <c:v>11.7864</c:v>
                </c:pt>
                <c:pt idx="86">
                  <c:v>11.901</c:v>
                </c:pt>
                <c:pt idx="87">
                  <c:v>11.901</c:v>
                </c:pt>
                <c:pt idx="88">
                  <c:v>12.014100000000001</c:v>
                </c:pt>
                <c:pt idx="89">
                  <c:v>12.3438</c:v>
                </c:pt>
                <c:pt idx="90">
                  <c:v>12.3438</c:v>
                </c:pt>
                <c:pt idx="91">
                  <c:v>12.660600000000002</c:v>
                </c:pt>
                <c:pt idx="92">
                  <c:v>12.763500000000002</c:v>
                </c:pt>
                <c:pt idx="93">
                  <c:v>12.865100000000014</c:v>
                </c:pt>
                <c:pt idx="94">
                  <c:v>0.75000000000000089</c:v>
                </c:pt>
                <c:pt idx="95">
                  <c:v>3.5193999999999988</c:v>
                </c:pt>
                <c:pt idx="96">
                  <c:v>3.758</c:v>
                </c:pt>
                <c:pt idx="97">
                  <c:v>3.758</c:v>
                </c:pt>
                <c:pt idx="98">
                  <c:v>3.758</c:v>
                </c:pt>
                <c:pt idx="99">
                  <c:v>4.7338000000000013</c:v>
                </c:pt>
                <c:pt idx="100">
                  <c:v>5.2314000000000034</c:v>
                </c:pt>
                <c:pt idx="101">
                  <c:v>5.2314000000000034</c:v>
                </c:pt>
                <c:pt idx="102">
                  <c:v>5.4217000000000004</c:v>
                </c:pt>
                <c:pt idx="103">
                  <c:v>5.4217000000000004</c:v>
                </c:pt>
                <c:pt idx="104">
                  <c:v>5.7866000000000062</c:v>
                </c:pt>
                <c:pt idx="105">
                  <c:v>5.9619999999999997</c:v>
                </c:pt>
                <c:pt idx="106">
                  <c:v>6.1327999999999996</c:v>
                </c:pt>
                <c:pt idx="107">
                  <c:v>6.2995000000000001</c:v>
                </c:pt>
                <c:pt idx="108">
                  <c:v>6.4622999999999999</c:v>
                </c:pt>
                <c:pt idx="109">
                  <c:v>6.6212</c:v>
                </c:pt>
                <c:pt idx="110">
                  <c:v>6.7766000000000073</c:v>
                </c:pt>
                <c:pt idx="111">
                  <c:v>6.9284999999999997</c:v>
                </c:pt>
                <c:pt idx="112">
                  <c:v>7.2227999999999986</c:v>
                </c:pt>
                <c:pt idx="113">
                  <c:v>7.3654999999999955</c:v>
                </c:pt>
                <c:pt idx="114">
                  <c:v>7.3654999999999955</c:v>
                </c:pt>
                <c:pt idx="115">
                  <c:v>7.5053000000000001</c:v>
                </c:pt>
                <c:pt idx="116">
                  <c:v>7.5053000000000001</c:v>
                </c:pt>
                <c:pt idx="117">
                  <c:v>7.6423999999999985</c:v>
                </c:pt>
                <c:pt idx="118">
                  <c:v>7.6423999999999985</c:v>
                </c:pt>
                <c:pt idx="119">
                  <c:v>7.6423999999999985</c:v>
                </c:pt>
                <c:pt idx="120">
                  <c:v>7.7769000000000004</c:v>
                </c:pt>
                <c:pt idx="121">
                  <c:v>7.7769000000000004</c:v>
                </c:pt>
                <c:pt idx="122">
                  <c:v>7.9089999999999998</c:v>
                </c:pt>
                <c:pt idx="123">
                  <c:v>7.9089999999999998</c:v>
                </c:pt>
                <c:pt idx="124">
                  <c:v>7.9089999999999998</c:v>
                </c:pt>
                <c:pt idx="125">
                  <c:v>7.9089999999999998</c:v>
                </c:pt>
                <c:pt idx="126">
                  <c:v>7.9089999999999998</c:v>
                </c:pt>
                <c:pt idx="127">
                  <c:v>7.9089999999999998</c:v>
                </c:pt>
                <c:pt idx="128">
                  <c:v>8.0385999999999989</c:v>
                </c:pt>
                <c:pt idx="129">
                  <c:v>8.0385999999999989</c:v>
                </c:pt>
                <c:pt idx="130">
                  <c:v>8.1660000000000004</c:v>
                </c:pt>
                <c:pt idx="131">
                  <c:v>8.2912000000000017</c:v>
                </c:pt>
                <c:pt idx="132">
                  <c:v>8.2912000000000017</c:v>
                </c:pt>
                <c:pt idx="133">
                  <c:v>8.414299999999999</c:v>
                </c:pt>
                <c:pt idx="134">
                  <c:v>8.5353000000000012</c:v>
                </c:pt>
                <c:pt idx="135">
                  <c:v>8.6544000000000008</c:v>
                </c:pt>
                <c:pt idx="136">
                  <c:v>8.6544000000000008</c:v>
                </c:pt>
                <c:pt idx="137">
                  <c:v>8.6544000000000008</c:v>
                </c:pt>
                <c:pt idx="138">
                  <c:v>9.0006000000000004</c:v>
                </c:pt>
                <c:pt idx="139">
                  <c:v>9.1125000000000007</c:v>
                </c:pt>
                <c:pt idx="140">
                  <c:v>9.1125000000000007</c:v>
                </c:pt>
                <c:pt idx="141">
                  <c:v>9.2228000000000012</c:v>
                </c:pt>
                <c:pt idx="142">
                  <c:v>9.3315000000000001</c:v>
                </c:pt>
                <c:pt idx="143">
                  <c:v>9.3315000000000001</c:v>
                </c:pt>
                <c:pt idx="144">
                  <c:v>9.438699999999999</c:v>
                </c:pt>
                <c:pt idx="145">
                  <c:v>9.7515000000000001</c:v>
                </c:pt>
                <c:pt idx="146">
                  <c:v>9.7515000000000001</c:v>
                </c:pt>
                <c:pt idx="147">
                  <c:v>9.853000000000014</c:v>
                </c:pt>
                <c:pt idx="148">
                  <c:v>9.853000000000014</c:v>
                </c:pt>
                <c:pt idx="149">
                  <c:v>10.052200000000004</c:v>
                </c:pt>
                <c:pt idx="150">
                  <c:v>10.052200000000004</c:v>
                </c:pt>
                <c:pt idx="151">
                  <c:v>10.149900000000001</c:v>
                </c:pt>
                <c:pt idx="152">
                  <c:v>10.802200000000004</c:v>
                </c:pt>
                <c:pt idx="153">
                  <c:v>11.322400000000014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0.75000000000000089</c:v>
                </c:pt>
                <c:pt idx="159">
                  <c:v>0.75000000000000089</c:v>
                </c:pt>
                <c:pt idx="160">
                  <c:v>0.75000000000000089</c:v>
                </c:pt>
                <c:pt idx="161">
                  <c:v>0.75000000000000089</c:v>
                </c:pt>
                <c:pt idx="162">
                  <c:v>1.3030999999999984</c:v>
                </c:pt>
                <c:pt idx="163">
                  <c:v>1.3030999999999984</c:v>
                </c:pt>
                <c:pt idx="164">
                  <c:v>1.5851</c:v>
                </c:pt>
                <c:pt idx="165">
                  <c:v>1.8714999999999984</c:v>
                </c:pt>
                <c:pt idx="166">
                  <c:v>1.8714999999999984</c:v>
                </c:pt>
                <c:pt idx="167">
                  <c:v>2.1812999999999998</c:v>
                </c:pt>
                <c:pt idx="168">
                  <c:v>2.1812999999999998</c:v>
                </c:pt>
                <c:pt idx="169">
                  <c:v>2.1812999999999998</c:v>
                </c:pt>
                <c:pt idx="170">
                  <c:v>2.4767999999999977</c:v>
                </c:pt>
                <c:pt idx="171">
                  <c:v>2.4767999999999977</c:v>
                </c:pt>
                <c:pt idx="172">
                  <c:v>2.4767999999999977</c:v>
                </c:pt>
                <c:pt idx="173">
                  <c:v>2.7593999999999999</c:v>
                </c:pt>
                <c:pt idx="174">
                  <c:v>2.7593999999999999</c:v>
                </c:pt>
                <c:pt idx="175">
                  <c:v>2.7593999999999999</c:v>
                </c:pt>
                <c:pt idx="176">
                  <c:v>2.7593999999999999</c:v>
                </c:pt>
                <c:pt idx="177">
                  <c:v>2.7593999999999999</c:v>
                </c:pt>
                <c:pt idx="178">
                  <c:v>2.7593999999999999</c:v>
                </c:pt>
                <c:pt idx="179">
                  <c:v>2.7593999999999999</c:v>
                </c:pt>
                <c:pt idx="180">
                  <c:v>3.0301</c:v>
                </c:pt>
                <c:pt idx="181">
                  <c:v>3.0301</c:v>
                </c:pt>
                <c:pt idx="182">
                  <c:v>3.0301</c:v>
                </c:pt>
                <c:pt idx="183">
                  <c:v>3.2898999999999998</c:v>
                </c:pt>
                <c:pt idx="184">
                  <c:v>3.2898999999999998</c:v>
                </c:pt>
                <c:pt idx="185">
                  <c:v>3.2898999999999998</c:v>
                </c:pt>
                <c:pt idx="186">
                  <c:v>3.2898999999999998</c:v>
                </c:pt>
                <c:pt idx="187">
                  <c:v>3.5396999999999967</c:v>
                </c:pt>
                <c:pt idx="188">
                  <c:v>3.7802000000000002</c:v>
                </c:pt>
                <c:pt idx="189">
                  <c:v>3.7802000000000002</c:v>
                </c:pt>
                <c:pt idx="190">
                  <c:v>4.0938999999999997</c:v>
                </c:pt>
                <c:pt idx="191">
                  <c:v>4.0938999999999997</c:v>
                </c:pt>
                <c:pt idx="192">
                  <c:v>4.3361999999999998</c:v>
                </c:pt>
                <c:pt idx="193">
                  <c:v>4.3361999999999998</c:v>
                </c:pt>
                <c:pt idx="194">
                  <c:v>4.3361999999999998</c:v>
                </c:pt>
                <c:pt idx="195">
                  <c:v>4.5527999999999995</c:v>
                </c:pt>
                <c:pt idx="196">
                  <c:v>4.5527999999999995</c:v>
                </c:pt>
                <c:pt idx="197">
                  <c:v>4.5527999999999995</c:v>
                </c:pt>
                <c:pt idx="198">
                  <c:v>4.5527999999999995</c:v>
                </c:pt>
                <c:pt idx="199">
                  <c:v>4.7625999999999955</c:v>
                </c:pt>
                <c:pt idx="200">
                  <c:v>4.7625999999999955</c:v>
                </c:pt>
                <c:pt idx="201">
                  <c:v>5.2630999999999997</c:v>
                </c:pt>
                <c:pt idx="202">
                  <c:v>5.2630999999999997</c:v>
                </c:pt>
                <c:pt idx="203">
                  <c:v>5.2630999999999997</c:v>
                </c:pt>
                <c:pt idx="204">
                  <c:v>5.2630999999999997</c:v>
                </c:pt>
                <c:pt idx="205">
                  <c:v>5.2630999999999997</c:v>
                </c:pt>
                <c:pt idx="206">
                  <c:v>5.2630999999999997</c:v>
                </c:pt>
                <c:pt idx="207">
                  <c:v>5.4546999999999999</c:v>
                </c:pt>
                <c:pt idx="208">
                  <c:v>5.4546999999999999</c:v>
                </c:pt>
                <c:pt idx="209">
                  <c:v>5.4546999999999999</c:v>
                </c:pt>
                <c:pt idx="210">
                  <c:v>5.4546999999999999</c:v>
                </c:pt>
                <c:pt idx="211">
                  <c:v>5.4546999999999999</c:v>
                </c:pt>
                <c:pt idx="212">
                  <c:v>5.4546999999999999</c:v>
                </c:pt>
                <c:pt idx="213">
                  <c:v>5.6408999999999985</c:v>
                </c:pt>
                <c:pt idx="214">
                  <c:v>5.6408999999999985</c:v>
                </c:pt>
                <c:pt idx="215">
                  <c:v>5.6408999999999985</c:v>
                </c:pt>
                <c:pt idx="216">
                  <c:v>5.6408999999999985</c:v>
                </c:pt>
                <c:pt idx="217">
                  <c:v>5.8221999999999934</c:v>
                </c:pt>
                <c:pt idx="218">
                  <c:v>5.8221999999999934</c:v>
                </c:pt>
                <c:pt idx="219">
                  <c:v>5.9985999999999997</c:v>
                </c:pt>
                <c:pt idx="220">
                  <c:v>5.9985999999999997</c:v>
                </c:pt>
                <c:pt idx="221">
                  <c:v>5.9985999999999997</c:v>
                </c:pt>
                <c:pt idx="222">
                  <c:v>6.1706000000000003</c:v>
                </c:pt>
                <c:pt idx="223">
                  <c:v>6.1706000000000003</c:v>
                </c:pt>
                <c:pt idx="224">
                  <c:v>6.1706000000000003</c:v>
                </c:pt>
                <c:pt idx="225">
                  <c:v>6.1706000000000003</c:v>
                </c:pt>
                <c:pt idx="226">
                  <c:v>6.3384</c:v>
                </c:pt>
                <c:pt idx="227">
                  <c:v>6.5022000000000002</c:v>
                </c:pt>
                <c:pt idx="228">
                  <c:v>6.5022000000000002</c:v>
                </c:pt>
                <c:pt idx="229">
                  <c:v>6.5022000000000002</c:v>
                </c:pt>
                <c:pt idx="230">
                  <c:v>6.5022000000000002</c:v>
                </c:pt>
                <c:pt idx="231">
                  <c:v>6.5022000000000002</c:v>
                </c:pt>
                <c:pt idx="232">
                  <c:v>6.5022000000000002</c:v>
                </c:pt>
                <c:pt idx="233">
                  <c:v>6.6620999999999935</c:v>
                </c:pt>
                <c:pt idx="234">
                  <c:v>6.6620999999999935</c:v>
                </c:pt>
                <c:pt idx="235">
                  <c:v>6.8183999999999996</c:v>
                </c:pt>
                <c:pt idx="236">
                  <c:v>6.8183999999999996</c:v>
                </c:pt>
                <c:pt idx="237">
                  <c:v>6.8183999999999996</c:v>
                </c:pt>
                <c:pt idx="238">
                  <c:v>6.8183999999999996</c:v>
                </c:pt>
                <c:pt idx="239">
                  <c:v>6.8183999999999996</c:v>
                </c:pt>
                <c:pt idx="240">
                  <c:v>6.9713000000000083</c:v>
                </c:pt>
                <c:pt idx="241">
                  <c:v>7.1208999999999945</c:v>
                </c:pt>
                <c:pt idx="242">
                  <c:v>7.2672999999999996</c:v>
                </c:pt>
                <c:pt idx="243">
                  <c:v>7.2672999999999996</c:v>
                </c:pt>
                <c:pt idx="244">
                  <c:v>7.2672999999999996</c:v>
                </c:pt>
                <c:pt idx="245">
                  <c:v>7.2672999999999996</c:v>
                </c:pt>
                <c:pt idx="246">
                  <c:v>7.2672999999999996</c:v>
                </c:pt>
                <c:pt idx="247">
                  <c:v>7.4108000000000001</c:v>
                </c:pt>
                <c:pt idx="248">
                  <c:v>7.5514000000000001</c:v>
                </c:pt>
                <c:pt idx="249">
                  <c:v>7.6893000000000002</c:v>
                </c:pt>
                <c:pt idx="250">
                  <c:v>7.6893000000000002</c:v>
                </c:pt>
                <c:pt idx="251">
                  <c:v>7.8245999999999931</c:v>
                </c:pt>
                <c:pt idx="252">
                  <c:v>7.9573</c:v>
                </c:pt>
                <c:pt idx="253">
                  <c:v>8.0877000000000034</c:v>
                </c:pt>
                <c:pt idx="254">
                  <c:v>8.0877000000000034</c:v>
                </c:pt>
                <c:pt idx="255">
                  <c:v>8.0877000000000034</c:v>
                </c:pt>
                <c:pt idx="256">
                  <c:v>8.0877000000000034</c:v>
                </c:pt>
                <c:pt idx="257">
                  <c:v>8.0877000000000034</c:v>
                </c:pt>
                <c:pt idx="258">
                  <c:v>8.2157</c:v>
                </c:pt>
                <c:pt idx="259">
                  <c:v>8.2157</c:v>
                </c:pt>
                <c:pt idx="260">
                  <c:v>8.2157</c:v>
                </c:pt>
                <c:pt idx="261">
                  <c:v>8.2157</c:v>
                </c:pt>
                <c:pt idx="262">
                  <c:v>8.3416000000000015</c:v>
                </c:pt>
                <c:pt idx="263">
                  <c:v>8.4653000000000027</c:v>
                </c:pt>
                <c:pt idx="264">
                  <c:v>8.4653000000000027</c:v>
                </c:pt>
                <c:pt idx="265">
                  <c:v>8.5869</c:v>
                </c:pt>
                <c:pt idx="266">
                  <c:v>8.7066000000000034</c:v>
                </c:pt>
                <c:pt idx="267">
                  <c:v>8.7066000000000034</c:v>
                </c:pt>
                <c:pt idx="268">
                  <c:v>8.7066000000000034</c:v>
                </c:pt>
                <c:pt idx="269">
                  <c:v>8.8244000000000007</c:v>
                </c:pt>
                <c:pt idx="270">
                  <c:v>8.8244000000000007</c:v>
                </c:pt>
                <c:pt idx="271">
                  <c:v>9.1669</c:v>
                </c:pt>
                <c:pt idx="272">
                  <c:v>9.4946000000000002</c:v>
                </c:pt>
                <c:pt idx="273">
                  <c:v>9.4946000000000002</c:v>
                </c:pt>
                <c:pt idx="274">
                  <c:v>9.6007000000000016</c:v>
                </c:pt>
                <c:pt idx="275">
                  <c:v>9.7054000000000027</c:v>
                </c:pt>
                <c:pt idx="276">
                  <c:v>9.8088000000000015</c:v>
                </c:pt>
                <c:pt idx="277">
                  <c:v>10.1107</c:v>
                </c:pt>
                <c:pt idx="278">
                  <c:v>10.305700000000014</c:v>
                </c:pt>
                <c:pt idx="279">
                  <c:v>10.589500000000006</c:v>
                </c:pt>
                <c:pt idx="280">
                  <c:v>11.211199999999998</c:v>
                </c:pt>
                <c:pt idx="281">
                  <c:v>0</c:v>
                </c:pt>
                <c:pt idx="282">
                  <c:v>0.65000000000000102</c:v>
                </c:pt>
                <c:pt idx="283">
                  <c:v>0.65000000000000102</c:v>
                </c:pt>
                <c:pt idx="284">
                  <c:v>0.65000000000000102</c:v>
                </c:pt>
                <c:pt idx="285">
                  <c:v>0.72350000000000003</c:v>
                </c:pt>
                <c:pt idx="286">
                  <c:v>0.75000000000000089</c:v>
                </c:pt>
                <c:pt idx="287">
                  <c:v>1.3028</c:v>
                </c:pt>
                <c:pt idx="288">
                  <c:v>1.3028</c:v>
                </c:pt>
                <c:pt idx="289">
                  <c:v>1.5621</c:v>
                </c:pt>
                <c:pt idx="290">
                  <c:v>1.5621</c:v>
                </c:pt>
                <c:pt idx="291">
                  <c:v>1.8084</c:v>
                </c:pt>
                <c:pt idx="292">
                  <c:v>3.1021999999999998</c:v>
                </c:pt>
                <c:pt idx="293">
                  <c:v>3.1021999999999998</c:v>
                </c:pt>
                <c:pt idx="294">
                  <c:v>3.1021999999999998</c:v>
                </c:pt>
                <c:pt idx="295">
                  <c:v>3.3313999999999977</c:v>
                </c:pt>
                <c:pt idx="296">
                  <c:v>3.3313999999999977</c:v>
                </c:pt>
                <c:pt idx="297">
                  <c:v>3.5523999999999987</c:v>
                </c:pt>
                <c:pt idx="298">
                  <c:v>3.8085999999999998</c:v>
                </c:pt>
                <c:pt idx="299">
                  <c:v>4.0724</c:v>
                </c:pt>
                <c:pt idx="300">
                  <c:v>4.0724</c:v>
                </c:pt>
                <c:pt idx="301">
                  <c:v>4.0724</c:v>
                </c:pt>
                <c:pt idx="302">
                  <c:v>4.2724000000000002</c:v>
                </c:pt>
                <c:pt idx="303">
                  <c:v>4.2724000000000002</c:v>
                </c:pt>
                <c:pt idx="304">
                  <c:v>4.4663000000000004</c:v>
                </c:pt>
                <c:pt idx="305">
                  <c:v>4.4663000000000004</c:v>
                </c:pt>
                <c:pt idx="306">
                  <c:v>4.4663000000000004</c:v>
                </c:pt>
                <c:pt idx="307">
                  <c:v>4.4663000000000004</c:v>
                </c:pt>
                <c:pt idx="308">
                  <c:v>4.6544999999999934</c:v>
                </c:pt>
                <c:pt idx="309">
                  <c:v>4.6544999999999934</c:v>
                </c:pt>
                <c:pt idx="310">
                  <c:v>4.8826999999999998</c:v>
                </c:pt>
                <c:pt idx="311">
                  <c:v>4.8826999999999998</c:v>
                </c:pt>
                <c:pt idx="312">
                  <c:v>5.1152999999999995</c:v>
                </c:pt>
                <c:pt idx="313">
                  <c:v>5.1152999999999995</c:v>
                </c:pt>
                <c:pt idx="314">
                  <c:v>5.2884000000000002</c:v>
                </c:pt>
                <c:pt idx="315">
                  <c:v>5.4570999999999996</c:v>
                </c:pt>
                <c:pt idx="316">
                  <c:v>5.4570999999999996</c:v>
                </c:pt>
                <c:pt idx="317">
                  <c:v>5.4570999999999996</c:v>
                </c:pt>
                <c:pt idx="318">
                  <c:v>5.4570999999999996</c:v>
                </c:pt>
                <c:pt idx="319">
                  <c:v>5.6214999999999975</c:v>
                </c:pt>
                <c:pt idx="320">
                  <c:v>5.6214999999999975</c:v>
                </c:pt>
                <c:pt idx="321">
                  <c:v>5.6214999999999975</c:v>
                </c:pt>
                <c:pt idx="322">
                  <c:v>5.6214999999999975</c:v>
                </c:pt>
                <c:pt idx="323">
                  <c:v>5.6214999999999975</c:v>
                </c:pt>
                <c:pt idx="324">
                  <c:v>5.6214999999999975</c:v>
                </c:pt>
                <c:pt idx="325">
                  <c:v>5.782</c:v>
                </c:pt>
                <c:pt idx="326">
                  <c:v>5.9388000000000014</c:v>
                </c:pt>
                <c:pt idx="327">
                  <c:v>5.9388000000000014</c:v>
                </c:pt>
                <c:pt idx="328">
                  <c:v>5.9388000000000014</c:v>
                </c:pt>
                <c:pt idx="329">
                  <c:v>5.9388000000000014</c:v>
                </c:pt>
                <c:pt idx="330">
                  <c:v>6.0918999999999999</c:v>
                </c:pt>
                <c:pt idx="331">
                  <c:v>6.0918999999999999</c:v>
                </c:pt>
                <c:pt idx="332">
                  <c:v>6.0918999999999999</c:v>
                </c:pt>
                <c:pt idx="333">
                  <c:v>6.2417000000000034</c:v>
                </c:pt>
                <c:pt idx="334">
                  <c:v>6.2417000000000034</c:v>
                </c:pt>
                <c:pt idx="335">
                  <c:v>6.2417000000000034</c:v>
                </c:pt>
                <c:pt idx="336">
                  <c:v>6.3882000000000003</c:v>
                </c:pt>
                <c:pt idx="337">
                  <c:v>6.3882000000000003</c:v>
                </c:pt>
                <c:pt idx="338">
                  <c:v>6.3882000000000003</c:v>
                </c:pt>
                <c:pt idx="339">
                  <c:v>6.3882000000000003</c:v>
                </c:pt>
                <c:pt idx="340">
                  <c:v>6.3882000000000003</c:v>
                </c:pt>
                <c:pt idx="341">
                  <c:v>6.5316000000000072</c:v>
                </c:pt>
                <c:pt idx="342">
                  <c:v>6.5316000000000072</c:v>
                </c:pt>
                <c:pt idx="343">
                  <c:v>6.5316000000000072</c:v>
                </c:pt>
                <c:pt idx="344">
                  <c:v>6.5316000000000072</c:v>
                </c:pt>
                <c:pt idx="345">
                  <c:v>6.5316000000000072</c:v>
                </c:pt>
                <c:pt idx="346">
                  <c:v>6.5316000000000072</c:v>
                </c:pt>
                <c:pt idx="347">
                  <c:v>6.6720999999999995</c:v>
                </c:pt>
                <c:pt idx="348">
                  <c:v>6.6720999999999995</c:v>
                </c:pt>
                <c:pt idx="349">
                  <c:v>6.6720999999999995</c:v>
                </c:pt>
                <c:pt idx="350">
                  <c:v>6.6720999999999995</c:v>
                </c:pt>
                <c:pt idx="351">
                  <c:v>6.8098999999999998</c:v>
                </c:pt>
                <c:pt idx="352">
                  <c:v>6.8098999999999998</c:v>
                </c:pt>
                <c:pt idx="353">
                  <c:v>6.8098999999999998</c:v>
                </c:pt>
                <c:pt idx="354">
                  <c:v>6.8098999999999998</c:v>
                </c:pt>
                <c:pt idx="355">
                  <c:v>6.8098999999999998</c:v>
                </c:pt>
                <c:pt idx="356">
                  <c:v>6.8098999999999998</c:v>
                </c:pt>
                <c:pt idx="357">
                  <c:v>6.8098999999999998</c:v>
                </c:pt>
                <c:pt idx="358">
                  <c:v>6.8098999999999998</c:v>
                </c:pt>
                <c:pt idx="359">
                  <c:v>6.9448999999999996</c:v>
                </c:pt>
                <c:pt idx="360">
                  <c:v>6.9448999999999996</c:v>
                </c:pt>
                <c:pt idx="361">
                  <c:v>6.9448999999999996</c:v>
                </c:pt>
                <c:pt idx="362">
                  <c:v>6.9448999999999996</c:v>
                </c:pt>
                <c:pt idx="363">
                  <c:v>6.9448999999999996</c:v>
                </c:pt>
                <c:pt idx="364">
                  <c:v>7.0773999999999999</c:v>
                </c:pt>
                <c:pt idx="365">
                  <c:v>7.0773999999999999</c:v>
                </c:pt>
                <c:pt idx="366">
                  <c:v>7.0773999999999999</c:v>
                </c:pt>
                <c:pt idx="367">
                  <c:v>7.0773999999999999</c:v>
                </c:pt>
                <c:pt idx="368">
                  <c:v>7.2073999999999998</c:v>
                </c:pt>
                <c:pt idx="369">
                  <c:v>7.3350999999999997</c:v>
                </c:pt>
                <c:pt idx="370">
                  <c:v>7.3350999999999997</c:v>
                </c:pt>
                <c:pt idx="371">
                  <c:v>7.3350999999999997</c:v>
                </c:pt>
                <c:pt idx="372">
                  <c:v>7.3350999999999997</c:v>
                </c:pt>
                <c:pt idx="373">
                  <c:v>7.3350999999999997</c:v>
                </c:pt>
                <c:pt idx="374">
                  <c:v>7.3350999999999997</c:v>
                </c:pt>
                <c:pt idx="375">
                  <c:v>7.4604999999999997</c:v>
                </c:pt>
                <c:pt idx="376">
                  <c:v>7.5838000000000001</c:v>
                </c:pt>
                <c:pt idx="377">
                  <c:v>7.5838000000000001</c:v>
                </c:pt>
                <c:pt idx="378">
                  <c:v>7.5838000000000001</c:v>
                </c:pt>
                <c:pt idx="379">
                  <c:v>7.5838000000000001</c:v>
                </c:pt>
                <c:pt idx="380">
                  <c:v>7.5838000000000001</c:v>
                </c:pt>
                <c:pt idx="381">
                  <c:v>7.5838000000000001</c:v>
                </c:pt>
                <c:pt idx="382">
                  <c:v>7.5838000000000001</c:v>
                </c:pt>
                <c:pt idx="383">
                  <c:v>7.7050000000000001</c:v>
                </c:pt>
                <c:pt idx="384">
                  <c:v>7.7050000000000001</c:v>
                </c:pt>
                <c:pt idx="385">
                  <c:v>7.7050000000000001</c:v>
                </c:pt>
                <c:pt idx="386">
                  <c:v>7.7050000000000001</c:v>
                </c:pt>
                <c:pt idx="387">
                  <c:v>7.7050000000000001</c:v>
                </c:pt>
                <c:pt idx="388">
                  <c:v>7.7050000000000001</c:v>
                </c:pt>
                <c:pt idx="389">
                  <c:v>7.8241999999999932</c:v>
                </c:pt>
                <c:pt idx="390">
                  <c:v>7.8241999999999932</c:v>
                </c:pt>
                <c:pt idx="391">
                  <c:v>7.8241999999999932</c:v>
                </c:pt>
                <c:pt idx="392">
                  <c:v>7.8241999999999932</c:v>
                </c:pt>
                <c:pt idx="393">
                  <c:v>7.8241999999999932</c:v>
                </c:pt>
                <c:pt idx="394">
                  <c:v>7.8241999999999932</c:v>
                </c:pt>
                <c:pt idx="395">
                  <c:v>7.8241999999999932</c:v>
                </c:pt>
                <c:pt idx="396">
                  <c:v>7.8241999999999932</c:v>
                </c:pt>
                <c:pt idx="397">
                  <c:v>7.8241999999999932</c:v>
                </c:pt>
                <c:pt idx="398">
                  <c:v>7.9415000000000004</c:v>
                </c:pt>
                <c:pt idx="399">
                  <c:v>7.9415000000000004</c:v>
                </c:pt>
                <c:pt idx="400">
                  <c:v>7.9415000000000004</c:v>
                </c:pt>
                <c:pt idx="401">
                  <c:v>7.9415000000000004</c:v>
                </c:pt>
                <c:pt idx="402">
                  <c:v>7.9415000000000004</c:v>
                </c:pt>
                <c:pt idx="403">
                  <c:v>8.0569000000000006</c:v>
                </c:pt>
                <c:pt idx="404">
                  <c:v>8.0569000000000006</c:v>
                </c:pt>
                <c:pt idx="405">
                  <c:v>8.0569000000000006</c:v>
                </c:pt>
                <c:pt idx="406">
                  <c:v>8.0569000000000006</c:v>
                </c:pt>
                <c:pt idx="407">
                  <c:v>8.1705000000000005</c:v>
                </c:pt>
                <c:pt idx="408">
                  <c:v>8.2825000000000006</c:v>
                </c:pt>
                <c:pt idx="409">
                  <c:v>8.2825000000000006</c:v>
                </c:pt>
                <c:pt idx="410">
                  <c:v>8.3927000000000067</c:v>
                </c:pt>
                <c:pt idx="411">
                  <c:v>8.3927000000000067</c:v>
                </c:pt>
                <c:pt idx="412">
                  <c:v>8.3927000000000067</c:v>
                </c:pt>
                <c:pt idx="413">
                  <c:v>8.5014000000000003</c:v>
                </c:pt>
                <c:pt idx="414">
                  <c:v>8.5014000000000003</c:v>
                </c:pt>
                <c:pt idx="415">
                  <c:v>8.5014000000000003</c:v>
                </c:pt>
                <c:pt idx="416">
                  <c:v>8.5014000000000003</c:v>
                </c:pt>
                <c:pt idx="417">
                  <c:v>8.5014000000000003</c:v>
                </c:pt>
                <c:pt idx="418">
                  <c:v>8.5014000000000003</c:v>
                </c:pt>
                <c:pt idx="419">
                  <c:v>8.5014000000000003</c:v>
                </c:pt>
                <c:pt idx="420">
                  <c:v>8.5014000000000003</c:v>
                </c:pt>
                <c:pt idx="421">
                  <c:v>8.7140999999999984</c:v>
                </c:pt>
                <c:pt idx="422">
                  <c:v>8.8182999999999989</c:v>
                </c:pt>
                <c:pt idx="423">
                  <c:v>9.0225000000000026</c:v>
                </c:pt>
                <c:pt idx="424">
                  <c:v>9.0225000000000026</c:v>
                </c:pt>
                <c:pt idx="425">
                  <c:v>2.2911000000000001</c:v>
                </c:pt>
                <c:pt idx="426">
                  <c:v>2.5345999999999997</c:v>
                </c:pt>
                <c:pt idx="427">
                  <c:v>4.1104999999999965</c:v>
                </c:pt>
                <c:pt idx="428">
                  <c:v>4.4748000000000001</c:v>
                </c:pt>
                <c:pt idx="429">
                  <c:v>4.6613999999999995</c:v>
                </c:pt>
                <c:pt idx="430">
                  <c:v>4.9131999999999998</c:v>
                </c:pt>
                <c:pt idx="431">
                  <c:v>4.9131999999999998</c:v>
                </c:pt>
                <c:pt idx="432">
                  <c:v>5.0848999999999975</c:v>
                </c:pt>
                <c:pt idx="433">
                  <c:v>5.2464000000000004</c:v>
                </c:pt>
                <c:pt idx="434">
                  <c:v>5.2464000000000004</c:v>
                </c:pt>
                <c:pt idx="435">
                  <c:v>5.5578999999999965</c:v>
                </c:pt>
                <c:pt idx="436">
                  <c:v>5.7083000000000004</c:v>
                </c:pt>
                <c:pt idx="437">
                  <c:v>5.7083000000000004</c:v>
                </c:pt>
                <c:pt idx="438">
                  <c:v>5.8552999999999997</c:v>
                </c:pt>
                <c:pt idx="439">
                  <c:v>5.9992000000000072</c:v>
                </c:pt>
                <c:pt idx="440">
                  <c:v>5.9992000000000072</c:v>
                </c:pt>
                <c:pt idx="441">
                  <c:v>5.9992000000000072</c:v>
                </c:pt>
                <c:pt idx="442">
                  <c:v>6.1400999999999986</c:v>
                </c:pt>
                <c:pt idx="443">
                  <c:v>6.1400999999999986</c:v>
                </c:pt>
                <c:pt idx="444">
                  <c:v>6.1400999999999986</c:v>
                </c:pt>
                <c:pt idx="445">
                  <c:v>6.2782000000000062</c:v>
                </c:pt>
                <c:pt idx="446">
                  <c:v>6.2782000000000062</c:v>
                </c:pt>
                <c:pt idx="447">
                  <c:v>6.2782000000000062</c:v>
                </c:pt>
                <c:pt idx="448">
                  <c:v>6.4135</c:v>
                </c:pt>
                <c:pt idx="449">
                  <c:v>6.5461999999999998</c:v>
                </c:pt>
                <c:pt idx="450">
                  <c:v>6.5461999999999998</c:v>
                </c:pt>
                <c:pt idx="451">
                  <c:v>6.5461999999999998</c:v>
                </c:pt>
                <c:pt idx="452">
                  <c:v>6.6764999999999999</c:v>
                </c:pt>
                <c:pt idx="453">
                  <c:v>6.6764999999999999</c:v>
                </c:pt>
                <c:pt idx="454">
                  <c:v>6.6764999999999999</c:v>
                </c:pt>
                <c:pt idx="455">
                  <c:v>6.8042999999999996</c:v>
                </c:pt>
                <c:pt idx="456">
                  <c:v>6.8042999999999996</c:v>
                </c:pt>
                <c:pt idx="457">
                  <c:v>6.8042999999999996</c:v>
                </c:pt>
                <c:pt idx="458">
                  <c:v>6.8042999999999996</c:v>
                </c:pt>
                <c:pt idx="459">
                  <c:v>6.9298999999999999</c:v>
                </c:pt>
                <c:pt idx="460">
                  <c:v>6.9298999999999999</c:v>
                </c:pt>
                <c:pt idx="461">
                  <c:v>6.9298999999999999</c:v>
                </c:pt>
                <c:pt idx="462">
                  <c:v>6.9298999999999999</c:v>
                </c:pt>
                <c:pt idx="463">
                  <c:v>6.9298999999999999</c:v>
                </c:pt>
                <c:pt idx="464">
                  <c:v>6.9298999999999999</c:v>
                </c:pt>
                <c:pt idx="465">
                  <c:v>7.0532000000000004</c:v>
                </c:pt>
                <c:pt idx="466">
                  <c:v>7.0532000000000004</c:v>
                </c:pt>
                <c:pt idx="467">
                  <c:v>7.1744999999999965</c:v>
                </c:pt>
                <c:pt idx="468">
                  <c:v>7.2937000000000003</c:v>
                </c:pt>
                <c:pt idx="469">
                  <c:v>7.2937000000000003</c:v>
                </c:pt>
                <c:pt idx="470">
                  <c:v>7.2937000000000003</c:v>
                </c:pt>
                <c:pt idx="471">
                  <c:v>7.4109999999999996</c:v>
                </c:pt>
                <c:pt idx="472">
                  <c:v>7.5264999999999995</c:v>
                </c:pt>
                <c:pt idx="473">
                  <c:v>7.6400999999999986</c:v>
                </c:pt>
                <c:pt idx="474">
                  <c:v>7.6400999999999986</c:v>
                </c:pt>
                <c:pt idx="475">
                  <c:v>7.9709000000000003</c:v>
                </c:pt>
                <c:pt idx="476">
                  <c:v>8.6905000000000001</c:v>
                </c:pt>
                <c:pt idx="477">
                  <c:v>8.9796000000000067</c:v>
                </c:pt>
                <c:pt idx="478">
                  <c:v>2.7795999999999998</c:v>
                </c:pt>
                <c:pt idx="479">
                  <c:v>3.1257000000000001</c:v>
                </c:pt>
                <c:pt idx="480">
                  <c:v>3.1257000000000001</c:v>
                </c:pt>
                <c:pt idx="481">
                  <c:v>5.2736000000000072</c:v>
                </c:pt>
                <c:pt idx="482">
                  <c:v>5.8660999999999985</c:v>
                </c:pt>
                <c:pt idx="483">
                  <c:v>6.1003999999999996</c:v>
                </c:pt>
                <c:pt idx="484">
                  <c:v>6.3271999999999942</c:v>
                </c:pt>
                <c:pt idx="485">
                  <c:v>6.5472999999999999</c:v>
                </c:pt>
                <c:pt idx="486">
                  <c:v>6.7607999999999997</c:v>
                </c:pt>
                <c:pt idx="487">
                  <c:v>6.9683000000000002</c:v>
                </c:pt>
                <c:pt idx="488">
                  <c:v>6.9683000000000002</c:v>
                </c:pt>
                <c:pt idx="489">
                  <c:v>7.17</c:v>
                </c:pt>
                <c:pt idx="490">
                  <c:v>7.3662000000000001</c:v>
                </c:pt>
                <c:pt idx="491">
                  <c:v>7.3662000000000001</c:v>
                </c:pt>
                <c:pt idx="492">
                  <c:v>7.5573999999999995</c:v>
                </c:pt>
                <c:pt idx="493">
                  <c:v>7.5573999999999995</c:v>
                </c:pt>
                <c:pt idx="494">
                  <c:v>7.9253999999999998</c:v>
                </c:pt>
                <c:pt idx="495">
                  <c:v>7.9253999999999998</c:v>
                </c:pt>
                <c:pt idx="496">
                  <c:v>7.9253999999999998</c:v>
                </c:pt>
                <c:pt idx="497">
                  <c:v>8.1027000000000005</c:v>
                </c:pt>
                <c:pt idx="498">
                  <c:v>8.2758000000000003</c:v>
                </c:pt>
                <c:pt idx="499">
                  <c:v>8.4450000000000003</c:v>
                </c:pt>
                <c:pt idx="500">
                  <c:v>8.4450000000000003</c:v>
                </c:pt>
                <c:pt idx="501">
                  <c:v>8.6104000000000003</c:v>
                </c:pt>
                <c:pt idx="502">
                  <c:v>8.6104000000000003</c:v>
                </c:pt>
                <c:pt idx="503">
                  <c:v>8.7722000000000016</c:v>
                </c:pt>
                <c:pt idx="504">
                  <c:v>8.7722000000000016</c:v>
                </c:pt>
                <c:pt idx="505">
                  <c:v>9.0856000000000048</c:v>
                </c:pt>
                <c:pt idx="506">
                  <c:v>9.0856000000000048</c:v>
                </c:pt>
                <c:pt idx="507">
                  <c:v>9.0856000000000048</c:v>
                </c:pt>
                <c:pt idx="508">
                  <c:v>9.2374999999999989</c:v>
                </c:pt>
                <c:pt idx="509">
                  <c:v>9.2374999999999989</c:v>
                </c:pt>
                <c:pt idx="510">
                  <c:v>9.3864000000000143</c:v>
                </c:pt>
                <c:pt idx="511">
                  <c:v>9.3864000000000143</c:v>
                </c:pt>
                <c:pt idx="512">
                  <c:v>9.5324000000000026</c:v>
                </c:pt>
                <c:pt idx="513">
                  <c:v>9.6756000000000046</c:v>
                </c:pt>
                <c:pt idx="514">
                  <c:v>9.8162000000000003</c:v>
                </c:pt>
                <c:pt idx="515">
                  <c:v>9.8162000000000003</c:v>
                </c:pt>
                <c:pt idx="516">
                  <c:v>9.9542000000000002</c:v>
                </c:pt>
                <c:pt idx="517">
                  <c:v>9.9542000000000002</c:v>
                </c:pt>
                <c:pt idx="518">
                  <c:v>9.9542000000000002</c:v>
                </c:pt>
                <c:pt idx="519">
                  <c:v>10.222900000000001</c:v>
                </c:pt>
                <c:pt idx="520">
                  <c:v>10.6091</c:v>
                </c:pt>
                <c:pt idx="521">
                  <c:v>10.733600000000001</c:v>
                </c:pt>
                <c:pt idx="522">
                  <c:v>10.733600000000001</c:v>
                </c:pt>
                <c:pt idx="523">
                  <c:v>10.856200000000014</c:v>
                </c:pt>
                <c:pt idx="524">
                  <c:v>10.856200000000014</c:v>
                </c:pt>
                <c:pt idx="525">
                  <c:v>10.856200000000014</c:v>
                </c:pt>
                <c:pt idx="526">
                  <c:v>11.095700000000004</c:v>
                </c:pt>
                <c:pt idx="527">
                  <c:v>11.095700000000004</c:v>
                </c:pt>
                <c:pt idx="528">
                  <c:v>11.328100000000001</c:v>
                </c:pt>
                <c:pt idx="529">
                  <c:v>11.441700000000001</c:v>
                </c:pt>
                <c:pt idx="530">
                  <c:v>11.441700000000001</c:v>
                </c:pt>
                <c:pt idx="531">
                  <c:v>11.664200000000001</c:v>
                </c:pt>
                <c:pt idx="532">
                  <c:v>11.664200000000001</c:v>
                </c:pt>
                <c:pt idx="533">
                  <c:v>11.664200000000001</c:v>
                </c:pt>
                <c:pt idx="534">
                  <c:v>11.664200000000001</c:v>
                </c:pt>
                <c:pt idx="535">
                  <c:v>11.773200000000001</c:v>
                </c:pt>
                <c:pt idx="536">
                  <c:v>11.880600000000006</c:v>
                </c:pt>
                <c:pt idx="537">
                  <c:v>12.194700000000001</c:v>
                </c:pt>
                <c:pt idx="538">
                  <c:v>12.2966</c:v>
                </c:pt>
                <c:pt idx="539">
                  <c:v>12.976800000000004</c:v>
                </c:pt>
                <c:pt idx="540">
                  <c:v>14.1896</c:v>
                </c:pt>
                <c:pt idx="541">
                  <c:v>3.1133999999999999</c:v>
                </c:pt>
                <c:pt idx="542">
                  <c:v>3.1133999999999999</c:v>
                </c:pt>
                <c:pt idx="543">
                  <c:v>4.2361000000000004</c:v>
                </c:pt>
                <c:pt idx="544">
                  <c:v>4.6938999999999975</c:v>
                </c:pt>
                <c:pt idx="545">
                  <c:v>5.4269999999999996</c:v>
                </c:pt>
                <c:pt idx="546">
                  <c:v>6.0058999999999996</c:v>
                </c:pt>
                <c:pt idx="547">
                  <c:v>6.0058999999999996</c:v>
                </c:pt>
                <c:pt idx="548">
                  <c:v>6.1883999999999997</c:v>
                </c:pt>
                <c:pt idx="549">
                  <c:v>6.1883999999999997</c:v>
                </c:pt>
                <c:pt idx="550">
                  <c:v>6.3662000000000001</c:v>
                </c:pt>
                <c:pt idx="551">
                  <c:v>6.5396000000000072</c:v>
                </c:pt>
                <c:pt idx="552">
                  <c:v>6.5396000000000072</c:v>
                </c:pt>
                <c:pt idx="553">
                  <c:v>6.7087000000000003</c:v>
                </c:pt>
                <c:pt idx="554">
                  <c:v>6.8737000000000004</c:v>
                </c:pt>
                <c:pt idx="555">
                  <c:v>6.8737000000000004</c:v>
                </c:pt>
                <c:pt idx="556">
                  <c:v>7.0350000000000001</c:v>
                </c:pt>
                <c:pt idx="557">
                  <c:v>7.0350000000000001</c:v>
                </c:pt>
                <c:pt idx="558">
                  <c:v>7.0350000000000001</c:v>
                </c:pt>
                <c:pt idx="559">
                  <c:v>7.1925999999999934</c:v>
                </c:pt>
                <c:pt idx="560">
                  <c:v>7.1925999999999934</c:v>
                </c:pt>
                <c:pt idx="561">
                  <c:v>7.3468</c:v>
                </c:pt>
                <c:pt idx="562">
                  <c:v>7.3468</c:v>
                </c:pt>
                <c:pt idx="563">
                  <c:v>7.3468</c:v>
                </c:pt>
                <c:pt idx="564">
                  <c:v>7.3468</c:v>
                </c:pt>
                <c:pt idx="565">
                  <c:v>7.3468</c:v>
                </c:pt>
                <c:pt idx="566">
                  <c:v>7.3468</c:v>
                </c:pt>
                <c:pt idx="567">
                  <c:v>7.3468</c:v>
                </c:pt>
                <c:pt idx="568">
                  <c:v>7.3468</c:v>
                </c:pt>
                <c:pt idx="569">
                  <c:v>7.4977</c:v>
                </c:pt>
                <c:pt idx="570">
                  <c:v>7.4977</c:v>
                </c:pt>
                <c:pt idx="571">
                  <c:v>7.4977</c:v>
                </c:pt>
                <c:pt idx="572">
                  <c:v>7.4977</c:v>
                </c:pt>
                <c:pt idx="573">
                  <c:v>7.6454999999999975</c:v>
                </c:pt>
                <c:pt idx="574">
                  <c:v>7.6454999999999975</c:v>
                </c:pt>
                <c:pt idx="575">
                  <c:v>7.7901999999999996</c:v>
                </c:pt>
                <c:pt idx="576">
                  <c:v>7.7901999999999996</c:v>
                </c:pt>
                <c:pt idx="577">
                  <c:v>7.9321000000000002</c:v>
                </c:pt>
                <c:pt idx="578">
                  <c:v>7.9321000000000002</c:v>
                </c:pt>
                <c:pt idx="579">
                  <c:v>7.9321000000000002</c:v>
                </c:pt>
                <c:pt idx="580">
                  <c:v>7.9321000000000002</c:v>
                </c:pt>
                <c:pt idx="581">
                  <c:v>8.071200000000001</c:v>
                </c:pt>
                <c:pt idx="582">
                  <c:v>8.071200000000001</c:v>
                </c:pt>
                <c:pt idx="583">
                  <c:v>8.3416000000000015</c:v>
                </c:pt>
                <c:pt idx="584">
                  <c:v>8.3416000000000015</c:v>
                </c:pt>
                <c:pt idx="585">
                  <c:v>8.3416000000000015</c:v>
                </c:pt>
                <c:pt idx="586">
                  <c:v>8.4732000000000003</c:v>
                </c:pt>
                <c:pt idx="587">
                  <c:v>8.6024000000000047</c:v>
                </c:pt>
                <c:pt idx="588">
                  <c:v>8.6024000000000047</c:v>
                </c:pt>
                <c:pt idx="589">
                  <c:v>8.6024000000000047</c:v>
                </c:pt>
                <c:pt idx="590">
                  <c:v>8.7292999999999985</c:v>
                </c:pt>
                <c:pt idx="591">
                  <c:v>8.7292999999999985</c:v>
                </c:pt>
                <c:pt idx="592">
                  <c:v>8.7292999999999985</c:v>
                </c:pt>
                <c:pt idx="593">
                  <c:v>8.8542000000000005</c:v>
                </c:pt>
                <c:pt idx="594">
                  <c:v>8.9769000000000005</c:v>
                </c:pt>
                <c:pt idx="595">
                  <c:v>9.0977000000000015</c:v>
                </c:pt>
                <c:pt idx="596">
                  <c:v>9.0977000000000015</c:v>
                </c:pt>
                <c:pt idx="597">
                  <c:v>9.0977000000000015</c:v>
                </c:pt>
                <c:pt idx="598">
                  <c:v>9.2165000000000035</c:v>
                </c:pt>
                <c:pt idx="599">
                  <c:v>9.448599999999999</c:v>
                </c:pt>
                <c:pt idx="600">
                  <c:v>9.448599999999999</c:v>
                </c:pt>
                <c:pt idx="601">
                  <c:v>9.5621000000000027</c:v>
                </c:pt>
                <c:pt idx="602">
                  <c:v>9.892600000000014</c:v>
                </c:pt>
                <c:pt idx="603">
                  <c:v>9.892600000000014</c:v>
                </c:pt>
                <c:pt idx="604">
                  <c:v>10.1053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0.65000000000000102</c:v>
                </c:pt>
                <c:pt idx="613">
                  <c:v>0.75000000000000089</c:v>
                </c:pt>
                <c:pt idx="614">
                  <c:v>0.75000000000000089</c:v>
                </c:pt>
                <c:pt idx="615">
                  <c:v>0.75000000000000089</c:v>
                </c:pt>
                <c:pt idx="616">
                  <c:v>1.9515999999999996</c:v>
                </c:pt>
                <c:pt idx="617">
                  <c:v>2.2972000000000001</c:v>
                </c:pt>
                <c:pt idx="618">
                  <c:v>2.2972000000000001</c:v>
                </c:pt>
                <c:pt idx="619">
                  <c:v>2.6263000000000001</c:v>
                </c:pt>
                <c:pt idx="620">
                  <c:v>2.6263000000000001</c:v>
                </c:pt>
                <c:pt idx="621">
                  <c:v>2.6263000000000001</c:v>
                </c:pt>
                <c:pt idx="622">
                  <c:v>2.9401999999999999</c:v>
                </c:pt>
                <c:pt idx="623">
                  <c:v>2.9401999999999999</c:v>
                </c:pt>
                <c:pt idx="624">
                  <c:v>2.9401999999999999</c:v>
                </c:pt>
                <c:pt idx="625">
                  <c:v>3.2404000000000002</c:v>
                </c:pt>
                <c:pt idx="626">
                  <c:v>3.528</c:v>
                </c:pt>
                <c:pt idx="627">
                  <c:v>3.528</c:v>
                </c:pt>
                <c:pt idx="628">
                  <c:v>3.528</c:v>
                </c:pt>
                <c:pt idx="629">
                  <c:v>3.8039999999999998</c:v>
                </c:pt>
                <c:pt idx="630">
                  <c:v>3.8039999999999998</c:v>
                </c:pt>
                <c:pt idx="631">
                  <c:v>4.1130999999999975</c:v>
                </c:pt>
                <c:pt idx="632">
                  <c:v>4.1130999999999975</c:v>
                </c:pt>
                <c:pt idx="633">
                  <c:v>4.4246999999999996</c:v>
                </c:pt>
                <c:pt idx="634">
                  <c:v>4.4246999999999996</c:v>
                </c:pt>
                <c:pt idx="635">
                  <c:v>4.4246999999999996</c:v>
                </c:pt>
                <c:pt idx="636">
                  <c:v>4.4246999999999996</c:v>
                </c:pt>
                <c:pt idx="637">
                  <c:v>4.4246999999999996</c:v>
                </c:pt>
                <c:pt idx="638">
                  <c:v>4.6710000000000003</c:v>
                </c:pt>
                <c:pt idx="639">
                  <c:v>4.6710000000000003</c:v>
                </c:pt>
                <c:pt idx="640">
                  <c:v>4.6710000000000003</c:v>
                </c:pt>
                <c:pt idx="641">
                  <c:v>4.9087000000000014</c:v>
                </c:pt>
                <c:pt idx="642">
                  <c:v>4.9087000000000014</c:v>
                </c:pt>
                <c:pt idx="643">
                  <c:v>5.1386000000000003</c:v>
                </c:pt>
                <c:pt idx="644">
                  <c:v>5.1386000000000003</c:v>
                </c:pt>
                <c:pt idx="645">
                  <c:v>5.1386000000000003</c:v>
                </c:pt>
                <c:pt idx="646">
                  <c:v>5.4610000000000003</c:v>
                </c:pt>
                <c:pt idx="647">
                  <c:v>5.4610000000000003</c:v>
                </c:pt>
                <c:pt idx="648">
                  <c:v>5.4610000000000003</c:v>
                </c:pt>
                <c:pt idx="649">
                  <c:v>5.4610000000000003</c:v>
                </c:pt>
                <c:pt idx="650">
                  <c:v>5.4610000000000003</c:v>
                </c:pt>
                <c:pt idx="651">
                  <c:v>5.4610000000000003</c:v>
                </c:pt>
                <c:pt idx="652">
                  <c:v>5.6764999999999999</c:v>
                </c:pt>
                <c:pt idx="653">
                  <c:v>5.6764999999999999</c:v>
                </c:pt>
                <c:pt idx="654">
                  <c:v>5.6764999999999999</c:v>
                </c:pt>
                <c:pt idx="655">
                  <c:v>5.6764999999999999</c:v>
                </c:pt>
                <c:pt idx="656">
                  <c:v>5.8854999999999995</c:v>
                </c:pt>
                <c:pt idx="657">
                  <c:v>5.8854999999999995</c:v>
                </c:pt>
                <c:pt idx="658">
                  <c:v>5.8854999999999995</c:v>
                </c:pt>
                <c:pt idx="659">
                  <c:v>6.0884</c:v>
                </c:pt>
                <c:pt idx="660">
                  <c:v>6.0884</c:v>
                </c:pt>
                <c:pt idx="661">
                  <c:v>6.0884</c:v>
                </c:pt>
                <c:pt idx="662">
                  <c:v>6.0884</c:v>
                </c:pt>
                <c:pt idx="663">
                  <c:v>6.0884</c:v>
                </c:pt>
                <c:pt idx="664">
                  <c:v>6.0884</c:v>
                </c:pt>
                <c:pt idx="665">
                  <c:v>6.0884</c:v>
                </c:pt>
                <c:pt idx="666">
                  <c:v>6.4774000000000003</c:v>
                </c:pt>
                <c:pt idx="667">
                  <c:v>6.4774000000000003</c:v>
                </c:pt>
                <c:pt idx="668">
                  <c:v>6.6639999999999935</c:v>
                </c:pt>
                <c:pt idx="669">
                  <c:v>6.6639999999999935</c:v>
                </c:pt>
                <c:pt idx="670">
                  <c:v>6.6639999999999935</c:v>
                </c:pt>
                <c:pt idx="671">
                  <c:v>6.6639999999999935</c:v>
                </c:pt>
                <c:pt idx="672">
                  <c:v>6.8458999999999985</c:v>
                </c:pt>
                <c:pt idx="673">
                  <c:v>6.8458999999999985</c:v>
                </c:pt>
                <c:pt idx="674">
                  <c:v>6.8458999999999985</c:v>
                </c:pt>
                <c:pt idx="675">
                  <c:v>6.8458999999999985</c:v>
                </c:pt>
                <c:pt idx="676">
                  <c:v>7.0230999999999995</c:v>
                </c:pt>
                <c:pt idx="677">
                  <c:v>7.0230999999999995</c:v>
                </c:pt>
                <c:pt idx="678">
                  <c:v>7.0230999999999995</c:v>
                </c:pt>
                <c:pt idx="679">
                  <c:v>7.0230999999999995</c:v>
                </c:pt>
                <c:pt idx="680">
                  <c:v>7.1960999999999995</c:v>
                </c:pt>
                <c:pt idx="681">
                  <c:v>7.1960999999999995</c:v>
                </c:pt>
                <c:pt idx="682">
                  <c:v>7.3648999999999933</c:v>
                </c:pt>
                <c:pt idx="683">
                  <c:v>7.5297999999999998</c:v>
                </c:pt>
                <c:pt idx="684">
                  <c:v>7.8487</c:v>
                </c:pt>
                <c:pt idx="685">
                  <c:v>7.8487</c:v>
                </c:pt>
                <c:pt idx="686">
                  <c:v>7.8487</c:v>
                </c:pt>
                <c:pt idx="687">
                  <c:v>8.0029000000000003</c:v>
                </c:pt>
                <c:pt idx="688">
                  <c:v>8.0029000000000003</c:v>
                </c:pt>
                <c:pt idx="689">
                  <c:v>8.0029000000000003</c:v>
                </c:pt>
                <c:pt idx="690">
                  <c:v>8.1540000000000035</c:v>
                </c:pt>
                <c:pt idx="691">
                  <c:v>8.3019000000000016</c:v>
                </c:pt>
                <c:pt idx="692">
                  <c:v>8.3019000000000016</c:v>
                </c:pt>
                <c:pt idx="693">
                  <c:v>8.4469000000000012</c:v>
                </c:pt>
                <c:pt idx="694">
                  <c:v>8.4469000000000012</c:v>
                </c:pt>
                <c:pt idx="695">
                  <c:v>8.4469000000000012</c:v>
                </c:pt>
                <c:pt idx="696">
                  <c:v>8.5891000000000002</c:v>
                </c:pt>
                <c:pt idx="697">
                  <c:v>8.7285999999999984</c:v>
                </c:pt>
                <c:pt idx="698">
                  <c:v>8.8655000000000186</c:v>
                </c:pt>
                <c:pt idx="699">
                  <c:v>8.9998000000000005</c:v>
                </c:pt>
                <c:pt idx="700">
                  <c:v>9.1317999999999984</c:v>
                </c:pt>
                <c:pt idx="701">
                  <c:v>9.3890000000000047</c:v>
                </c:pt>
                <c:pt idx="702">
                  <c:v>9.3890000000000047</c:v>
                </c:pt>
                <c:pt idx="703">
                  <c:v>9.3890000000000047</c:v>
                </c:pt>
                <c:pt idx="704">
                  <c:v>9.9958000000000027</c:v>
                </c:pt>
                <c:pt idx="705">
                  <c:v>10.665500000000012</c:v>
                </c:pt>
                <c:pt idx="706">
                  <c:v>11.182700000000002</c:v>
                </c:pt>
                <c:pt idx="707">
                  <c:v>0</c:v>
                </c:pt>
                <c:pt idx="708">
                  <c:v>0.72850000000000004</c:v>
                </c:pt>
                <c:pt idx="709">
                  <c:v>0.75000000000000089</c:v>
                </c:pt>
                <c:pt idx="710">
                  <c:v>0.75000000000000089</c:v>
                </c:pt>
                <c:pt idx="711">
                  <c:v>1.3028</c:v>
                </c:pt>
                <c:pt idx="712">
                  <c:v>1.3028</c:v>
                </c:pt>
                <c:pt idx="713">
                  <c:v>1.799599999999999</c:v>
                </c:pt>
                <c:pt idx="714">
                  <c:v>2.0771999999999999</c:v>
                </c:pt>
                <c:pt idx="715">
                  <c:v>3.0761999999999987</c:v>
                </c:pt>
                <c:pt idx="716">
                  <c:v>3.0761999999999987</c:v>
                </c:pt>
                <c:pt idx="717">
                  <c:v>3.0761999999999987</c:v>
                </c:pt>
                <c:pt idx="718">
                  <c:v>3.3024999999999971</c:v>
                </c:pt>
                <c:pt idx="719">
                  <c:v>3.3024999999999971</c:v>
                </c:pt>
                <c:pt idx="720">
                  <c:v>3.7703000000000002</c:v>
                </c:pt>
                <c:pt idx="721">
                  <c:v>4.2335000000000003</c:v>
                </c:pt>
                <c:pt idx="722">
                  <c:v>4.4252000000000002</c:v>
                </c:pt>
                <c:pt idx="723">
                  <c:v>5.0682</c:v>
                </c:pt>
                <c:pt idx="724">
                  <c:v>5.2395000000000014</c:v>
                </c:pt>
                <c:pt idx="725">
                  <c:v>5.5692000000000004</c:v>
                </c:pt>
                <c:pt idx="726">
                  <c:v>5.7280999999999995</c:v>
                </c:pt>
                <c:pt idx="727">
                  <c:v>5.7280999999999995</c:v>
                </c:pt>
                <c:pt idx="728">
                  <c:v>6.0350000000000001</c:v>
                </c:pt>
                <c:pt idx="729">
                  <c:v>6.1833999999999998</c:v>
                </c:pt>
                <c:pt idx="730">
                  <c:v>6.1833999999999998</c:v>
                </c:pt>
                <c:pt idx="731">
                  <c:v>6.4707000000000034</c:v>
                </c:pt>
                <c:pt idx="732">
                  <c:v>6.4707000000000034</c:v>
                </c:pt>
                <c:pt idx="733">
                  <c:v>6.4707000000000034</c:v>
                </c:pt>
                <c:pt idx="734">
                  <c:v>6.6099999999999985</c:v>
                </c:pt>
                <c:pt idx="735">
                  <c:v>6.7465000000000002</c:v>
                </c:pt>
                <c:pt idx="736">
                  <c:v>6.8803000000000001</c:v>
                </c:pt>
                <c:pt idx="737">
                  <c:v>7.0117000000000003</c:v>
                </c:pt>
                <c:pt idx="738">
                  <c:v>7.0117000000000003</c:v>
                </c:pt>
                <c:pt idx="739">
                  <c:v>7.1406999999999998</c:v>
                </c:pt>
                <c:pt idx="740">
                  <c:v>7.2672999999999996</c:v>
                </c:pt>
                <c:pt idx="741">
                  <c:v>7.3917000000000002</c:v>
                </c:pt>
                <c:pt idx="742">
                  <c:v>7.5139999999999985</c:v>
                </c:pt>
                <c:pt idx="743">
                  <c:v>7.6342999999999996</c:v>
                </c:pt>
                <c:pt idx="744">
                  <c:v>7.7526000000000002</c:v>
                </c:pt>
                <c:pt idx="745">
                  <c:v>7.7526000000000002</c:v>
                </c:pt>
                <c:pt idx="746">
                  <c:v>7.7526000000000002</c:v>
                </c:pt>
                <c:pt idx="747">
                  <c:v>7.8689999999999936</c:v>
                </c:pt>
                <c:pt idx="748">
                  <c:v>8.3170000000000002</c:v>
                </c:pt>
                <c:pt idx="749">
                  <c:v>8.3170000000000002</c:v>
                </c:pt>
                <c:pt idx="750">
                  <c:v>8.7397000000000009</c:v>
                </c:pt>
                <c:pt idx="751">
                  <c:v>8.7397000000000009</c:v>
                </c:pt>
                <c:pt idx="752">
                  <c:v>8.841800000000001</c:v>
                </c:pt>
                <c:pt idx="753">
                  <c:v>8.9426000000000005</c:v>
                </c:pt>
                <c:pt idx="754">
                  <c:v>9.2372999999999994</c:v>
                </c:pt>
                <c:pt idx="755">
                  <c:v>0</c:v>
                </c:pt>
                <c:pt idx="756">
                  <c:v>0</c:v>
                </c:pt>
                <c:pt idx="757">
                  <c:v>0.75000000000000089</c:v>
                </c:pt>
                <c:pt idx="758">
                  <c:v>0.75000000000000089</c:v>
                </c:pt>
                <c:pt idx="759">
                  <c:v>1.5684</c:v>
                </c:pt>
                <c:pt idx="760">
                  <c:v>1.5684</c:v>
                </c:pt>
                <c:pt idx="761">
                  <c:v>1.8257999999999985</c:v>
                </c:pt>
                <c:pt idx="762">
                  <c:v>2.6561999999999997</c:v>
                </c:pt>
                <c:pt idx="763">
                  <c:v>2.6561999999999997</c:v>
                </c:pt>
                <c:pt idx="764">
                  <c:v>2.6561999999999997</c:v>
                </c:pt>
                <c:pt idx="765">
                  <c:v>2.9100999999999977</c:v>
                </c:pt>
                <c:pt idx="766">
                  <c:v>3.1541000000000001</c:v>
                </c:pt>
                <c:pt idx="767">
                  <c:v>3.1541000000000001</c:v>
                </c:pt>
                <c:pt idx="768">
                  <c:v>3.3889</c:v>
                </c:pt>
                <c:pt idx="769">
                  <c:v>3.3889</c:v>
                </c:pt>
                <c:pt idx="770">
                  <c:v>3.3889</c:v>
                </c:pt>
                <c:pt idx="771">
                  <c:v>3.8857999999999997</c:v>
                </c:pt>
                <c:pt idx="772">
                  <c:v>4.1452999999999998</c:v>
                </c:pt>
                <c:pt idx="773">
                  <c:v>4.3498999999999999</c:v>
                </c:pt>
                <c:pt idx="774">
                  <c:v>4.5481999999999996</c:v>
                </c:pt>
                <c:pt idx="775">
                  <c:v>4.5481999999999996</c:v>
                </c:pt>
                <c:pt idx="776">
                  <c:v>4.5481999999999996</c:v>
                </c:pt>
                <c:pt idx="777">
                  <c:v>4.7405999999999997</c:v>
                </c:pt>
                <c:pt idx="778">
                  <c:v>4.7405999999999997</c:v>
                </c:pt>
                <c:pt idx="779">
                  <c:v>4.7405999999999997</c:v>
                </c:pt>
                <c:pt idx="780">
                  <c:v>4.7405999999999997</c:v>
                </c:pt>
                <c:pt idx="781">
                  <c:v>4.9908000000000001</c:v>
                </c:pt>
                <c:pt idx="782">
                  <c:v>4.9908000000000001</c:v>
                </c:pt>
                <c:pt idx="783">
                  <c:v>4.9908000000000001</c:v>
                </c:pt>
                <c:pt idx="784">
                  <c:v>4.9908000000000001</c:v>
                </c:pt>
                <c:pt idx="785">
                  <c:v>5.2091000000000003</c:v>
                </c:pt>
                <c:pt idx="786">
                  <c:v>5.3857999999999997</c:v>
                </c:pt>
                <c:pt idx="787">
                  <c:v>5.3857999999999997</c:v>
                </c:pt>
                <c:pt idx="788">
                  <c:v>5.3857999999999997</c:v>
                </c:pt>
                <c:pt idx="789">
                  <c:v>5.3857999999999997</c:v>
                </c:pt>
                <c:pt idx="790">
                  <c:v>5.5578999999999965</c:v>
                </c:pt>
                <c:pt idx="791">
                  <c:v>5.5578999999999965</c:v>
                </c:pt>
                <c:pt idx="792">
                  <c:v>5.5578999999999965</c:v>
                </c:pt>
                <c:pt idx="793">
                  <c:v>5.5578999999999965</c:v>
                </c:pt>
                <c:pt idx="794">
                  <c:v>5.8894000000000002</c:v>
                </c:pt>
                <c:pt idx="795">
                  <c:v>5.8894000000000002</c:v>
                </c:pt>
                <c:pt idx="796">
                  <c:v>5.8894000000000002</c:v>
                </c:pt>
                <c:pt idx="797">
                  <c:v>6.0491999999999999</c:v>
                </c:pt>
                <c:pt idx="798">
                  <c:v>6.0491999999999999</c:v>
                </c:pt>
                <c:pt idx="799">
                  <c:v>6.0491999999999999</c:v>
                </c:pt>
                <c:pt idx="800">
                  <c:v>6.3577999999999975</c:v>
                </c:pt>
                <c:pt idx="801">
                  <c:v>6.3577999999999975</c:v>
                </c:pt>
                <c:pt idx="802">
                  <c:v>6.3577999999999975</c:v>
                </c:pt>
                <c:pt idx="803">
                  <c:v>6.5069999999999997</c:v>
                </c:pt>
                <c:pt idx="804">
                  <c:v>6.5069999999999997</c:v>
                </c:pt>
                <c:pt idx="805">
                  <c:v>6.5069999999999997</c:v>
                </c:pt>
                <c:pt idx="806">
                  <c:v>6.5069999999999997</c:v>
                </c:pt>
                <c:pt idx="807">
                  <c:v>6.7961</c:v>
                </c:pt>
                <c:pt idx="808">
                  <c:v>6.7961</c:v>
                </c:pt>
                <c:pt idx="809">
                  <c:v>6.9362000000000084</c:v>
                </c:pt>
                <c:pt idx="810">
                  <c:v>6.9362000000000084</c:v>
                </c:pt>
                <c:pt idx="811">
                  <c:v>7.0735999999999999</c:v>
                </c:pt>
                <c:pt idx="812">
                  <c:v>7.0735999999999999</c:v>
                </c:pt>
                <c:pt idx="813">
                  <c:v>7.3404999999999996</c:v>
                </c:pt>
                <c:pt idx="814">
                  <c:v>7.4702000000000073</c:v>
                </c:pt>
                <c:pt idx="815">
                  <c:v>7.4702000000000073</c:v>
                </c:pt>
                <c:pt idx="816">
                  <c:v>7.5976999999999997</c:v>
                </c:pt>
                <c:pt idx="817">
                  <c:v>7.7228999999999965</c:v>
                </c:pt>
                <c:pt idx="818">
                  <c:v>7.8460000000000001</c:v>
                </c:pt>
                <c:pt idx="819">
                  <c:v>7.8460000000000001</c:v>
                </c:pt>
                <c:pt idx="820">
                  <c:v>7.9669999999999996</c:v>
                </c:pt>
                <c:pt idx="821">
                  <c:v>8.3185000000000002</c:v>
                </c:pt>
                <c:pt idx="822">
                  <c:v>8.4320000000000004</c:v>
                </c:pt>
                <c:pt idx="823">
                  <c:v>8.7626000000000008</c:v>
                </c:pt>
                <c:pt idx="824">
                  <c:v>9.2832999999999988</c:v>
                </c:pt>
                <c:pt idx="825">
                  <c:v>9.4822000000000006</c:v>
                </c:pt>
                <c:pt idx="826">
                  <c:v>6.8168999999999995</c:v>
                </c:pt>
                <c:pt idx="827">
                  <c:v>8.904300000000001</c:v>
                </c:pt>
                <c:pt idx="828">
                  <c:v>9.2585000000000015</c:v>
                </c:pt>
                <c:pt idx="829">
                  <c:v>9.4857000000000067</c:v>
                </c:pt>
                <c:pt idx="830">
                  <c:v>9.4857000000000067</c:v>
                </c:pt>
                <c:pt idx="831">
                  <c:v>9.4857000000000067</c:v>
                </c:pt>
                <c:pt idx="832">
                  <c:v>9.4857000000000067</c:v>
                </c:pt>
                <c:pt idx="833">
                  <c:v>9.4857000000000067</c:v>
                </c:pt>
                <c:pt idx="834">
                  <c:v>9.4857000000000067</c:v>
                </c:pt>
                <c:pt idx="835">
                  <c:v>9.4857000000000067</c:v>
                </c:pt>
                <c:pt idx="836">
                  <c:v>10.025700000000002</c:v>
                </c:pt>
                <c:pt idx="837">
                  <c:v>10.025700000000002</c:v>
                </c:pt>
                <c:pt idx="838">
                  <c:v>10.025700000000002</c:v>
                </c:pt>
                <c:pt idx="839">
                  <c:v>10.025700000000002</c:v>
                </c:pt>
                <c:pt idx="840">
                  <c:v>10.025700000000002</c:v>
                </c:pt>
                <c:pt idx="841">
                  <c:v>10.025700000000002</c:v>
                </c:pt>
                <c:pt idx="842">
                  <c:v>10.332400000000012</c:v>
                </c:pt>
                <c:pt idx="843">
                  <c:v>10.5304</c:v>
                </c:pt>
                <c:pt idx="844">
                  <c:v>10.5304</c:v>
                </c:pt>
                <c:pt idx="845">
                  <c:v>10.5304</c:v>
                </c:pt>
                <c:pt idx="846">
                  <c:v>10.5304</c:v>
                </c:pt>
                <c:pt idx="847">
                  <c:v>10.723600000000001</c:v>
                </c:pt>
                <c:pt idx="848">
                  <c:v>10.723600000000001</c:v>
                </c:pt>
                <c:pt idx="849">
                  <c:v>11.004800000000001</c:v>
                </c:pt>
                <c:pt idx="850">
                  <c:v>11.004800000000001</c:v>
                </c:pt>
                <c:pt idx="851">
                  <c:v>11.187000000000001</c:v>
                </c:pt>
                <c:pt idx="852">
                  <c:v>11.452900000000012</c:v>
                </c:pt>
                <c:pt idx="853">
                  <c:v>11.452900000000012</c:v>
                </c:pt>
                <c:pt idx="854">
                  <c:v>11.452900000000012</c:v>
                </c:pt>
                <c:pt idx="855">
                  <c:v>11.452900000000012</c:v>
                </c:pt>
                <c:pt idx="856">
                  <c:v>11.625400000000004</c:v>
                </c:pt>
                <c:pt idx="857">
                  <c:v>12.2821</c:v>
                </c:pt>
              </c:numCache>
            </c:numRef>
          </c:xVal>
          <c:yVal>
            <c:numRef>
              <c:f>données!$K$88:$K$3221</c:f>
              <c:numCache>
                <c:formatCode>General</c:formatCode>
                <c:ptCount val="858"/>
                <c:pt idx="3">
                  <c:v>4.3</c:v>
                </c:pt>
                <c:pt idx="10">
                  <c:v>6</c:v>
                </c:pt>
                <c:pt idx="15">
                  <c:v>8.1</c:v>
                </c:pt>
                <c:pt idx="17">
                  <c:v>8.6</c:v>
                </c:pt>
                <c:pt idx="19">
                  <c:v>8.2000000000000011</c:v>
                </c:pt>
                <c:pt idx="20">
                  <c:v>6.4</c:v>
                </c:pt>
                <c:pt idx="24">
                  <c:v>8</c:v>
                </c:pt>
                <c:pt idx="25">
                  <c:v>8.8000000000000007</c:v>
                </c:pt>
                <c:pt idx="26">
                  <c:v>8.3000000000000007</c:v>
                </c:pt>
                <c:pt idx="28">
                  <c:v>9.1</c:v>
                </c:pt>
                <c:pt idx="29">
                  <c:v>7.6</c:v>
                </c:pt>
                <c:pt idx="31">
                  <c:v>8.7000000000000011</c:v>
                </c:pt>
                <c:pt idx="34">
                  <c:v>9.9</c:v>
                </c:pt>
                <c:pt idx="35">
                  <c:v>9</c:v>
                </c:pt>
                <c:pt idx="38">
                  <c:v>8.3000000000000007</c:v>
                </c:pt>
                <c:pt idx="39">
                  <c:v>8.3000000000000007</c:v>
                </c:pt>
                <c:pt idx="40">
                  <c:v>8.2000000000000011</c:v>
                </c:pt>
                <c:pt idx="41">
                  <c:v>9.5</c:v>
                </c:pt>
                <c:pt idx="42">
                  <c:v>8.4</c:v>
                </c:pt>
                <c:pt idx="43">
                  <c:v>9</c:v>
                </c:pt>
                <c:pt idx="44">
                  <c:v>9.1</c:v>
                </c:pt>
                <c:pt idx="45">
                  <c:v>9.2000000000000011</c:v>
                </c:pt>
                <c:pt idx="47">
                  <c:v>8.8000000000000007</c:v>
                </c:pt>
                <c:pt idx="54" formatCode="0.0">
                  <c:v>9.4</c:v>
                </c:pt>
                <c:pt idx="56" formatCode="0.0">
                  <c:v>9.5</c:v>
                </c:pt>
                <c:pt idx="57" formatCode="0.0">
                  <c:v>11.1</c:v>
                </c:pt>
                <c:pt idx="62" formatCode="0.0">
                  <c:v>11.1</c:v>
                </c:pt>
                <c:pt idx="63" formatCode="0.0">
                  <c:v>10.9</c:v>
                </c:pt>
                <c:pt idx="64" formatCode="0.0">
                  <c:v>10.7</c:v>
                </c:pt>
                <c:pt idx="67" formatCode="0.0">
                  <c:v>11.1</c:v>
                </c:pt>
                <c:pt idx="68" formatCode="0.0">
                  <c:v>12</c:v>
                </c:pt>
                <c:pt idx="70" formatCode="0.0">
                  <c:v>10.1</c:v>
                </c:pt>
                <c:pt idx="71" formatCode="0.0">
                  <c:v>12.1</c:v>
                </c:pt>
                <c:pt idx="75" formatCode="0.0">
                  <c:v>10.4</c:v>
                </c:pt>
                <c:pt idx="79" formatCode="0.0">
                  <c:v>12.6</c:v>
                </c:pt>
                <c:pt idx="80" formatCode="0.0">
                  <c:v>13.6</c:v>
                </c:pt>
                <c:pt idx="82" formatCode="0.0">
                  <c:v>12.8</c:v>
                </c:pt>
                <c:pt idx="83" formatCode="0.0">
                  <c:v>12.7</c:v>
                </c:pt>
                <c:pt idx="92" formatCode="0.0">
                  <c:v>13.1</c:v>
                </c:pt>
                <c:pt idx="97">
                  <c:v>5.8</c:v>
                </c:pt>
                <c:pt idx="100">
                  <c:v>6</c:v>
                </c:pt>
                <c:pt idx="101">
                  <c:v>5.7</c:v>
                </c:pt>
                <c:pt idx="102">
                  <c:v>7.5</c:v>
                </c:pt>
                <c:pt idx="107">
                  <c:v>7.7</c:v>
                </c:pt>
                <c:pt idx="112">
                  <c:v>7.2</c:v>
                </c:pt>
                <c:pt idx="113">
                  <c:v>8.3000000000000007</c:v>
                </c:pt>
                <c:pt idx="115">
                  <c:v>8.1</c:v>
                </c:pt>
                <c:pt idx="120">
                  <c:v>8.8000000000000007</c:v>
                </c:pt>
                <c:pt idx="128">
                  <c:v>9.3000000000000007</c:v>
                </c:pt>
                <c:pt idx="131">
                  <c:v>8.5</c:v>
                </c:pt>
                <c:pt idx="132">
                  <c:v>9</c:v>
                </c:pt>
                <c:pt idx="135">
                  <c:v>9.1</c:v>
                </c:pt>
                <c:pt idx="139">
                  <c:v>9.2000000000000011</c:v>
                </c:pt>
                <c:pt idx="142">
                  <c:v>10.200000000000001</c:v>
                </c:pt>
                <c:pt idx="145">
                  <c:v>10.5</c:v>
                </c:pt>
                <c:pt idx="147">
                  <c:v>9.8000000000000007</c:v>
                </c:pt>
                <c:pt idx="153">
                  <c:v>10.5</c:v>
                </c:pt>
                <c:pt idx="166">
                  <c:v>3.8</c:v>
                </c:pt>
                <c:pt idx="170">
                  <c:v>4.2</c:v>
                </c:pt>
                <c:pt idx="179">
                  <c:v>6.2</c:v>
                </c:pt>
                <c:pt idx="183">
                  <c:v>7.3</c:v>
                </c:pt>
                <c:pt idx="184">
                  <c:v>5.7</c:v>
                </c:pt>
                <c:pt idx="185">
                  <c:v>7.2</c:v>
                </c:pt>
                <c:pt idx="188">
                  <c:v>6</c:v>
                </c:pt>
                <c:pt idx="193">
                  <c:v>6.7</c:v>
                </c:pt>
                <c:pt idx="197">
                  <c:v>7.2</c:v>
                </c:pt>
                <c:pt idx="199">
                  <c:v>6.6</c:v>
                </c:pt>
                <c:pt idx="201">
                  <c:v>6.9</c:v>
                </c:pt>
                <c:pt idx="205">
                  <c:v>6.6</c:v>
                </c:pt>
                <c:pt idx="206">
                  <c:v>5.8</c:v>
                </c:pt>
                <c:pt idx="222">
                  <c:v>8.6</c:v>
                </c:pt>
                <c:pt idx="225">
                  <c:v>8.3000000000000007</c:v>
                </c:pt>
                <c:pt idx="227">
                  <c:v>11.1</c:v>
                </c:pt>
                <c:pt idx="232">
                  <c:v>6.6</c:v>
                </c:pt>
                <c:pt idx="235">
                  <c:v>9</c:v>
                </c:pt>
                <c:pt idx="238">
                  <c:v>7.7</c:v>
                </c:pt>
                <c:pt idx="239">
                  <c:v>7.1</c:v>
                </c:pt>
                <c:pt idx="244">
                  <c:v>9.7000000000000011</c:v>
                </c:pt>
                <c:pt idx="248">
                  <c:v>9.7000000000000011</c:v>
                </c:pt>
                <c:pt idx="252">
                  <c:v>8.9</c:v>
                </c:pt>
                <c:pt idx="256">
                  <c:v>9.3000000000000007</c:v>
                </c:pt>
                <c:pt idx="258">
                  <c:v>9.2000000000000011</c:v>
                </c:pt>
                <c:pt idx="259">
                  <c:v>8.9</c:v>
                </c:pt>
                <c:pt idx="261">
                  <c:v>8.4</c:v>
                </c:pt>
                <c:pt idx="262">
                  <c:v>9.2000000000000011</c:v>
                </c:pt>
                <c:pt idx="263">
                  <c:v>9.2000000000000011</c:v>
                </c:pt>
                <c:pt idx="271">
                  <c:v>9.2000000000000011</c:v>
                </c:pt>
                <c:pt idx="272">
                  <c:v>10.1</c:v>
                </c:pt>
                <c:pt idx="274">
                  <c:v>11.2</c:v>
                </c:pt>
                <c:pt idx="275">
                  <c:v>11.3</c:v>
                </c:pt>
                <c:pt idx="276">
                  <c:v>11</c:v>
                </c:pt>
                <c:pt idx="278">
                  <c:v>10</c:v>
                </c:pt>
                <c:pt idx="279">
                  <c:v>10.5</c:v>
                </c:pt>
                <c:pt idx="280">
                  <c:v>11.7</c:v>
                </c:pt>
                <c:pt idx="295">
                  <c:v>6</c:v>
                </c:pt>
                <c:pt idx="297">
                  <c:v>6.4</c:v>
                </c:pt>
                <c:pt idx="298">
                  <c:v>6.2</c:v>
                </c:pt>
                <c:pt idx="303">
                  <c:v>5.9</c:v>
                </c:pt>
                <c:pt idx="306">
                  <c:v>6.1</c:v>
                </c:pt>
                <c:pt idx="308">
                  <c:v>6.8</c:v>
                </c:pt>
                <c:pt idx="311">
                  <c:v>5.9</c:v>
                </c:pt>
                <c:pt idx="316">
                  <c:v>6.5</c:v>
                </c:pt>
                <c:pt idx="322">
                  <c:v>7.8</c:v>
                </c:pt>
                <c:pt idx="327">
                  <c:v>7.2</c:v>
                </c:pt>
                <c:pt idx="331">
                  <c:v>7.3</c:v>
                </c:pt>
                <c:pt idx="333">
                  <c:v>7.1</c:v>
                </c:pt>
                <c:pt idx="334">
                  <c:v>6.9</c:v>
                </c:pt>
                <c:pt idx="337">
                  <c:v>7.1</c:v>
                </c:pt>
                <c:pt idx="338">
                  <c:v>6.6</c:v>
                </c:pt>
                <c:pt idx="339">
                  <c:v>7.6</c:v>
                </c:pt>
                <c:pt idx="340">
                  <c:v>7.3</c:v>
                </c:pt>
                <c:pt idx="345">
                  <c:v>7.2</c:v>
                </c:pt>
                <c:pt idx="348">
                  <c:v>7.6</c:v>
                </c:pt>
                <c:pt idx="353">
                  <c:v>7.2</c:v>
                </c:pt>
                <c:pt idx="354">
                  <c:v>7.8</c:v>
                </c:pt>
                <c:pt idx="355">
                  <c:v>8.3000000000000007</c:v>
                </c:pt>
                <c:pt idx="356">
                  <c:v>8.1</c:v>
                </c:pt>
                <c:pt idx="357">
                  <c:v>7.5</c:v>
                </c:pt>
                <c:pt idx="359">
                  <c:v>7.5</c:v>
                </c:pt>
                <c:pt idx="360">
                  <c:v>7.6</c:v>
                </c:pt>
                <c:pt idx="361">
                  <c:v>8.2000000000000011</c:v>
                </c:pt>
                <c:pt idx="362">
                  <c:v>8.3000000000000007</c:v>
                </c:pt>
                <c:pt idx="364">
                  <c:v>7.2</c:v>
                </c:pt>
                <c:pt idx="365">
                  <c:v>8.3000000000000007</c:v>
                </c:pt>
                <c:pt idx="369">
                  <c:v>8</c:v>
                </c:pt>
                <c:pt idx="371">
                  <c:v>8.7000000000000011</c:v>
                </c:pt>
                <c:pt idx="372">
                  <c:v>7.3</c:v>
                </c:pt>
                <c:pt idx="375">
                  <c:v>8.4</c:v>
                </c:pt>
                <c:pt idx="385">
                  <c:v>7.5</c:v>
                </c:pt>
                <c:pt idx="386">
                  <c:v>7.3</c:v>
                </c:pt>
                <c:pt idx="390">
                  <c:v>7.6</c:v>
                </c:pt>
                <c:pt idx="391">
                  <c:v>8</c:v>
                </c:pt>
                <c:pt idx="394">
                  <c:v>8.6</c:v>
                </c:pt>
                <c:pt idx="395">
                  <c:v>9.3000000000000007</c:v>
                </c:pt>
                <c:pt idx="398">
                  <c:v>7.6</c:v>
                </c:pt>
                <c:pt idx="400">
                  <c:v>8</c:v>
                </c:pt>
                <c:pt idx="409">
                  <c:v>8.4</c:v>
                </c:pt>
                <c:pt idx="412">
                  <c:v>8.5</c:v>
                </c:pt>
                <c:pt idx="418">
                  <c:v>8.9</c:v>
                </c:pt>
                <c:pt idx="419">
                  <c:v>8.6</c:v>
                </c:pt>
                <c:pt idx="420">
                  <c:v>9</c:v>
                </c:pt>
                <c:pt idx="433">
                  <c:v>6.7</c:v>
                </c:pt>
                <c:pt idx="436">
                  <c:v>6</c:v>
                </c:pt>
                <c:pt idx="438">
                  <c:v>6.5</c:v>
                </c:pt>
                <c:pt idx="439">
                  <c:v>6.8</c:v>
                </c:pt>
                <c:pt idx="442">
                  <c:v>8.4</c:v>
                </c:pt>
                <c:pt idx="443">
                  <c:v>6.4</c:v>
                </c:pt>
                <c:pt idx="444">
                  <c:v>7.5</c:v>
                </c:pt>
                <c:pt idx="445">
                  <c:v>6.9</c:v>
                </c:pt>
                <c:pt idx="449">
                  <c:v>6.5</c:v>
                </c:pt>
                <c:pt idx="450">
                  <c:v>7.2</c:v>
                </c:pt>
                <c:pt idx="452">
                  <c:v>7.6</c:v>
                </c:pt>
                <c:pt idx="453">
                  <c:v>8.4</c:v>
                </c:pt>
                <c:pt idx="455">
                  <c:v>6.8</c:v>
                </c:pt>
                <c:pt idx="460">
                  <c:v>7.3</c:v>
                </c:pt>
                <c:pt idx="461">
                  <c:v>8.1</c:v>
                </c:pt>
                <c:pt idx="462">
                  <c:v>6.8</c:v>
                </c:pt>
                <c:pt idx="467">
                  <c:v>7.2</c:v>
                </c:pt>
                <c:pt idx="468">
                  <c:v>8.6</c:v>
                </c:pt>
                <c:pt idx="469">
                  <c:v>7.6</c:v>
                </c:pt>
                <c:pt idx="475">
                  <c:v>7.9</c:v>
                </c:pt>
                <c:pt idx="476">
                  <c:v>8.6</c:v>
                </c:pt>
                <c:pt idx="477">
                  <c:v>9.8000000000000007</c:v>
                </c:pt>
                <c:pt idx="485">
                  <c:v>9.6</c:v>
                </c:pt>
                <c:pt idx="486">
                  <c:v>7.7</c:v>
                </c:pt>
                <c:pt idx="492">
                  <c:v>10.3</c:v>
                </c:pt>
                <c:pt idx="494">
                  <c:v>10.4</c:v>
                </c:pt>
                <c:pt idx="495">
                  <c:v>9.2000000000000011</c:v>
                </c:pt>
                <c:pt idx="497">
                  <c:v>9</c:v>
                </c:pt>
                <c:pt idx="501">
                  <c:v>10.9</c:v>
                </c:pt>
                <c:pt idx="503">
                  <c:v>10</c:v>
                </c:pt>
                <c:pt idx="504">
                  <c:v>11.6</c:v>
                </c:pt>
                <c:pt idx="505">
                  <c:v>10.6</c:v>
                </c:pt>
                <c:pt idx="506">
                  <c:v>10.7</c:v>
                </c:pt>
                <c:pt idx="508">
                  <c:v>10.200000000000001</c:v>
                </c:pt>
                <c:pt idx="510">
                  <c:v>11.2</c:v>
                </c:pt>
                <c:pt idx="512">
                  <c:v>10.9</c:v>
                </c:pt>
                <c:pt idx="514">
                  <c:v>10.5</c:v>
                </c:pt>
                <c:pt idx="516">
                  <c:v>11.2</c:v>
                </c:pt>
                <c:pt idx="520">
                  <c:v>11.4</c:v>
                </c:pt>
                <c:pt idx="521">
                  <c:v>11.9</c:v>
                </c:pt>
                <c:pt idx="522">
                  <c:v>12.1</c:v>
                </c:pt>
                <c:pt idx="523">
                  <c:v>12.6</c:v>
                </c:pt>
                <c:pt idx="529">
                  <c:v>13.6</c:v>
                </c:pt>
                <c:pt idx="531">
                  <c:v>12</c:v>
                </c:pt>
                <c:pt idx="532">
                  <c:v>13.6</c:v>
                </c:pt>
                <c:pt idx="538">
                  <c:v>12.6</c:v>
                </c:pt>
                <c:pt idx="544">
                  <c:v>6.1</c:v>
                </c:pt>
                <c:pt idx="548">
                  <c:v>9.1</c:v>
                </c:pt>
                <c:pt idx="550">
                  <c:v>8.2000000000000011</c:v>
                </c:pt>
                <c:pt idx="551">
                  <c:v>8</c:v>
                </c:pt>
                <c:pt idx="554">
                  <c:v>8.6</c:v>
                </c:pt>
                <c:pt idx="555">
                  <c:v>8.3000000000000007</c:v>
                </c:pt>
                <c:pt idx="561">
                  <c:v>8</c:v>
                </c:pt>
                <c:pt idx="569">
                  <c:v>8.3000000000000007</c:v>
                </c:pt>
                <c:pt idx="570">
                  <c:v>8.6</c:v>
                </c:pt>
                <c:pt idx="573">
                  <c:v>8.2000000000000011</c:v>
                </c:pt>
                <c:pt idx="583">
                  <c:v>10.1</c:v>
                </c:pt>
                <c:pt idx="584">
                  <c:v>9.1</c:v>
                </c:pt>
                <c:pt idx="586">
                  <c:v>10.3</c:v>
                </c:pt>
                <c:pt idx="588">
                  <c:v>10.200000000000001</c:v>
                </c:pt>
                <c:pt idx="590">
                  <c:v>10.7</c:v>
                </c:pt>
                <c:pt idx="591">
                  <c:v>10.3</c:v>
                </c:pt>
                <c:pt idx="593">
                  <c:v>11.5</c:v>
                </c:pt>
                <c:pt idx="594">
                  <c:v>10.1</c:v>
                </c:pt>
                <c:pt idx="598">
                  <c:v>10</c:v>
                </c:pt>
                <c:pt idx="599">
                  <c:v>9.7000000000000011</c:v>
                </c:pt>
                <c:pt idx="600">
                  <c:v>10.4</c:v>
                </c:pt>
                <c:pt idx="602">
                  <c:v>10.4</c:v>
                </c:pt>
                <c:pt idx="604">
                  <c:v>10.1</c:v>
                </c:pt>
                <c:pt idx="633">
                  <c:v>6.6</c:v>
                </c:pt>
                <c:pt idx="634">
                  <c:v>6.4</c:v>
                </c:pt>
                <c:pt idx="638">
                  <c:v>6.4</c:v>
                </c:pt>
                <c:pt idx="643">
                  <c:v>6.7</c:v>
                </c:pt>
                <c:pt idx="644">
                  <c:v>7.7</c:v>
                </c:pt>
                <c:pt idx="647">
                  <c:v>6.3</c:v>
                </c:pt>
                <c:pt idx="648">
                  <c:v>7.1</c:v>
                </c:pt>
                <c:pt idx="652">
                  <c:v>8.3000000000000007</c:v>
                </c:pt>
                <c:pt idx="653">
                  <c:v>6.5</c:v>
                </c:pt>
                <c:pt idx="656">
                  <c:v>7.1</c:v>
                </c:pt>
                <c:pt idx="657">
                  <c:v>7.3</c:v>
                </c:pt>
                <c:pt idx="659">
                  <c:v>7.2</c:v>
                </c:pt>
                <c:pt idx="660">
                  <c:v>9</c:v>
                </c:pt>
                <c:pt idx="666">
                  <c:v>7.5</c:v>
                </c:pt>
                <c:pt idx="668">
                  <c:v>7</c:v>
                </c:pt>
                <c:pt idx="672">
                  <c:v>7.7</c:v>
                </c:pt>
                <c:pt idx="673">
                  <c:v>8.3000000000000007</c:v>
                </c:pt>
                <c:pt idx="676">
                  <c:v>8.4</c:v>
                </c:pt>
                <c:pt idx="677">
                  <c:v>9.4</c:v>
                </c:pt>
                <c:pt idx="682">
                  <c:v>10.200000000000001</c:v>
                </c:pt>
                <c:pt idx="683">
                  <c:v>8.7000000000000011</c:v>
                </c:pt>
                <c:pt idx="684">
                  <c:v>11.5</c:v>
                </c:pt>
                <c:pt idx="685">
                  <c:v>9.5</c:v>
                </c:pt>
                <c:pt idx="686">
                  <c:v>9.5</c:v>
                </c:pt>
                <c:pt idx="691">
                  <c:v>9.6</c:v>
                </c:pt>
                <c:pt idx="692">
                  <c:v>9.5</c:v>
                </c:pt>
                <c:pt idx="693">
                  <c:v>9.2000000000000011</c:v>
                </c:pt>
                <c:pt idx="698">
                  <c:v>10.7</c:v>
                </c:pt>
                <c:pt idx="699">
                  <c:v>8.9</c:v>
                </c:pt>
                <c:pt idx="700">
                  <c:v>10.3</c:v>
                </c:pt>
                <c:pt idx="701">
                  <c:v>10.7</c:v>
                </c:pt>
                <c:pt idx="702">
                  <c:v>10.9</c:v>
                </c:pt>
                <c:pt idx="706">
                  <c:v>11.7</c:v>
                </c:pt>
                <c:pt idx="711">
                  <c:v>1.5</c:v>
                </c:pt>
                <c:pt idx="715">
                  <c:v>4</c:v>
                </c:pt>
                <c:pt idx="716">
                  <c:v>3.2</c:v>
                </c:pt>
                <c:pt idx="717">
                  <c:v>3.7</c:v>
                </c:pt>
                <c:pt idx="718">
                  <c:v>5</c:v>
                </c:pt>
                <c:pt idx="720">
                  <c:v>5.7</c:v>
                </c:pt>
                <c:pt idx="721">
                  <c:v>5.7</c:v>
                </c:pt>
                <c:pt idx="722">
                  <c:v>6.4</c:v>
                </c:pt>
                <c:pt idx="724">
                  <c:v>6</c:v>
                </c:pt>
                <c:pt idx="725">
                  <c:v>5.6</c:v>
                </c:pt>
                <c:pt idx="726">
                  <c:v>7.6</c:v>
                </c:pt>
                <c:pt idx="729">
                  <c:v>6.5</c:v>
                </c:pt>
                <c:pt idx="731">
                  <c:v>7.1</c:v>
                </c:pt>
                <c:pt idx="739">
                  <c:v>7.7</c:v>
                </c:pt>
                <c:pt idx="740">
                  <c:v>8.8000000000000007</c:v>
                </c:pt>
                <c:pt idx="741">
                  <c:v>8.7000000000000011</c:v>
                </c:pt>
                <c:pt idx="744">
                  <c:v>7.5</c:v>
                </c:pt>
                <c:pt idx="750">
                  <c:v>7.4</c:v>
                </c:pt>
                <c:pt idx="751">
                  <c:v>9</c:v>
                </c:pt>
                <c:pt idx="754">
                  <c:v>9.8000000000000007</c:v>
                </c:pt>
                <c:pt idx="769">
                  <c:v>5.7</c:v>
                </c:pt>
                <c:pt idx="770">
                  <c:v>6.3</c:v>
                </c:pt>
                <c:pt idx="775">
                  <c:v>6.9</c:v>
                </c:pt>
                <c:pt idx="782">
                  <c:v>8.6</c:v>
                </c:pt>
                <c:pt idx="783">
                  <c:v>6.8</c:v>
                </c:pt>
                <c:pt idx="786">
                  <c:v>6.4</c:v>
                </c:pt>
                <c:pt idx="787">
                  <c:v>7.9</c:v>
                </c:pt>
                <c:pt idx="788">
                  <c:v>8.2000000000000011</c:v>
                </c:pt>
                <c:pt idx="790">
                  <c:v>7.8</c:v>
                </c:pt>
                <c:pt idx="797">
                  <c:v>8.4</c:v>
                </c:pt>
                <c:pt idx="800">
                  <c:v>7</c:v>
                </c:pt>
                <c:pt idx="801">
                  <c:v>8.1</c:v>
                </c:pt>
                <c:pt idx="807">
                  <c:v>8.5</c:v>
                </c:pt>
                <c:pt idx="811">
                  <c:v>9.1</c:v>
                </c:pt>
                <c:pt idx="812">
                  <c:v>7.2</c:v>
                </c:pt>
                <c:pt idx="813">
                  <c:v>8.2000000000000011</c:v>
                </c:pt>
                <c:pt idx="814">
                  <c:v>8.8000000000000007</c:v>
                </c:pt>
                <c:pt idx="816">
                  <c:v>9.1</c:v>
                </c:pt>
                <c:pt idx="818">
                  <c:v>8.9</c:v>
                </c:pt>
                <c:pt idx="820">
                  <c:v>8.9</c:v>
                </c:pt>
                <c:pt idx="822">
                  <c:v>8.9</c:v>
                </c:pt>
                <c:pt idx="825">
                  <c:v>10.8</c:v>
                </c:pt>
                <c:pt idx="828">
                  <c:v>10</c:v>
                </c:pt>
                <c:pt idx="831">
                  <c:v>11.5</c:v>
                </c:pt>
                <c:pt idx="832">
                  <c:v>11.1</c:v>
                </c:pt>
                <c:pt idx="833">
                  <c:v>11.5</c:v>
                </c:pt>
                <c:pt idx="834">
                  <c:v>11.2</c:v>
                </c:pt>
                <c:pt idx="839">
                  <c:v>10.4</c:v>
                </c:pt>
                <c:pt idx="841">
                  <c:v>11</c:v>
                </c:pt>
                <c:pt idx="845">
                  <c:v>12</c:v>
                </c:pt>
                <c:pt idx="847">
                  <c:v>12.8</c:v>
                </c:pt>
                <c:pt idx="851">
                  <c:v>10.8</c:v>
                </c:pt>
                <c:pt idx="852">
                  <c:v>12.8</c:v>
                </c:pt>
                <c:pt idx="853">
                  <c:v>11.7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476320"/>
        <c:axId val="166476880"/>
      </c:scatterChart>
      <c:valAx>
        <c:axId val="166476320"/>
        <c:scaling>
          <c:orientation val="minMax"/>
          <c:max val="1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smtClean="0"/>
                  <a:t>Hauteur de </a:t>
                </a:r>
                <a:r>
                  <a:rPr lang="en-US" sz="1200" dirty="0" err="1"/>
                  <a:t>découpe</a:t>
                </a:r>
                <a:r>
                  <a:rPr lang="en-US" sz="1200" dirty="0"/>
                  <a:t> à 7 cm </a:t>
                </a:r>
                <a:r>
                  <a:rPr lang="en-US" sz="1200" dirty="0" smtClean="0"/>
                  <a:t>du </a:t>
                </a:r>
                <a:r>
                  <a:rPr lang="en-US" sz="1200" dirty="0" err="1" smtClean="0"/>
                  <a:t>profil</a:t>
                </a:r>
                <a:r>
                  <a:rPr lang="en-US" sz="1200" dirty="0" smtClean="0"/>
                  <a:t> de </a:t>
                </a:r>
                <a:r>
                  <a:rPr lang="en-US" sz="1200" dirty="0" err="1" smtClean="0"/>
                  <a:t>tige</a:t>
                </a:r>
                <a:r>
                  <a:rPr lang="en-US" sz="1200" baseline="0" dirty="0" smtClean="0"/>
                  <a:t> </a:t>
                </a:r>
                <a:r>
                  <a:rPr lang="en-US" sz="1200" baseline="0" dirty="0"/>
                  <a:t>(m)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17841127674267132"/>
              <c:y val="0.897769984250440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66476880"/>
        <c:crosses val="autoZero"/>
        <c:crossBetween val="midCat"/>
        <c:majorUnit val="2"/>
      </c:valAx>
      <c:valAx>
        <c:axId val="166476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Hauteur </a:t>
                </a:r>
                <a:r>
                  <a:rPr lang="en-US" sz="1200" dirty="0" smtClean="0"/>
                  <a:t>de </a:t>
                </a:r>
                <a:r>
                  <a:rPr lang="en-US" sz="1200" dirty="0" err="1" smtClean="0"/>
                  <a:t>découpe</a:t>
                </a:r>
                <a:r>
                  <a:rPr lang="en-US" sz="1200" baseline="0" dirty="0" smtClean="0"/>
                  <a:t> </a:t>
                </a:r>
                <a:r>
                  <a:rPr lang="en-US" sz="1200" dirty="0" err="1" smtClean="0"/>
                  <a:t>mesurée</a:t>
                </a:r>
                <a:r>
                  <a:rPr lang="en-US" sz="1200" dirty="0" smtClean="0"/>
                  <a:t> </a:t>
                </a:r>
                <a:r>
                  <a:rPr lang="en-US" sz="1200" dirty="0"/>
                  <a:t>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66476320"/>
        <c:crosses val="autoZero"/>
        <c:crossBetween val="midCat"/>
      </c:valAx>
    </c:plotArea>
    <c:plotVisOnly val="1"/>
    <c:dispBlanksAs val="gap"/>
    <c:showDLblsOverMax val="0"/>
  </c:chart>
  <c:spPr>
    <a:solidFill>
      <a:prstClr val="white"/>
    </a:solidFill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74373845467263"/>
          <c:y val="5.1400554097404488E-2"/>
          <c:w val="0.72943495920415624"/>
          <c:h val="0.734448089822105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stérage!$I$22</c:f>
              <c:strCache>
                <c:ptCount val="1"/>
                <c:pt idx="0">
                  <c:v>plantation</c:v>
                </c:pt>
              </c:strCache>
            </c:strRef>
          </c:tx>
          <c:spPr>
            <a:solidFill>
              <a:srgbClr val="007A37"/>
            </a:solidFill>
          </c:spPr>
          <c:invertIfNegative val="0"/>
          <c:cat>
            <c:strRef>
              <c:f>stérage!$H$23:$H$28</c:f>
              <c:strCache>
                <c:ptCount val="6"/>
                <c:pt idx="0">
                  <c:v>30-40</c:v>
                </c:pt>
                <c:pt idx="1">
                  <c:v>40-50</c:v>
                </c:pt>
                <c:pt idx="2">
                  <c:v>50-60</c:v>
                </c:pt>
                <c:pt idx="3">
                  <c:v>60-70</c:v>
                </c:pt>
                <c:pt idx="4">
                  <c:v>70-80</c:v>
                </c:pt>
                <c:pt idx="5">
                  <c:v>80-90</c:v>
                </c:pt>
              </c:strCache>
            </c:strRef>
          </c:cat>
          <c:val>
            <c:numRef>
              <c:f>stérage!$I$23:$I$28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stérage!$J$22</c:f>
              <c:strCache>
                <c:ptCount val="1"/>
                <c:pt idx="0">
                  <c:v>plantation minimottes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stérage!$H$23:$H$28</c:f>
              <c:strCache>
                <c:ptCount val="6"/>
                <c:pt idx="0">
                  <c:v>30-40</c:v>
                </c:pt>
                <c:pt idx="1">
                  <c:v>40-50</c:v>
                </c:pt>
                <c:pt idx="2">
                  <c:v>50-60</c:v>
                </c:pt>
                <c:pt idx="3">
                  <c:v>60-70</c:v>
                </c:pt>
                <c:pt idx="4">
                  <c:v>70-80</c:v>
                </c:pt>
                <c:pt idx="5">
                  <c:v>80-90</c:v>
                </c:pt>
              </c:strCache>
            </c:strRef>
          </c:cat>
          <c:val>
            <c:numRef>
              <c:f>stérage!$J$23:$J$28</c:f>
              <c:numCache>
                <c:formatCode>General</c:formatCode>
                <c:ptCount val="6"/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stérage!$K$22</c:f>
              <c:strCache>
                <c:ptCount val="1"/>
                <c:pt idx="0">
                  <c:v>Semis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stérage!$H$23:$H$28</c:f>
              <c:strCache>
                <c:ptCount val="6"/>
                <c:pt idx="0">
                  <c:v>30-40</c:v>
                </c:pt>
                <c:pt idx="1">
                  <c:v>40-50</c:v>
                </c:pt>
                <c:pt idx="2">
                  <c:v>50-60</c:v>
                </c:pt>
                <c:pt idx="3">
                  <c:v>60-70</c:v>
                </c:pt>
                <c:pt idx="4">
                  <c:v>70-80</c:v>
                </c:pt>
                <c:pt idx="5">
                  <c:v>80-90</c:v>
                </c:pt>
              </c:strCache>
            </c:strRef>
          </c:cat>
          <c:val>
            <c:numRef>
              <c:f>stérage!$K$23:$K$28</c:f>
              <c:numCache>
                <c:formatCode>General</c:formatCode>
                <c:ptCount val="6"/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824288"/>
        <c:axId val="166824848"/>
      </c:barChart>
      <c:catAx>
        <c:axId val="166824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Volume </a:t>
                </a:r>
                <a:r>
                  <a:rPr lang="en-US" sz="1400" dirty="0" err="1"/>
                  <a:t>mesuré</a:t>
                </a:r>
                <a:r>
                  <a:rPr lang="en-US" sz="1400" dirty="0"/>
                  <a:t> </a:t>
                </a:r>
                <a:r>
                  <a:rPr lang="en-US" sz="1400" dirty="0" err="1"/>
                  <a:t>bord</a:t>
                </a:r>
                <a:r>
                  <a:rPr lang="en-US" sz="1400" dirty="0"/>
                  <a:t> de route (</a:t>
                </a:r>
                <a:r>
                  <a:rPr lang="en-US" sz="1400" dirty="0" err="1" smtClean="0"/>
                  <a:t>st</a:t>
                </a:r>
                <a:r>
                  <a:rPr lang="en-US" sz="1400" dirty="0" smtClean="0"/>
                  <a:t>/ha)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66824848"/>
        <c:crosses val="autoZero"/>
        <c:auto val="1"/>
        <c:lblAlgn val="ctr"/>
        <c:lblOffset val="100"/>
        <c:noMultiLvlLbl val="0"/>
      </c:catAx>
      <c:valAx>
        <c:axId val="166824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Effectif</a:t>
                </a:r>
              </a:p>
            </c:rich>
          </c:tx>
          <c:layout>
            <c:manualLayout>
              <c:xMode val="edge"/>
              <c:yMode val="edge"/>
              <c:x val="7.9103734236685569E-3"/>
              <c:y val="0.353629340302913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66824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241416678749437"/>
          <c:y val="2.7358891559322047E-2"/>
          <c:w val="0.4028933225875091"/>
          <c:h val="0.20514551917172721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03270932859314"/>
          <c:y val="5.7758884433924497E-2"/>
          <c:w val="0.86389984446172641"/>
          <c:h val="0.648150205532718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'répartition dens-circ-G-mortali'!$M$37</c:f>
              <c:strCache>
                <c:ptCount val="1"/>
                <c:pt idx="0">
                  <c:v>Plantation</c:v>
                </c:pt>
              </c:strCache>
            </c:strRef>
          </c:tx>
          <c:spPr>
            <a:solidFill>
              <a:srgbClr val="007A37"/>
            </a:solidFill>
          </c:spPr>
          <c:invertIfNegative val="0"/>
          <c:cat>
            <c:numRef>
              <c:f>'répartition dens-circ-G-mortali'!$L$38:$L$53</c:f>
              <c:numCache>
                <c:formatCode>General</c:formatCode>
                <c:ptCount val="16"/>
                <c:pt idx="0">
                  <c:v>750</c:v>
                </c:pt>
                <c:pt idx="1">
                  <c:v>850</c:v>
                </c:pt>
                <c:pt idx="2">
                  <c:v>950</c:v>
                </c:pt>
                <c:pt idx="3">
                  <c:v>1050</c:v>
                </c:pt>
                <c:pt idx="4">
                  <c:v>1150</c:v>
                </c:pt>
                <c:pt idx="5">
                  <c:v>1250</c:v>
                </c:pt>
                <c:pt idx="6">
                  <c:v>1350</c:v>
                </c:pt>
                <c:pt idx="7">
                  <c:v>1450</c:v>
                </c:pt>
                <c:pt idx="8">
                  <c:v>1550</c:v>
                </c:pt>
                <c:pt idx="9">
                  <c:v>1650</c:v>
                </c:pt>
                <c:pt idx="10">
                  <c:v>1750</c:v>
                </c:pt>
                <c:pt idx="11">
                  <c:v>1850</c:v>
                </c:pt>
                <c:pt idx="12">
                  <c:v>1950</c:v>
                </c:pt>
                <c:pt idx="13">
                  <c:v>2050</c:v>
                </c:pt>
                <c:pt idx="14">
                  <c:v>2150</c:v>
                </c:pt>
                <c:pt idx="15">
                  <c:v>2250</c:v>
                </c:pt>
              </c:numCache>
            </c:numRef>
          </c:cat>
          <c:val>
            <c:numRef>
              <c:f>'répartition dens-circ-G-mortali'!$M$38:$M$53</c:f>
              <c:numCache>
                <c:formatCode>General</c:formatCode>
                <c:ptCount val="16"/>
                <c:pt idx="0">
                  <c:v>1</c:v>
                </c:pt>
                <c:pt idx="3">
                  <c:v>4</c:v>
                </c:pt>
                <c:pt idx="4">
                  <c:v>11</c:v>
                </c:pt>
                <c:pt idx="5">
                  <c:v>8</c:v>
                </c:pt>
                <c:pt idx="6">
                  <c:v>6</c:v>
                </c:pt>
                <c:pt idx="7">
                  <c:v>8</c:v>
                </c:pt>
                <c:pt idx="8">
                  <c:v>5</c:v>
                </c:pt>
                <c:pt idx="9">
                  <c:v>2</c:v>
                </c:pt>
                <c:pt idx="10">
                  <c:v>2</c:v>
                </c:pt>
                <c:pt idx="12">
                  <c:v>2</c:v>
                </c:pt>
              </c:numCache>
            </c:numRef>
          </c:val>
        </c:ser>
        <c:ser>
          <c:idx val="1"/>
          <c:order val="1"/>
          <c:tx>
            <c:strRef>
              <c:f>'répartition dens-circ-G-mortali'!$N$37</c:f>
              <c:strCache>
                <c:ptCount val="1"/>
                <c:pt idx="0">
                  <c:v>Plantation minimottes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'répartition dens-circ-G-mortali'!$L$38:$L$53</c:f>
              <c:numCache>
                <c:formatCode>General</c:formatCode>
                <c:ptCount val="16"/>
                <c:pt idx="0">
                  <c:v>750</c:v>
                </c:pt>
                <c:pt idx="1">
                  <c:v>850</c:v>
                </c:pt>
                <c:pt idx="2">
                  <c:v>950</c:v>
                </c:pt>
                <c:pt idx="3">
                  <c:v>1050</c:v>
                </c:pt>
                <c:pt idx="4">
                  <c:v>1150</c:v>
                </c:pt>
                <c:pt idx="5">
                  <c:v>1250</c:v>
                </c:pt>
                <c:pt idx="6">
                  <c:v>1350</c:v>
                </c:pt>
                <c:pt idx="7">
                  <c:v>1450</c:v>
                </c:pt>
                <c:pt idx="8">
                  <c:v>1550</c:v>
                </c:pt>
                <c:pt idx="9">
                  <c:v>1650</c:v>
                </c:pt>
                <c:pt idx="10">
                  <c:v>1750</c:v>
                </c:pt>
                <c:pt idx="11">
                  <c:v>1850</c:v>
                </c:pt>
                <c:pt idx="12">
                  <c:v>1950</c:v>
                </c:pt>
                <c:pt idx="13">
                  <c:v>2050</c:v>
                </c:pt>
                <c:pt idx="14">
                  <c:v>2150</c:v>
                </c:pt>
                <c:pt idx="15">
                  <c:v>2250</c:v>
                </c:pt>
              </c:numCache>
            </c:numRef>
          </c:cat>
          <c:val>
            <c:numRef>
              <c:f>'répartition dens-circ-G-mortali'!$N$38:$N$53</c:f>
              <c:numCache>
                <c:formatCode>General</c:formatCode>
                <c:ptCount val="16"/>
                <c:pt idx="6">
                  <c:v>1</c:v>
                </c:pt>
                <c:pt idx="11">
                  <c:v>1</c:v>
                </c:pt>
              </c:numCache>
            </c:numRef>
          </c:val>
        </c:ser>
        <c:ser>
          <c:idx val="2"/>
          <c:order val="2"/>
          <c:tx>
            <c:strRef>
              <c:f>'répartition dens-circ-G-mortali'!$O$37</c:f>
              <c:strCache>
                <c:ptCount val="1"/>
                <c:pt idx="0">
                  <c:v>Semis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numRef>
              <c:f>'répartition dens-circ-G-mortali'!$L$38:$L$53</c:f>
              <c:numCache>
                <c:formatCode>General</c:formatCode>
                <c:ptCount val="16"/>
                <c:pt idx="0">
                  <c:v>750</c:v>
                </c:pt>
                <c:pt idx="1">
                  <c:v>850</c:v>
                </c:pt>
                <c:pt idx="2">
                  <c:v>950</c:v>
                </c:pt>
                <c:pt idx="3">
                  <c:v>1050</c:v>
                </c:pt>
                <c:pt idx="4">
                  <c:v>1150</c:v>
                </c:pt>
                <c:pt idx="5">
                  <c:v>1250</c:v>
                </c:pt>
                <c:pt idx="6">
                  <c:v>1350</c:v>
                </c:pt>
                <c:pt idx="7">
                  <c:v>1450</c:v>
                </c:pt>
                <c:pt idx="8">
                  <c:v>1550</c:v>
                </c:pt>
                <c:pt idx="9">
                  <c:v>1650</c:v>
                </c:pt>
                <c:pt idx="10">
                  <c:v>1750</c:v>
                </c:pt>
                <c:pt idx="11">
                  <c:v>1850</c:v>
                </c:pt>
                <c:pt idx="12">
                  <c:v>1950</c:v>
                </c:pt>
                <c:pt idx="13">
                  <c:v>2050</c:v>
                </c:pt>
                <c:pt idx="14">
                  <c:v>2150</c:v>
                </c:pt>
                <c:pt idx="15">
                  <c:v>2250</c:v>
                </c:pt>
              </c:numCache>
            </c:numRef>
          </c:cat>
          <c:val>
            <c:numRef>
              <c:f>'répartition dens-circ-G-mortali'!$O$38:$O$53</c:f>
              <c:numCache>
                <c:formatCode>General</c:formatCode>
                <c:ptCount val="16"/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828208"/>
        <c:axId val="166828768"/>
      </c:barChart>
      <c:catAx>
        <c:axId val="166828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200" dirty="0"/>
                  <a:t>Densité avant éclaircie (nombre tiges/ha)</a:t>
                </a:r>
              </a:p>
            </c:rich>
          </c:tx>
          <c:layout>
            <c:manualLayout>
              <c:xMode val="edge"/>
              <c:yMode val="edge"/>
              <c:x val="0.16001291075185195"/>
              <c:y val="0.9014547164136235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6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66828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8287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1"/>
                </a:pPr>
                <a:r>
                  <a:rPr lang="fr-FR" sz="1200" b="1" dirty="0" smtClean="0"/>
                  <a:t>Effectif</a:t>
                </a:r>
                <a:endParaRPr lang="fr-FR" sz="1200" b="1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668282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8134304521719793"/>
          <c:y val="3.8181256754670427E-2"/>
          <c:w val="0.39024622264192865"/>
          <c:h val="0.1821544852905657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56594171551508"/>
          <c:y val="5.3635360797291642E-2"/>
          <c:w val="0.7955124272674885"/>
          <c:h val="0.7777855513834534"/>
        </c:manualLayout>
      </c:layout>
      <c:scatterChart>
        <c:scatterStyle val="lineMarker"/>
        <c:varyColors val="0"/>
        <c:ser>
          <c:idx val="2"/>
          <c:order val="0"/>
          <c:tx>
            <c:strRef>
              <c:f>age!$H$20</c:f>
              <c:strCache>
                <c:ptCount val="1"/>
                <c:pt idx="0">
                  <c:v>semis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rgbClr val="F0720A"/>
              </a:solidFill>
              <a:ln>
                <a:noFill/>
              </a:ln>
            </c:spPr>
          </c:marker>
          <c:xVal>
            <c:numRef>
              <c:f>age!$H$23:$H$34</c:f>
              <c:numCache>
                <c:formatCode>General</c:formatCode>
                <c:ptCount val="12"/>
                <c:pt idx="0">
                  <c:v>13</c:v>
                </c:pt>
                <c:pt idx="1">
                  <c:v>16</c:v>
                </c:pt>
                <c:pt idx="2">
                  <c:v>17</c:v>
                </c:pt>
                <c:pt idx="3">
                  <c:v>21</c:v>
                </c:pt>
                <c:pt idx="4">
                  <c:v>17</c:v>
                </c:pt>
                <c:pt idx="5">
                  <c:v>18</c:v>
                </c:pt>
                <c:pt idx="6">
                  <c:v>18</c:v>
                </c:pt>
                <c:pt idx="7">
                  <c:v>14</c:v>
                </c:pt>
                <c:pt idx="8">
                  <c:v>14</c:v>
                </c:pt>
                <c:pt idx="9">
                  <c:v>19</c:v>
                </c:pt>
                <c:pt idx="10">
                  <c:v>17</c:v>
                </c:pt>
                <c:pt idx="11">
                  <c:v>16</c:v>
                </c:pt>
              </c:numCache>
            </c:numRef>
          </c:xVal>
          <c:yVal>
            <c:numRef>
              <c:f>age!$I$23:$I$34</c:f>
              <c:numCache>
                <c:formatCode>General</c:formatCode>
                <c:ptCount val="12"/>
                <c:pt idx="0">
                  <c:v>44.96</c:v>
                </c:pt>
                <c:pt idx="1">
                  <c:v>53.57</c:v>
                </c:pt>
                <c:pt idx="2">
                  <c:v>41.37</c:v>
                </c:pt>
                <c:pt idx="3">
                  <c:v>48.230000000000004</c:v>
                </c:pt>
                <c:pt idx="4">
                  <c:v>40.61</c:v>
                </c:pt>
                <c:pt idx="5">
                  <c:v>45.61</c:v>
                </c:pt>
                <c:pt idx="6">
                  <c:v>38.520000000000003</c:v>
                </c:pt>
                <c:pt idx="7">
                  <c:v>41.09</c:v>
                </c:pt>
                <c:pt idx="8">
                  <c:v>32.44</c:v>
                </c:pt>
                <c:pt idx="9">
                  <c:v>45.13</c:v>
                </c:pt>
                <c:pt idx="10">
                  <c:v>46.08</c:v>
                </c:pt>
                <c:pt idx="11">
                  <c:v>55.17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age!$E$20</c:f>
              <c:strCache>
                <c:ptCount val="1"/>
                <c:pt idx="0">
                  <c:v>plantation minimottes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1"/>
            <c:spPr>
              <a:solidFill>
                <a:srgbClr val="FFFF00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age!$E$23:$E$24</c:f>
              <c:numCache>
                <c:formatCode>General</c:formatCode>
                <c:ptCount val="2"/>
                <c:pt idx="0">
                  <c:v>12</c:v>
                </c:pt>
                <c:pt idx="1">
                  <c:v>14</c:v>
                </c:pt>
              </c:numCache>
            </c:numRef>
          </c:xVal>
          <c:yVal>
            <c:numRef>
              <c:f>age!$F$23:$F$24</c:f>
              <c:numCache>
                <c:formatCode>General</c:formatCode>
                <c:ptCount val="2"/>
                <c:pt idx="0">
                  <c:v>46.879999999999995</c:v>
                </c:pt>
                <c:pt idx="1">
                  <c:v>48.7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age!$B$20</c:f>
              <c:strCache>
                <c:ptCount val="1"/>
                <c:pt idx="0">
                  <c:v>plantation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007A37"/>
              </a:solidFill>
            </c:spPr>
          </c:marker>
          <c:xVal>
            <c:numRef>
              <c:f>age!$B$23:$B$70</c:f>
              <c:numCache>
                <c:formatCode>General</c:formatCode>
                <c:ptCount val="48"/>
                <c:pt idx="0">
                  <c:v>12</c:v>
                </c:pt>
                <c:pt idx="1">
                  <c:v>18</c:v>
                </c:pt>
                <c:pt idx="2">
                  <c:v>14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13</c:v>
                </c:pt>
                <c:pt idx="7">
                  <c:v>14</c:v>
                </c:pt>
                <c:pt idx="8">
                  <c:v>12</c:v>
                </c:pt>
                <c:pt idx="9">
                  <c:v>12</c:v>
                </c:pt>
                <c:pt idx="10">
                  <c:v>14</c:v>
                </c:pt>
                <c:pt idx="11">
                  <c:v>11</c:v>
                </c:pt>
                <c:pt idx="12">
                  <c:v>18</c:v>
                </c:pt>
                <c:pt idx="13">
                  <c:v>16</c:v>
                </c:pt>
                <c:pt idx="14">
                  <c:v>16</c:v>
                </c:pt>
                <c:pt idx="15">
                  <c:v>14</c:v>
                </c:pt>
                <c:pt idx="16">
                  <c:v>14</c:v>
                </c:pt>
                <c:pt idx="17">
                  <c:v>11</c:v>
                </c:pt>
                <c:pt idx="18">
                  <c:v>10</c:v>
                </c:pt>
                <c:pt idx="19">
                  <c:v>15</c:v>
                </c:pt>
                <c:pt idx="20">
                  <c:v>11</c:v>
                </c:pt>
                <c:pt idx="21">
                  <c:v>10</c:v>
                </c:pt>
                <c:pt idx="22">
                  <c:v>10</c:v>
                </c:pt>
                <c:pt idx="23">
                  <c:v>14</c:v>
                </c:pt>
                <c:pt idx="24">
                  <c:v>14</c:v>
                </c:pt>
                <c:pt idx="25">
                  <c:v>14</c:v>
                </c:pt>
                <c:pt idx="26">
                  <c:v>12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13</c:v>
                </c:pt>
                <c:pt idx="31">
                  <c:v>17</c:v>
                </c:pt>
                <c:pt idx="33">
                  <c:v>15</c:v>
                </c:pt>
                <c:pt idx="34">
                  <c:v>9</c:v>
                </c:pt>
                <c:pt idx="35">
                  <c:v>13</c:v>
                </c:pt>
                <c:pt idx="36">
                  <c:v>11</c:v>
                </c:pt>
                <c:pt idx="37">
                  <c:v>12</c:v>
                </c:pt>
                <c:pt idx="38">
                  <c:v>16</c:v>
                </c:pt>
                <c:pt idx="39">
                  <c:v>15</c:v>
                </c:pt>
                <c:pt idx="40">
                  <c:v>13</c:v>
                </c:pt>
                <c:pt idx="41">
                  <c:v>12</c:v>
                </c:pt>
                <c:pt idx="43">
                  <c:v>18</c:v>
                </c:pt>
                <c:pt idx="44">
                  <c:v>16</c:v>
                </c:pt>
                <c:pt idx="45">
                  <c:v>14</c:v>
                </c:pt>
                <c:pt idx="47">
                  <c:v>12</c:v>
                </c:pt>
              </c:numCache>
            </c:numRef>
          </c:xVal>
          <c:yVal>
            <c:numRef>
              <c:f>age!$C$23:$C$70</c:f>
              <c:numCache>
                <c:formatCode>General</c:formatCode>
                <c:ptCount val="48"/>
                <c:pt idx="0">
                  <c:v>52.56</c:v>
                </c:pt>
                <c:pt idx="1">
                  <c:v>60.14</c:v>
                </c:pt>
                <c:pt idx="2">
                  <c:v>70.900000000000006</c:v>
                </c:pt>
                <c:pt idx="3">
                  <c:v>45.87</c:v>
                </c:pt>
                <c:pt idx="4">
                  <c:v>50.57</c:v>
                </c:pt>
                <c:pt idx="5">
                  <c:v>53.51</c:v>
                </c:pt>
                <c:pt idx="6">
                  <c:v>49.02</c:v>
                </c:pt>
                <c:pt idx="7">
                  <c:v>53.47</c:v>
                </c:pt>
                <c:pt idx="8">
                  <c:v>54.86</c:v>
                </c:pt>
                <c:pt idx="9">
                  <c:v>49.51</c:v>
                </c:pt>
                <c:pt idx="10">
                  <c:v>48.230000000000004</c:v>
                </c:pt>
                <c:pt idx="11">
                  <c:v>39.9</c:v>
                </c:pt>
                <c:pt idx="12">
                  <c:v>53.33</c:v>
                </c:pt>
                <c:pt idx="13">
                  <c:v>55.33</c:v>
                </c:pt>
                <c:pt idx="14">
                  <c:v>50.63</c:v>
                </c:pt>
                <c:pt idx="15">
                  <c:v>44.17</c:v>
                </c:pt>
                <c:pt idx="16">
                  <c:v>40.270000000000003</c:v>
                </c:pt>
                <c:pt idx="17">
                  <c:v>41.18</c:v>
                </c:pt>
                <c:pt idx="18">
                  <c:v>44.839999999999996</c:v>
                </c:pt>
                <c:pt idx="19">
                  <c:v>49.28</c:v>
                </c:pt>
                <c:pt idx="20">
                  <c:v>44.58</c:v>
                </c:pt>
                <c:pt idx="21">
                  <c:v>53.290000000000006</c:v>
                </c:pt>
                <c:pt idx="22">
                  <c:v>43.730000000000004</c:v>
                </c:pt>
                <c:pt idx="23">
                  <c:v>38.75</c:v>
                </c:pt>
                <c:pt idx="24">
                  <c:v>33.11</c:v>
                </c:pt>
                <c:pt idx="25">
                  <c:v>40.130000000000003</c:v>
                </c:pt>
                <c:pt idx="26">
                  <c:v>37.75</c:v>
                </c:pt>
                <c:pt idx="27">
                  <c:v>44.56</c:v>
                </c:pt>
                <c:pt idx="28">
                  <c:v>44.91</c:v>
                </c:pt>
                <c:pt idx="29">
                  <c:v>44.67</c:v>
                </c:pt>
                <c:pt idx="30">
                  <c:v>42.63</c:v>
                </c:pt>
                <c:pt idx="31">
                  <c:v>40.46</c:v>
                </c:pt>
                <c:pt idx="32">
                  <c:v>46.37</c:v>
                </c:pt>
                <c:pt idx="33">
                  <c:v>52.230000000000004</c:v>
                </c:pt>
                <c:pt idx="34">
                  <c:v>50.51</c:v>
                </c:pt>
                <c:pt idx="35">
                  <c:v>47.78</c:v>
                </c:pt>
                <c:pt idx="36">
                  <c:v>43.61</c:v>
                </c:pt>
                <c:pt idx="37">
                  <c:v>41.57</c:v>
                </c:pt>
                <c:pt idx="38">
                  <c:v>50.55</c:v>
                </c:pt>
                <c:pt idx="39">
                  <c:v>40.47</c:v>
                </c:pt>
                <c:pt idx="40">
                  <c:v>48.04</c:v>
                </c:pt>
                <c:pt idx="41">
                  <c:v>48.64</c:v>
                </c:pt>
                <c:pt idx="42">
                  <c:v>57.09</c:v>
                </c:pt>
                <c:pt idx="43">
                  <c:v>54.68</c:v>
                </c:pt>
                <c:pt idx="44">
                  <c:v>34.270000000000003</c:v>
                </c:pt>
                <c:pt idx="45">
                  <c:v>51.449999999999996</c:v>
                </c:pt>
                <c:pt idx="46">
                  <c:v>44.849999999999994</c:v>
                </c:pt>
                <c:pt idx="47">
                  <c:v>44.14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096800"/>
        <c:axId val="167097360"/>
      </c:scatterChart>
      <c:valAx>
        <c:axId val="167096800"/>
        <c:scaling>
          <c:orientation val="minMax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Age (année)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67097360"/>
        <c:crosses val="autoZero"/>
        <c:crossBetween val="midCat"/>
      </c:valAx>
      <c:valAx>
        <c:axId val="167097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Circonférence moyenne (cm)</a:t>
                </a:r>
              </a:p>
            </c:rich>
          </c:tx>
          <c:layout>
            <c:manualLayout>
              <c:xMode val="edge"/>
              <c:yMode val="edge"/>
              <c:x val="9.3230255519029144E-3"/>
              <c:y val="9.33172876495357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670968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2035204017803993"/>
          <c:y val="0.5975428033160759"/>
          <c:w val="0.44985005082043727"/>
          <c:h val="0.2178200812467510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17212725546059"/>
          <c:y val="7.9178331875182334E-2"/>
          <c:w val="0.75094349477682809"/>
          <c:h val="0.6861646981627295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33CC33"/>
              </a:solidFill>
              <a:ln>
                <a:noFill/>
              </a:ln>
            </c:spPr>
          </c:marker>
          <c:trendline>
            <c:trendlineType val="linear"/>
            <c:intercept val="0"/>
            <c:dispRSqr val="1"/>
            <c:dispEq val="1"/>
            <c:trendlineLbl>
              <c:layout>
                <c:manualLayout>
                  <c:x val="-0.21465928849573906"/>
                  <c:y val="3.1471774138916823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fr-FR"/>
                </a:p>
              </c:txPr>
            </c:trendlineLbl>
          </c:trendline>
          <c:xVal>
            <c:numRef>
              <c:f>'répartition dens-circ-G-mortali'!$AW$2:$AW$49</c:f>
              <c:numCache>
                <c:formatCode>0</c:formatCode>
                <c:ptCount val="48"/>
                <c:pt idx="0">
                  <c:v>1201.0569300984866</c:v>
                </c:pt>
                <c:pt idx="1">
                  <c:v>1152.0737327188938</c:v>
                </c:pt>
                <c:pt idx="2">
                  <c:v>2000</c:v>
                </c:pt>
                <c:pt idx="3">
                  <c:v>793.65079365079362</c:v>
                </c:pt>
                <c:pt idx="5">
                  <c:v>1404.4943820224717</c:v>
                </c:pt>
                <c:pt idx="6">
                  <c:v>1225.4901960784312</c:v>
                </c:pt>
                <c:pt idx="7">
                  <c:v>1401.7381553125879</c:v>
                </c:pt>
                <c:pt idx="8">
                  <c:v>1201.9230769230769</c:v>
                </c:pt>
                <c:pt idx="9">
                  <c:v>1270.3252032520327</c:v>
                </c:pt>
                <c:pt idx="10">
                  <c:v>1123.5955056179778</c:v>
                </c:pt>
                <c:pt idx="11">
                  <c:v>1204.8192771084339</c:v>
                </c:pt>
                <c:pt idx="12">
                  <c:v>1168.046908763856</c:v>
                </c:pt>
                <c:pt idx="13">
                  <c:v>1380.262249827467</c:v>
                </c:pt>
                <c:pt idx="14">
                  <c:v>1257.4820180071424</c:v>
                </c:pt>
                <c:pt idx="15">
                  <c:v>1872.4487885256342</c:v>
                </c:pt>
                <c:pt idx="16">
                  <c:v>1681.4635458703256</c:v>
                </c:pt>
                <c:pt idx="17">
                  <c:v>1297.4543944780339</c:v>
                </c:pt>
                <c:pt idx="18">
                  <c:v>1319.696469811943</c:v>
                </c:pt>
                <c:pt idx="19">
                  <c:v>1552.1201961879929</c:v>
                </c:pt>
                <c:pt idx="20">
                  <c:v>1249.7344314333202</c:v>
                </c:pt>
                <c:pt idx="21">
                  <c:v>1250</c:v>
                </c:pt>
                <c:pt idx="22">
                  <c:v>1344.8090371167295</c:v>
                </c:pt>
                <c:pt idx="23">
                  <c:v>1428.6938880475468</c:v>
                </c:pt>
                <c:pt idx="24">
                  <c:v>1265.8227848101262</c:v>
                </c:pt>
                <c:pt idx="25">
                  <c:v>1543.6863229391786</c:v>
                </c:pt>
                <c:pt idx="26">
                  <c:v>1604.6213093709885</c:v>
                </c:pt>
                <c:pt idx="27">
                  <c:v>1508.2273803598628</c:v>
                </c:pt>
                <c:pt idx="28">
                  <c:v>1456.8764568764566</c:v>
                </c:pt>
                <c:pt idx="29">
                  <c:v>1453.4883720930234</c:v>
                </c:pt>
                <c:pt idx="30">
                  <c:v>1215.8054711246205</c:v>
                </c:pt>
                <c:pt idx="31">
                  <c:v>1219.5121951219514</c:v>
                </c:pt>
                <c:pt idx="32">
                  <c:v>1242.2360248447203</c:v>
                </c:pt>
                <c:pt idx="33">
                  <c:v>1602.5641025641023</c:v>
                </c:pt>
                <c:pt idx="34">
                  <c:v>1685.2039096730707</c:v>
                </c:pt>
                <c:pt idx="35">
                  <c:v>1418.9026207131403</c:v>
                </c:pt>
                <c:pt idx="36">
                  <c:v>1378.5117587053019</c:v>
                </c:pt>
                <c:pt idx="37">
                  <c:v>1585.288522511097</c:v>
                </c:pt>
                <c:pt idx="38">
                  <c:v>1342.0837191824025</c:v>
                </c:pt>
                <c:pt idx="39">
                  <c:v>1465.2014652014652</c:v>
                </c:pt>
                <c:pt idx="40">
                  <c:v>1861.7813523979744</c:v>
                </c:pt>
                <c:pt idx="41">
                  <c:v>1564.9697178359597</c:v>
                </c:pt>
                <c:pt idx="42">
                  <c:v>1779.3910923681913</c:v>
                </c:pt>
                <c:pt idx="43">
                  <c:v>1626.0162601626021</c:v>
                </c:pt>
                <c:pt idx="44">
                  <c:v>1517.404631118934</c:v>
                </c:pt>
                <c:pt idx="45">
                  <c:v>1418.0374361883153</c:v>
                </c:pt>
                <c:pt idx="46">
                  <c:v>1444.6274305856518</c:v>
                </c:pt>
                <c:pt idx="47">
                  <c:v>1336</c:v>
                </c:pt>
              </c:numCache>
            </c:numRef>
          </c:xVal>
          <c:yVal>
            <c:numRef>
              <c:f>'répartition dens-circ-G-mortali'!$AX$2:$AX$49</c:f>
              <c:numCache>
                <c:formatCode>General</c:formatCode>
                <c:ptCount val="48"/>
                <c:pt idx="0">
                  <c:v>1043</c:v>
                </c:pt>
                <c:pt idx="1">
                  <c:v>1150</c:v>
                </c:pt>
                <c:pt idx="2">
                  <c:v>1800</c:v>
                </c:pt>
                <c:pt idx="3">
                  <c:v>711</c:v>
                </c:pt>
                <c:pt idx="5">
                  <c:v>1375</c:v>
                </c:pt>
                <c:pt idx="6">
                  <c:v>1175</c:v>
                </c:pt>
                <c:pt idx="7">
                  <c:v>1244</c:v>
                </c:pt>
                <c:pt idx="8">
                  <c:v>1175</c:v>
                </c:pt>
                <c:pt idx="9">
                  <c:v>1195</c:v>
                </c:pt>
                <c:pt idx="10">
                  <c:v>1021</c:v>
                </c:pt>
                <c:pt idx="11">
                  <c:v>1180</c:v>
                </c:pt>
                <c:pt idx="12">
                  <c:v>1120</c:v>
                </c:pt>
                <c:pt idx="13">
                  <c:v>1356</c:v>
                </c:pt>
                <c:pt idx="14">
                  <c:v>1205</c:v>
                </c:pt>
                <c:pt idx="15">
                  <c:v>1655</c:v>
                </c:pt>
                <c:pt idx="16">
                  <c:v>1552</c:v>
                </c:pt>
                <c:pt idx="17">
                  <c:v>1062</c:v>
                </c:pt>
                <c:pt idx="18">
                  <c:v>1201</c:v>
                </c:pt>
                <c:pt idx="19">
                  <c:v>1476</c:v>
                </c:pt>
                <c:pt idx="20">
                  <c:v>1107</c:v>
                </c:pt>
                <c:pt idx="21">
                  <c:v>1120</c:v>
                </c:pt>
                <c:pt idx="22">
                  <c:v>1295</c:v>
                </c:pt>
                <c:pt idx="23">
                  <c:v>1353</c:v>
                </c:pt>
                <c:pt idx="24">
                  <c:v>1260</c:v>
                </c:pt>
                <c:pt idx="25">
                  <c:v>1439</c:v>
                </c:pt>
                <c:pt idx="26">
                  <c:v>1525</c:v>
                </c:pt>
                <c:pt idx="27">
                  <c:v>1344</c:v>
                </c:pt>
                <c:pt idx="28">
                  <c:v>1432</c:v>
                </c:pt>
                <c:pt idx="29">
                  <c:v>1400</c:v>
                </c:pt>
                <c:pt idx="30">
                  <c:v>1170</c:v>
                </c:pt>
                <c:pt idx="31">
                  <c:v>1160</c:v>
                </c:pt>
                <c:pt idx="32">
                  <c:v>1220</c:v>
                </c:pt>
                <c:pt idx="33">
                  <c:v>1575</c:v>
                </c:pt>
                <c:pt idx="34">
                  <c:v>1651</c:v>
                </c:pt>
                <c:pt idx="35">
                  <c:v>1333</c:v>
                </c:pt>
                <c:pt idx="36">
                  <c:v>1099</c:v>
                </c:pt>
                <c:pt idx="37">
                  <c:v>1500</c:v>
                </c:pt>
                <c:pt idx="38">
                  <c:v>1253</c:v>
                </c:pt>
                <c:pt idx="39">
                  <c:v>1436</c:v>
                </c:pt>
                <c:pt idx="40">
                  <c:v>1768</c:v>
                </c:pt>
                <c:pt idx="41">
                  <c:v>1525</c:v>
                </c:pt>
                <c:pt idx="42">
                  <c:v>1729</c:v>
                </c:pt>
                <c:pt idx="43">
                  <c:v>1493</c:v>
                </c:pt>
                <c:pt idx="44">
                  <c:v>1487</c:v>
                </c:pt>
                <c:pt idx="45">
                  <c:v>1366</c:v>
                </c:pt>
                <c:pt idx="46">
                  <c:v>1128</c:v>
                </c:pt>
                <c:pt idx="47">
                  <c:v>1263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square"/>
            <c:size val="2"/>
            <c:spPr>
              <a:solidFill>
                <a:schemeClr val="tx1"/>
              </a:solidFill>
              <a:ln>
                <a:noFill/>
              </a:ln>
            </c:spPr>
          </c:marker>
          <c:trendline>
            <c:spPr>
              <a:ln w="19050">
                <a:solidFill>
                  <a:srgbClr val="000000"/>
                </a:solidFill>
              </a:ln>
            </c:spPr>
            <c:trendlineType val="linear"/>
            <c:dispRSqr val="0"/>
            <c:dispEq val="1"/>
            <c:trendlineLbl>
              <c:layout>
                <c:manualLayout>
                  <c:x val="-8.7819335083114628E-3"/>
                  <c:y val="1.2715077282006461E-3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 b="1"/>
                  </a:pPr>
                  <a:endParaRPr lang="fr-FR"/>
                </a:p>
              </c:txPr>
            </c:trendlineLbl>
          </c:trendline>
          <c:xVal>
            <c:numRef>
              <c:f>'répartition dens-circ-G-mortali'!$AW$51:$AW$55</c:f>
              <c:numCache>
                <c:formatCode>0</c:formatCode>
                <c:ptCount val="5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2200</c:v>
                </c:pt>
              </c:numCache>
            </c:numRef>
          </c:xVal>
          <c:yVal>
            <c:numRef>
              <c:f>'répartition dens-circ-G-mortali'!$AX$51:$AX$55</c:f>
              <c:numCache>
                <c:formatCode>General</c:formatCode>
                <c:ptCount val="5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2200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100720"/>
        <c:axId val="167574736"/>
      </c:scatterChart>
      <c:valAx>
        <c:axId val="167100720"/>
        <c:scaling>
          <c:orientation val="minMax"/>
          <c:min val="5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400"/>
                  <a:t>Densité de plantation (nbre tiges/ha)</a:t>
                </a:r>
              </a:p>
            </c:rich>
          </c:tx>
          <c:layout>
            <c:manualLayout>
              <c:xMode val="edge"/>
              <c:yMode val="edge"/>
              <c:x val="0.26837157949714735"/>
              <c:y val="0.88032020832373648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7574736"/>
        <c:crosses val="autoZero"/>
        <c:crossBetween val="midCat"/>
      </c:valAx>
      <c:valAx>
        <c:axId val="1675747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400"/>
                  <a:t>Densité avant éclaircie (nbre tiges/ha)</a:t>
                </a:r>
              </a:p>
            </c:rich>
          </c:tx>
          <c:layout>
            <c:manualLayout>
              <c:xMode val="edge"/>
              <c:yMode val="edge"/>
              <c:x val="1.1051389357186777E-2"/>
              <c:y val="6.627312412441979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710072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09101640177622"/>
          <c:y val="4.8611111111111112E-2"/>
          <c:w val="0.74940904564719368"/>
          <c:h val="0.7326388888888972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33CC33"/>
              </a:solidFill>
              <a:ln>
                <a:noFill/>
              </a:ln>
            </c:spPr>
          </c:marker>
          <c:xVal>
            <c:numRef>
              <c:f>'densité-circ-G-mortalité'!$AZ$3:$AZ$66</c:f>
              <c:numCache>
                <c:formatCode>0</c:formatCode>
                <c:ptCount val="64"/>
                <c:pt idx="1">
                  <c:v>1201.0569300984869</c:v>
                </c:pt>
                <c:pt idx="2">
                  <c:v>1152.073732718894</c:v>
                </c:pt>
                <c:pt idx="5">
                  <c:v>2000</c:v>
                </c:pt>
                <c:pt idx="6">
                  <c:v>793.65079365079362</c:v>
                </c:pt>
                <c:pt idx="7">
                  <c:v>1404.4943820224719</c:v>
                </c:pt>
                <c:pt idx="8">
                  <c:v>1225.4901960784314</c:v>
                </c:pt>
                <c:pt idx="11">
                  <c:v>1401.7381553125877</c:v>
                </c:pt>
                <c:pt idx="12">
                  <c:v>1201.9230769230769</c:v>
                </c:pt>
                <c:pt idx="13">
                  <c:v>1270.3252032520327</c:v>
                </c:pt>
                <c:pt idx="14">
                  <c:v>1123.5955056179776</c:v>
                </c:pt>
                <c:pt idx="15">
                  <c:v>1204.8192771084339</c:v>
                </c:pt>
                <c:pt idx="17">
                  <c:v>1168.0469087638558</c:v>
                </c:pt>
                <c:pt idx="18">
                  <c:v>1380.2622498274673</c:v>
                </c:pt>
                <c:pt idx="19">
                  <c:v>1257.4820180071424</c:v>
                </c:pt>
                <c:pt idx="20">
                  <c:v>1872.448788525634</c:v>
                </c:pt>
                <c:pt idx="21">
                  <c:v>1681.4635458703256</c:v>
                </c:pt>
                <c:pt idx="23">
                  <c:v>1297.4543944780341</c:v>
                </c:pt>
                <c:pt idx="24">
                  <c:v>1319.6964698119432</c:v>
                </c:pt>
                <c:pt idx="25">
                  <c:v>1552.1201961879929</c:v>
                </c:pt>
                <c:pt idx="26">
                  <c:v>1249.7344314333204</c:v>
                </c:pt>
                <c:pt idx="27">
                  <c:v>1250</c:v>
                </c:pt>
                <c:pt idx="28">
                  <c:v>1344.8090371167295</c:v>
                </c:pt>
                <c:pt idx="29">
                  <c:v>1428.693888047547</c:v>
                </c:pt>
                <c:pt idx="30">
                  <c:v>1265.8227848101264</c:v>
                </c:pt>
                <c:pt idx="31">
                  <c:v>1543.6863229391788</c:v>
                </c:pt>
                <c:pt idx="32">
                  <c:v>1508.227380359863</c:v>
                </c:pt>
                <c:pt idx="34">
                  <c:v>1456.8764568764568</c:v>
                </c:pt>
                <c:pt idx="35">
                  <c:v>1453.4883720930234</c:v>
                </c:pt>
                <c:pt idx="36">
                  <c:v>1215.8054711246202</c:v>
                </c:pt>
                <c:pt idx="37">
                  <c:v>1219.5121951219514</c:v>
                </c:pt>
                <c:pt idx="38">
                  <c:v>1242.2360248447203</c:v>
                </c:pt>
                <c:pt idx="41">
                  <c:v>1602.5641025641025</c:v>
                </c:pt>
                <c:pt idx="42">
                  <c:v>1685.2039096730707</c:v>
                </c:pt>
                <c:pt idx="44">
                  <c:v>1418.9026207131403</c:v>
                </c:pt>
                <c:pt idx="45">
                  <c:v>1378.5117587053019</c:v>
                </c:pt>
                <c:pt idx="47">
                  <c:v>1585.288522511097</c:v>
                </c:pt>
                <c:pt idx="48">
                  <c:v>1342.0837191824025</c:v>
                </c:pt>
                <c:pt idx="49">
                  <c:v>1465.2014652014652</c:v>
                </c:pt>
                <c:pt idx="50">
                  <c:v>1860</c:v>
                </c:pt>
                <c:pt idx="52">
                  <c:v>1564.9697178359597</c:v>
                </c:pt>
                <c:pt idx="53">
                  <c:v>1779.3910923681915</c:v>
                </c:pt>
                <c:pt idx="54">
                  <c:v>1626.0162601626018</c:v>
                </c:pt>
                <c:pt idx="55">
                  <c:v>1517.404631118934</c:v>
                </c:pt>
                <c:pt idx="56">
                  <c:v>1418.0374361883155</c:v>
                </c:pt>
                <c:pt idx="57">
                  <c:v>1444.6274305856521</c:v>
                </c:pt>
                <c:pt idx="58">
                  <c:v>1468.3640955611352</c:v>
                </c:pt>
                <c:pt idx="59">
                  <c:v>2136.7521367521367</c:v>
                </c:pt>
                <c:pt idx="60">
                  <c:v>2334.2670401493929</c:v>
                </c:pt>
                <c:pt idx="61">
                  <c:v>1560.5980211617091</c:v>
                </c:pt>
                <c:pt idx="62">
                  <c:v>1592.6102882624623</c:v>
                </c:pt>
                <c:pt idx="63" formatCode="General">
                  <c:v>1336.898395721925</c:v>
                </c:pt>
              </c:numCache>
            </c:numRef>
          </c:xVal>
          <c:yVal>
            <c:numRef>
              <c:f>'densité-circ-G-mortalité'!$AY$3:$AY$66</c:f>
              <c:numCache>
                <c:formatCode>General</c:formatCode>
                <c:ptCount val="64"/>
                <c:pt idx="1">
                  <c:v>9.9999999999999915E-3</c:v>
                </c:pt>
                <c:pt idx="5">
                  <c:v>0.64485714285714246</c:v>
                </c:pt>
                <c:pt idx="6">
                  <c:v>0.17499999999999982</c:v>
                </c:pt>
                <c:pt idx="7">
                  <c:v>0.31692307692307703</c:v>
                </c:pt>
                <c:pt idx="11">
                  <c:v>0.17230769230769219</c:v>
                </c:pt>
                <c:pt idx="12">
                  <c:v>0.42354285714285794</c:v>
                </c:pt>
                <c:pt idx="13">
                  <c:v>0.76091666666666691</c:v>
                </c:pt>
                <c:pt idx="14">
                  <c:v>0.17166666666666763</c:v>
                </c:pt>
                <c:pt idx="17">
                  <c:v>0.15980000000000028</c:v>
                </c:pt>
                <c:pt idx="18">
                  <c:v>0.23186555555555521</c:v>
                </c:pt>
                <c:pt idx="19">
                  <c:v>0.72581687500000047</c:v>
                </c:pt>
                <c:pt idx="20">
                  <c:v>0.48121600000000009</c:v>
                </c:pt>
                <c:pt idx="23">
                  <c:v>0.64244464285714253</c:v>
                </c:pt>
                <c:pt idx="24">
                  <c:v>0.44584290909090946</c:v>
                </c:pt>
                <c:pt idx="25">
                  <c:v>1.1421180999999998</c:v>
                </c:pt>
                <c:pt idx="26">
                  <c:v>0.69333333333333336</c:v>
                </c:pt>
                <c:pt idx="27">
                  <c:v>0.33670909090909168</c:v>
                </c:pt>
                <c:pt idx="28">
                  <c:v>0.52981180000000072</c:v>
                </c:pt>
                <c:pt idx="29">
                  <c:v>4.5999999999998958E-2</c:v>
                </c:pt>
                <c:pt idx="30">
                  <c:v>0.48439857142857168</c:v>
                </c:pt>
                <c:pt idx="31">
                  <c:v>0.7777691428571426</c:v>
                </c:pt>
                <c:pt idx="34">
                  <c:v>0.30666666666666731</c:v>
                </c:pt>
                <c:pt idx="35">
                  <c:v>0.37675000000000136</c:v>
                </c:pt>
                <c:pt idx="36">
                  <c:v>0.48800000000000165</c:v>
                </c:pt>
                <c:pt idx="37">
                  <c:v>0.17899999999999849</c:v>
                </c:pt>
                <c:pt idx="41">
                  <c:v>0.11939176470588325</c:v>
                </c:pt>
                <c:pt idx="44">
                  <c:v>1.3517561333333337</c:v>
                </c:pt>
                <c:pt idx="47">
                  <c:v>0.51059361538461512</c:v>
                </c:pt>
                <c:pt idx="48">
                  <c:v>0.1811818181818183</c:v>
                </c:pt>
                <c:pt idx="49">
                  <c:v>0.29121863799283154</c:v>
                </c:pt>
                <c:pt idx="52">
                  <c:v>0.18879526666666627</c:v>
                </c:pt>
                <c:pt idx="53">
                  <c:v>0.62926923076923169</c:v>
                </c:pt>
                <c:pt idx="54">
                  <c:v>0.16697716666666601</c:v>
                </c:pt>
                <c:pt idx="55">
                  <c:v>0.26212000000000063</c:v>
                </c:pt>
                <c:pt idx="57">
                  <c:v>0.19433605555555494</c:v>
                </c:pt>
                <c:pt idx="58">
                  <c:v>0.52869999999999995</c:v>
                </c:pt>
                <c:pt idx="60">
                  <c:v>0.80828914285714248</c:v>
                </c:pt>
                <c:pt idx="62">
                  <c:v>0.46063333333333251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576976"/>
        <c:axId val="167577536"/>
      </c:scatterChart>
      <c:valAx>
        <c:axId val="167576976"/>
        <c:scaling>
          <c:orientation val="minMax"/>
          <c:min val="65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200"/>
                  <a:t>Densité de plantation (nbre tiges/ha)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7577536"/>
        <c:crosses val="autoZero"/>
        <c:crossBetween val="midCat"/>
      </c:valAx>
      <c:valAx>
        <c:axId val="1675775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400"/>
                  <a:t>Taux de mortailité  (%)</a:t>
                </a:r>
              </a:p>
            </c:rich>
          </c:tx>
          <c:layout>
            <c:manualLayout>
              <c:xMode val="edge"/>
              <c:yMode val="edge"/>
              <c:x val="2.3063352490744777E-2"/>
              <c:y val="0.131517268283322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757697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21565036834988"/>
          <c:y val="5.286914135733041E-2"/>
          <c:w val="0.65579997816334568"/>
          <c:h val="0.69148368953880768"/>
        </c:manualLayout>
      </c:layout>
      <c:scatterChart>
        <c:scatterStyle val="lineMarker"/>
        <c:varyColors val="0"/>
        <c:ser>
          <c:idx val="1"/>
          <c:order val="0"/>
          <c:tx>
            <c:strRef>
              <c:f>'I (G)'!$AB$78</c:f>
              <c:strCache>
                <c:ptCount val="1"/>
                <c:pt idx="0">
                  <c:v>&lt;1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chemeClr val="accent4"/>
              </a:solidFill>
              <a:ln>
                <a:noFill/>
              </a:ln>
            </c:spPr>
          </c:marker>
          <c:xVal>
            <c:numRef>
              <c:f>'I (G)'!$Z$83:$Z$123</c:f>
              <c:numCache>
                <c:formatCode>General</c:formatCode>
                <c:ptCount val="41"/>
                <c:pt idx="0">
                  <c:v>1590</c:v>
                </c:pt>
                <c:pt idx="1">
                  <c:v>1150</c:v>
                </c:pt>
                <c:pt idx="2">
                  <c:v>1464</c:v>
                </c:pt>
                <c:pt idx="3">
                  <c:v>1800</c:v>
                </c:pt>
                <c:pt idx="4">
                  <c:v>722</c:v>
                </c:pt>
                <c:pt idx="5">
                  <c:v>1400</c:v>
                </c:pt>
                <c:pt idx="6">
                  <c:v>2125</c:v>
                </c:pt>
                <c:pt idx="7">
                  <c:v>1244</c:v>
                </c:pt>
                <c:pt idx="8">
                  <c:v>1021</c:v>
                </c:pt>
                <c:pt idx="9">
                  <c:v>1062</c:v>
                </c:pt>
                <c:pt idx="10">
                  <c:v>1201</c:v>
                </c:pt>
                <c:pt idx="11">
                  <c:v>1107</c:v>
                </c:pt>
                <c:pt idx="12">
                  <c:v>1353</c:v>
                </c:pt>
                <c:pt idx="13">
                  <c:v>1336</c:v>
                </c:pt>
                <c:pt idx="14">
                  <c:v>2243</c:v>
                </c:pt>
                <c:pt idx="15">
                  <c:v>1651</c:v>
                </c:pt>
                <c:pt idx="16">
                  <c:v>1333</c:v>
                </c:pt>
                <c:pt idx="17">
                  <c:v>1500</c:v>
                </c:pt>
                <c:pt idx="18">
                  <c:v>1253</c:v>
                </c:pt>
                <c:pt idx="19">
                  <c:v>1427</c:v>
                </c:pt>
                <c:pt idx="20">
                  <c:v>1525</c:v>
                </c:pt>
                <c:pt idx="21">
                  <c:v>1729</c:v>
                </c:pt>
                <c:pt idx="22">
                  <c:v>1384</c:v>
                </c:pt>
                <c:pt idx="24">
                  <c:v>1043</c:v>
                </c:pt>
                <c:pt idx="25">
                  <c:v>1175</c:v>
                </c:pt>
                <c:pt idx="26">
                  <c:v>1195</c:v>
                </c:pt>
                <c:pt idx="27">
                  <c:v>1180</c:v>
                </c:pt>
                <c:pt idx="28">
                  <c:v>1400</c:v>
                </c:pt>
                <c:pt idx="29">
                  <c:v>1120</c:v>
                </c:pt>
                <c:pt idx="30">
                  <c:v>1120</c:v>
                </c:pt>
                <c:pt idx="31">
                  <c:v>1295</c:v>
                </c:pt>
                <c:pt idx="32">
                  <c:v>1260</c:v>
                </c:pt>
                <c:pt idx="33">
                  <c:v>1400</c:v>
                </c:pt>
                <c:pt idx="34">
                  <c:v>1170</c:v>
                </c:pt>
                <c:pt idx="35">
                  <c:v>1160</c:v>
                </c:pt>
                <c:pt idx="36">
                  <c:v>1220</c:v>
                </c:pt>
                <c:pt idx="37">
                  <c:v>1575</c:v>
                </c:pt>
                <c:pt idx="38">
                  <c:v>1436</c:v>
                </c:pt>
                <c:pt idx="39">
                  <c:v>1795</c:v>
                </c:pt>
                <c:pt idx="40">
                  <c:v>1366</c:v>
                </c:pt>
              </c:numCache>
            </c:numRef>
          </c:xVal>
          <c:yVal>
            <c:numRef>
              <c:f>'I (G)'!$AA$83:$AA$123</c:f>
              <c:numCache>
                <c:formatCode>0%</c:formatCode>
                <c:ptCount val="41"/>
                <c:pt idx="0">
                  <c:v>0.53018867924528301</c:v>
                </c:pt>
                <c:pt idx="1">
                  <c:v>0.28260869565217395</c:v>
                </c:pt>
                <c:pt idx="2">
                  <c:v>0.35450819672131145</c:v>
                </c:pt>
                <c:pt idx="3">
                  <c:v>0.54888888888888898</c:v>
                </c:pt>
                <c:pt idx="4">
                  <c:v>0.29224376731301938</c:v>
                </c:pt>
                <c:pt idx="5">
                  <c:v>0.44642857142857151</c:v>
                </c:pt>
                <c:pt idx="6">
                  <c:v>0.56470588235294128</c:v>
                </c:pt>
                <c:pt idx="7">
                  <c:v>0.4316720257234728</c:v>
                </c:pt>
                <c:pt idx="8">
                  <c:v>0.24485798237022532</c:v>
                </c:pt>
                <c:pt idx="9">
                  <c:v>0.32580037664783446</c:v>
                </c:pt>
                <c:pt idx="10">
                  <c:v>0.3846794338051624</c:v>
                </c:pt>
                <c:pt idx="11">
                  <c:v>0.34507678410117437</c:v>
                </c:pt>
                <c:pt idx="12">
                  <c:v>0.46711012564671101</c:v>
                </c:pt>
                <c:pt idx="13">
                  <c:v>0.2282934131736527</c:v>
                </c:pt>
                <c:pt idx="14">
                  <c:v>0.40704413731609451</c:v>
                </c:pt>
                <c:pt idx="15">
                  <c:v>0.38037552998182933</c:v>
                </c:pt>
                <c:pt idx="16">
                  <c:v>0.36534133533383351</c:v>
                </c:pt>
                <c:pt idx="17">
                  <c:v>0.40333333333333327</c:v>
                </c:pt>
                <c:pt idx="18">
                  <c:v>0.1971268954509178</c:v>
                </c:pt>
                <c:pt idx="19">
                  <c:v>0.37000000000000005</c:v>
                </c:pt>
                <c:pt idx="20">
                  <c:v>0.45</c:v>
                </c:pt>
                <c:pt idx="21">
                  <c:v>0.38000000000000006</c:v>
                </c:pt>
                <c:pt idx="22">
                  <c:v>0.42000000000000004</c:v>
                </c:pt>
                <c:pt idx="24">
                  <c:v>0.3547459252157239</c:v>
                </c:pt>
                <c:pt idx="25">
                  <c:v>0.42553191489361702</c:v>
                </c:pt>
                <c:pt idx="26">
                  <c:v>0.36736401673640173</c:v>
                </c:pt>
                <c:pt idx="27">
                  <c:v>0.33898305084745772</c:v>
                </c:pt>
                <c:pt idx="28">
                  <c:v>0.41285714285714287</c:v>
                </c:pt>
                <c:pt idx="29">
                  <c:v>0.32053571428571431</c:v>
                </c:pt>
                <c:pt idx="30">
                  <c:v>0.26785714285714285</c:v>
                </c:pt>
                <c:pt idx="31">
                  <c:v>0.38610038610038616</c:v>
                </c:pt>
                <c:pt idx="32">
                  <c:v>0.38095238095238104</c:v>
                </c:pt>
                <c:pt idx="33">
                  <c:v>0.42857142857142855</c:v>
                </c:pt>
                <c:pt idx="34">
                  <c:v>0.38205128205128208</c:v>
                </c:pt>
                <c:pt idx="35">
                  <c:v>0.43103448275862072</c:v>
                </c:pt>
                <c:pt idx="36">
                  <c:v>0.39344262295081978</c:v>
                </c:pt>
                <c:pt idx="37">
                  <c:v>0.34920634920634924</c:v>
                </c:pt>
                <c:pt idx="38">
                  <c:v>0.25</c:v>
                </c:pt>
                <c:pt idx="39">
                  <c:v>0.26852367688022288</c:v>
                </c:pt>
                <c:pt idx="40">
                  <c:v>0.48000000000000004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'I (G)'!$W$82</c:f>
              <c:strCache>
                <c:ptCount val="1"/>
                <c:pt idx="0">
                  <c:v>&gt;1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'I (G)'!$AF$83:$AF$88</c:f>
              <c:numCache>
                <c:formatCode>General</c:formatCode>
                <c:ptCount val="6"/>
                <c:pt idx="0">
                  <c:v>1375</c:v>
                </c:pt>
                <c:pt idx="1">
                  <c:v>1175</c:v>
                </c:pt>
                <c:pt idx="2">
                  <c:v>1655</c:v>
                </c:pt>
                <c:pt idx="3">
                  <c:v>1552</c:v>
                </c:pt>
                <c:pt idx="4">
                  <c:v>2546</c:v>
                </c:pt>
                <c:pt idx="5">
                  <c:v>1883</c:v>
                </c:pt>
              </c:numCache>
            </c:numRef>
          </c:xVal>
          <c:yVal>
            <c:numRef>
              <c:f>'I (G)'!$AG$83:$AG$88</c:f>
              <c:numCache>
                <c:formatCode>0%</c:formatCode>
                <c:ptCount val="6"/>
                <c:pt idx="0">
                  <c:v>0.29090909090909095</c:v>
                </c:pt>
                <c:pt idx="1">
                  <c:v>0.25531914893617019</c:v>
                </c:pt>
                <c:pt idx="2">
                  <c:v>0.2344410876132931</c:v>
                </c:pt>
                <c:pt idx="3">
                  <c:v>0.20296391752577322</c:v>
                </c:pt>
                <c:pt idx="4">
                  <c:v>0.16849960722702281</c:v>
                </c:pt>
                <c:pt idx="5">
                  <c:v>0.22092405735528411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580336"/>
        <c:axId val="167580896"/>
      </c:scatterChart>
      <c:valAx>
        <c:axId val="167580336"/>
        <c:scaling>
          <c:orientation val="minMax"/>
          <c:min val="50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Densité avant éclaircie (nombre de tiges/ha)</a:t>
                </a:r>
              </a:p>
            </c:rich>
          </c:tx>
          <c:layout>
            <c:manualLayout>
              <c:xMode val="edge"/>
              <c:yMode val="edge"/>
              <c:x val="0.12186505139275713"/>
              <c:y val="0.8494972639839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67580896"/>
        <c:crosses val="autoZero"/>
        <c:crossBetween val="midCat"/>
      </c:valAx>
      <c:valAx>
        <c:axId val="167580896"/>
        <c:scaling>
          <c:orientation val="minMax"/>
          <c:min val="0.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Intensité de l'éclaircie </a:t>
                </a:r>
              </a:p>
            </c:rich>
          </c:tx>
          <c:layout>
            <c:manualLayout>
              <c:xMode val="edge"/>
              <c:yMode val="edge"/>
              <c:x val="1.2105934589643299E-3"/>
              <c:y val="0.1305226734151363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67580336"/>
        <c:crosses val="autoZero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0.84256346995927645"/>
          <c:y val="0.39940757405324367"/>
          <c:w val="0.11207997961912276"/>
          <c:h val="0.17345016898922799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C7A10-6B22-4F65-94E2-EDA570730B71}" type="datetimeFigureOut">
              <a:rPr lang="fr-FR" smtClean="0"/>
              <a:pPr/>
              <a:t>05/04/2016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20781-6774-415F-A847-5D8B4183949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51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7D985-633D-4D39-8E10-12D3D6D4B4F8}" type="datetimeFigureOut">
              <a:rPr lang="fr-FR" smtClean="0"/>
              <a:pPr/>
              <a:t>05/04/2016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2ED3C-88B8-4384-BC2F-3AB422DF31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98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Présentation stage</a:t>
            </a:r>
            <a:r>
              <a:rPr lang="fr-FR" baseline="0" dirty="0" smtClean="0"/>
              <a:t> : contact avec propriétaires et présentations de l’étude dans des réunions de différents groupements de sylviculteur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2ED3C-88B8-4384-BC2F-3AB422DF310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853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Pas d’influence du</a:t>
            </a:r>
            <a:r>
              <a:rPr lang="fr-FR" baseline="0" dirty="0" smtClean="0"/>
              <a:t> type de lande et de la densité contrairement à ce que l’on pensait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2ED3C-88B8-4384-BC2F-3AB422DF310A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919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Char char="-"/>
            </a:pPr>
            <a:r>
              <a:rPr lang="fr-FR" sz="1200" dirty="0" smtClean="0"/>
              <a:t>Accroissements des </a:t>
            </a:r>
            <a:r>
              <a:rPr lang="fr-FR" sz="1200" b="1" dirty="0" smtClean="0"/>
              <a:t>tables de l’ONF de 2003 </a:t>
            </a:r>
            <a:r>
              <a:rPr lang="fr-FR" sz="1200" dirty="0" smtClean="0"/>
              <a:t>pour la classe la plus fertile (P1) et la moins fertile (P5) : peuplement à l’initialisation + évolution des peuplements avec modèle de croissance</a:t>
            </a:r>
          </a:p>
          <a:p>
            <a:pPr marL="0" indent="0">
              <a:buFontTx/>
              <a:buChar char="-"/>
            </a:pPr>
            <a:r>
              <a:rPr lang="fr-FR" sz="1200" dirty="0" smtClean="0"/>
              <a:t> Accroissements des </a:t>
            </a:r>
            <a:r>
              <a:rPr lang="fr-FR" sz="1200" b="1" dirty="0" smtClean="0"/>
              <a:t>tables de Lemoine de 1983 </a:t>
            </a:r>
            <a:r>
              <a:rPr lang="fr-FR" sz="1200" dirty="0" smtClean="0"/>
              <a:t>pour la classe la plus fertile (Lemoine 2 C1)</a:t>
            </a:r>
          </a:p>
          <a:p>
            <a:pPr marL="0" indent="0">
              <a:buFontTx/>
              <a:buChar char="-"/>
            </a:pPr>
            <a:r>
              <a:rPr lang="fr-FR" sz="1200" dirty="0" smtClean="0"/>
              <a:t> Accroissements  des </a:t>
            </a:r>
            <a:r>
              <a:rPr lang="fr-FR" sz="1200" b="1" dirty="0" smtClean="0"/>
              <a:t>tables de Lemoine de 1969 </a:t>
            </a:r>
            <a:r>
              <a:rPr lang="fr-FR" sz="1200" dirty="0" smtClean="0"/>
              <a:t>(Lemoine 1) pour la classe la plus fertile (C1) et la moins fertile (C5)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2ED3C-88B8-4384-BC2F-3AB422DF310A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27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Intégration d’un peuplement réel/ Calculs de volume / visualisation</a:t>
            </a:r>
            <a:r>
              <a:rPr lang="fr-FR" baseline="0" dirty="0" smtClean="0"/>
              <a:t>s des peuplements avant et après éclaircie / choix des paramètres des éclaircies  </a:t>
            </a:r>
          </a:p>
          <a:p>
            <a:r>
              <a:rPr lang="fr-FR" dirty="0" err="1" smtClean="0"/>
              <a:t>Capsis</a:t>
            </a:r>
            <a:r>
              <a:rPr lang="fr-FR" dirty="0" smtClean="0"/>
              <a:t> peut placer les peuplements dans les tables de décision qui sont disponibles pour le propriétaire (tables de </a:t>
            </a:r>
            <a:r>
              <a:rPr lang="fr-FR" dirty="0" err="1" smtClean="0"/>
              <a:t>Maugé</a:t>
            </a:r>
            <a:r>
              <a:rPr lang="fr-FR" dirty="0" smtClean="0"/>
              <a:t> et tables de l’AFOCEL)</a:t>
            </a:r>
          </a:p>
          <a:p>
            <a:r>
              <a:rPr lang="fr-FR" dirty="0" smtClean="0"/>
              <a:t>Les tables de décision sont basées sur une densité du peuplement et une circonférence moyenne avant éclaircie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2ED3C-88B8-4384-BC2F-3AB422DF310A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990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33845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Entre 2012 et 2015 : demande en</a:t>
            </a:r>
            <a:r>
              <a:rPr lang="fr-FR" baseline="0" dirty="0" smtClean="0"/>
              <a:t> BI/BE	d’environ 4 millions de m3/an de bois de PM</a:t>
            </a:r>
          </a:p>
          <a:p>
            <a:r>
              <a:rPr lang="fr-FR" baseline="0" dirty="0" smtClean="0"/>
              <a:t>2013 : prélèvement de bois rond de 2,5 millions de m3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2ED3C-88B8-4384-BC2F-3AB422DF310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68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2ED3C-88B8-4384-BC2F-3AB422DF310A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50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2ED3C-88B8-4384-BC2F-3AB422DF310A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019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/>
              <a:t>Plus la pile de bois est hétérogène et plus le coefficient de stérage est important.</a:t>
            </a:r>
          </a:p>
          <a:p>
            <a:pPr marL="0" indent="0">
              <a:buNone/>
            </a:pPr>
            <a:r>
              <a:rPr lang="fr-FR" sz="1200" dirty="0" smtClean="0"/>
              <a:t>Les hauteurs de découpe calculées grâce à un profil de tige</a:t>
            </a:r>
          </a:p>
          <a:p>
            <a:pPr marL="0" indent="0">
              <a:buNone/>
            </a:pPr>
            <a:r>
              <a:rPr lang="fr-FR" sz="1200" dirty="0" smtClean="0"/>
              <a:t>Les hauteurs totales estimées grâce au modèle de croissance (à partir des circonférences et de la hauteur dominante)</a:t>
            </a:r>
            <a:endParaRPr lang="fr-FR" sz="14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2ED3C-88B8-4384-BC2F-3AB422DF310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989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2ED3C-88B8-4384-BC2F-3AB422DF310A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139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15 cm d’écart correspondant</a:t>
            </a:r>
            <a:r>
              <a:rPr lang="fr-FR" baseline="0" dirty="0" smtClean="0"/>
              <a:t> à une différence de circonférence</a:t>
            </a:r>
            <a:r>
              <a:rPr lang="fr-FR" dirty="0" smtClean="0"/>
              <a:t> séparant</a:t>
            </a:r>
            <a:r>
              <a:rPr lang="fr-FR" baseline="0" dirty="0" smtClean="0"/>
              <a:t> deux éclaircies</a:t>
            </a:r>
          </a:p>
          <a:p>
            <a:r>
              <a:rPr lang="fr-FR" baseline="0" dirty="0" smtClean="0"/>
              <a:t>J’ai aussi réalisé ces graphiques avec le type de lande mais il n’a pas été observé de réel effet du type de lande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2ED3C-88B8-4384-BC2F-3AB422DF310A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843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spcBef>
                <a:spcPct val="20000"/>
              </a:spcBef>
              <a:buSzPct val="110000"/>
              <a:buFont typeface="Wingdings" pitchFamily="2" charset="2"/>
              <a:buNone/>
            </a:pPr>
            <a:r>
              <a:rPr lang="fr-FR" sz="2600" dirty="0" smtClean="0"/>
              <a:t>la 1</a:t>
            </a:r>
            <a:r>
              <a:rPr lang="fr-FR" sz="2600" baseline="30000" dirty="0" smtClean="0"/>
              <a:t>ère</a:t>
            </a:r>
            <a:r>
              <a:rPr lang="fr-FR" sz="2600" dirty="0" smtClean="0"/>
              <a:t> éclaircie permet en premier lieu d’enlever les arbres malformés souvent les plus gros et les arbres dominés les plus petits</a:t>
            </a:r>
          </a:p>
          <a:p>
            <a:pPr lvl="1">
              <a:spcBef>
                <a:spcPct val="20000"/>
              </a:spcBef>
              <a:buSzPct val="110000"/>
              <a:buFont typeface="Wingdings" pitchFamily="2" charset="2"/>
              <a:buNone/>
            </a:pPr>
            <a:r>
              <a:rPr lang="fr-FR" sz="2600" dirty="0" smtClean="0"/>
              <a:t>les arbres ayant des défauts de forme (flexuosité, courbure,…) et présentant des dégâts de tempêtes sont les plus coupés</a:t>
            </a:r>
          </a:p>
          <a:p>
            <a:pPr lvl="1">
              <a:spcBef>
                <a:spcPct val="20000"/>
              </a:spcBef>
              <a:buSzPct val="110000"/>
              <a:buFont typeface="Wingdings" pitchFamily="2" charset="2"/>
              <a:buNone/>
            </a:pPr>
            <a:endParaRPr lang="fr-FR" sz="2600" dirty="0" smtClean="0"/>
          </a:p>
          <a:p>
            <a:pPr lvl="1">
              <a:spcBef>
                <a:spcPct val="20000"/>
              </a:spcBef>
              <a:buSzPct val="110000"/>
              <a:buFont typeface="Wingdings" pitchFamily="2" charset="2"/>
              <a:buNone/>
            </a:pPr>
            <a:r>
              <a:rPr lang="fr-FR" dirty="0" smtClean="0"/>
              <a:t>K&gt;1</a:t>
            </a:r>
            <a:r>
              <a:rPr lang="fr-FR" baseline="0" dirty="0" smtClean="0"/>
              <a:t> : densité avant de 2500 et après de 2100 ou densité avant de 1800 et après de 1500</a:t>
            </a:r>
          </a:p>
          <a:p>
            <a:r>
              <a:rPr lang="fr-FR" baseline="0" dirty="0" smtClean="0"/>
              <a:t>I &gt; 50 % : densité avant de 2000 tiges/ha et après de 900 ou densité avant de 1800 et après de 800 </a:t>
            </a:r>
          </a:p>
          <a:p>
            <a:r>
              <a:rPr lang="fr-FR" baseline="0" dirty="0" smtClean="0"/>
              <a:t>Taux de </a:t>
            </a:r>
            <a:r>
              <a:rPr lang="fr-FR" baseline="0" dirty="0" err="1" smtClean="0"/>
              <a:t>Maugé</a:t>
            </a:r>
            <a:r>
              <a:rPr lang="fr-FR" baseline="0" dirty="0" smtClean="0"/>
              <a:t> est de 25 % et de l’AFOCEL de 35 %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2ED3C-88B8-4384-BC2F-3AB422DF310A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759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/>
              <a:t> différent de la densité préconisée de </a:t>
            </a:r>
            <a:r>
              <a:rPr lang="fr-FR" sz="1200" dirty="0" err="1" smtClean="0"/>
              <a:t>maugé</a:t>
            </a:r>
            <a:r>
              <a:rPr lang="fr-FR" sz="1200" dirty="0" smtClean="0"/>
              <a:t> de 950 tiges/ha (25% de 1250)</a:t>
            </a:r>
          </a:p>
          <a:p>
            <a:r>
              <a:rPr lang="fr-FR" sz="1200" dirty="0" smtClean="0"/>
              <a:t>O</a:t>
            </a:r>
            <a:r>
              <a:rPr lang="fr-FR" sz="1200" baseline="0" dirty="0" smtClean="0"/>
              <a:t>n peut déterminer une surface terrière en fonction de la circonférence et déterminer un volume avec formule </a:t>
            </a:r>
            <a:r>
              <a:rPr lang="fr-FR" sz="1200" baseline="0" dirty="0" smtClean="0"/>
              <a:t>V=</a:t>
            </a:r>
            <a:r>
              <a:rPr lang="fr-FR" sz="1200" baseline="0" dirty="0" err="1" smtClean="0"/>
              <a:t>Ghf</a:t>
            </a:r>
            <a:endParaRPr lang="fr-FR" sz="1200" baseline="0" dirty="0" smtClean="0"/>
          </a:p>
          <a:p>
            <a:endParaRPr lang="fr-FR" sz="1200" baseline="0" dirty="0" smtClean="0"/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notre échantillon, le marquage des arbres est réalisé dans 30% des peuplements à éclaircir (19 peuplements). Ce marquage est toujours réalisé en plein, sur toute la parcelle. Il dépend aussi de la densité avant éclaircie. En effet, 63% des parcelles marquées ont une densité avant éclaircie &gt; à 1400 tiges/ha. Plus le peuplement est dense et donc hétérogène dans la distribution des circonférences et plus il semble que les propriétaires marquent leur parcelle.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2ED3C-88B8-4384-BC2F-3AB422DF310A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35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327585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7744" y="4293096"/>
            <a:ext cx="5648672" cy="139256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403648" y="332656"/>
            <a:ext cx="727280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1619672" y="6165304"/>
            <a:ext cx="705678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>
            <a:off x="8676456" y="332656"/>
            <a:ext cx="0" cy="58326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 userDrawn="1"/>
        </p:nvCxnSpPr>
        <p:spPr>
          <a:xfrm>
            <a:off x="395536" y="1556792"/>
            <a:ext cx="0" cy="460851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 userDrawn="1"/>
        </p:nvCxnSpPr>
        <p:spPr>
          <a:xfrm flipH="1">
            <a:off x="395536" y="6165304"/>
            <a:ext cx="64807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 userDrawn="1"/>
        </p:nvSpPr>
        <p:spPr>
          <a:xfrm>
            <a:off x="8676456" y="0"/>
            <a:ext cx="467544" cy="6858000"/>
          </a:xfrm>
          <a:prstGeom prst="rect">
            <a:avLst/>
          </a:prstGeom>
          <a:solidFill>
            <a:srgbClr val="378622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05/04/2016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CAQSIS 2016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1112-5BA9-4360-9AA1-46860BF9D2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dirty="0" smtClean="0"/>
              <a:t>05/04/2016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Caqsis</a:t>
            </a:r>
            <a:r>
              <a:rPr lang="fr-FR" dirty="0" smtClean="0"/>
              <a:t> 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1112-5BA9-4360-9AA1-46860BF9D2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05/04/2016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Caqsis</a:t>
            </a:r>
            <a:r>
              <a:rPr lang="fr-FR" dirty="0" smtClean="0"/>
              <a:t> 2016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1112-5BA9-4360-9AA1-46860BF9D2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52934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>
            <a:lvl1pPr marL="273050" indent="-273050">
              <a:buSzPct val="110000"/>
              <a:buFont typeface="Arial" pitchFamily="34" charset="0"/>
              <a:buChar char="•"/>
              <a:defRPr sz="2800"/>
            </a:lvl1pPr>
            <a:lvl2pPr marL="804863" indent="-347663">
              <a:buFont typeface="Wingdings" pitchFamily="2" charset="2"/>
              <a:buChar char="Ø"/>
              <a:defRPr sz="2400"/>
            </a:lvl2pPr>
            <a:lvl3pPr>
              <a:buNone/>
              <a:defRPr sz="2000" baseline="0"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- 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23" name="Connecteur droit 22"/>
          <p:cNvCxnSpPr/>
          <p:nvPr userDrawn="1"/>
        </p:nvCxnSpPr>
        <p:spPr>
          <a:xfrm flipV="1">
            <a:off x="8748464" y="404664"/>
            <a:ext cx="0" cy="58326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 userDrawn="1"/>
        </p:nvSpPr>
        <p:spPr>
          <a:xfrm rot="5400000">
            <a:off x="6029908" y="3123220"/>
            <a:ext cx="5832648" cy="395536"/>
          </a:xfrm>
          <a:prstGeom prst="rect">
            <a:avLst/>
          </a:prstGeom>
          <a:solidFill>
            <a:srgbClr val="3786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05/04/2016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CAQSIS 2016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1112-5BA9-4360-9AA1-46860BF9D2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05/04/2016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CAQSIS 2016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1112-5BA9-4360-9AA1-46860BF9D2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05/04/2016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Caqsis</a:t>
            </a:r>
            <a:r>
              <a:rPr lang="fr-FR" dirty="0" smtClean="0"/>
              <a:t> 2016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1112-5BA9-4360-9AA1-46860BF9D2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05/04/2016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1112-5BA9-4360-9AA1-46860BF9D2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05/04/2016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1112-5BA9-4360-9AA1-46860BF9D2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05/04/2016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Caqsis</a:t>
            </a:r>
            <a:r>
              <a:rPr lang="fr-FR" dirty="0" smtClean="0"/>
              <a:t> 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1112-5BA9-4360-9AA1-46860BF9D2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05/04/2016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Caqsis</a:t>
            </a:r>
            <a:r>
              <a:rPr lang="fr-FR" dirty="0" smtClean="0"/>
              <a:t> 2016</a:t>
            </a:r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1112-5BA9-4360-9AA1-46860BF9D2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05/04/2016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Caqsis</a:t>
            </a:r>
            <a:r>
              <a:rPr lang="fr-FR" dirty="0" smtClean="0"/>
              <a:t> 2016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1112-5BA9-4360-9AA1-46860BF9D2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05/04/2016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CAQSIS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F1112-5BA9-4360-9AA1-46860BF9D2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71736" y="1142984"/>
            <a:ext cx="6000792" cy="1875628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Caractéristiques de la première éclaircie dans les peuplements de Pin maritime </a:t>
            </a:r>
            <a:br>
              <a:rPr lang="fr-FR" sz="2400" b="1" dirty="0" smtClean="0"/>
            </a:br>
            <a:r>
              <a:rPr lang="fr-FR" sz="2400" b="1" dirty="0" smtClean="0"/>
              <a:t>des Landes de Gascogne </a:t>
            </a:r>
            <a:endParaRPr lang="fr-FR" sz="2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71736" y="3286124"/>
            <a:ext cx="5648672" cy="2357454"/>
          </a:xfrm>
        </p:spPr>
        <p:txBody>
          <a:bodyPr>
            <a:normAutofit/>
          </a:bodyPr>
          <a:lstStyle/>
          <a:p>
            <a:r>
              <a:rPr lang="fr-FR" sz="1900" dirty="0" smtClean="0"/>
              <a:t>Céline Meredieu, Thierry </a:t>
            </a:r>
            <a:r>
              <a:rPr lang="fr-FR" sz="1900" dirty="0" err="1" smtClean="0"/>
              <a:t>Labbé</a:t>
            </a:r>
            <a:r>
              <a:rPr lang="fr-FR" sz="1900" dirty="0" smtClean="0"/>
              <a:t>, Lucie </a:t>
            </a:r>
            <a:r>
              <a:rPr lang="fr-FR" sz="1900" dirty="0" err="1" smtClean="0"/>
              <a:t>Rupil</a:t>
            </a:r>
            <a:endParaRPr lang="fr-FR" sz="1900" dirty="0" smtClean="0"/>
          </a:p>
          <a:p>
            <a:r>
              <a:rPr lang="fr-FR" sz="1900" dirty="0" smtClean="0"/>
              <a:t>Cécile Maris, Dominique </a:t>
            </a:r>
            <a:r>
              <a:rPr lang="fr-FR" sz="1900" dirty="0" err="1" smtClean="0"/>
              <a:t>Merzeau</a:t>
            </a:r>
            <a:endParaRPr lang="fr-FR" sz="1900" dirty="0" smtClean="0"/>
          </a:p>
          <a:p>
            <a:endParaRPr lang="fr-FR" sz="1800" dirty="0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470848" y="6356350"/>
            <a:ext cx="2133600" cy="365125"/>
          </a:xfrm>
        </p:spPr>
        <p:txBody>
          <a:bodyPr/>
          <a:lstStyle/>
          <a:p>
            <a:fld id="{CFAF1112-5BA9-4360-9AA1-46860BF9D262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6" name="Image 5" descr="logocrp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8688" y="4210866"/>
            <a:ext cx="636751" cy="104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mediaforest.net/visites/images/logos_visites/cpf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720" y="4188178"/>
            <a:ext cx="728961" cy="94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www.aquitaine-euskadi-navarre.com/News/files/Info/image/medium/6dc8af25bba7fa2fdcb6d51a61531255.jpg"/>
          <p:cNvPicPr>
            <a:picLocks noChangeAspect="1" noChangeArrowheads="1"/>
          </p:cNvPicPr>
          <p:nvPr/>
        </p:nvPicPr>
        <p:blipFill>
          <a:blip r:embed="rId5" cstate="print"/>
          <a:srcRect l="16981" r="15093"/>
          <a:stretch>
            <a:fillRect/>
          </a:stretch>
        </p:blipFill>
        <p:spPr bwMode="auto">
          <a:xfrm>
            <a:off x="4524336" y="4030040"/>
            <a:ext cx="857256" cy="1262056"/>
          </a:xfrm>
          <a:prstGeom prst="rect">
            <a:avLst/>
          </a:prstGeom>
          <a:noFill/>
        </p:spPr>
      </p:pic>
      <p:pic>
        <p:nvPicPr>
          <p:cNvPr id="13" name="Image 12" descr="PictoCOTE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2418" y="4929031"/>
            <a:ext cx="704041" cy="82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cpu.labex.u-bordeaux.fr/images/Universite-Bordeaux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8947" y="5270036"/>
            <a:ext cx="1857388" cy="747083"/>
          </a:xfrm>
          <a:prstGeom prst="rect">
            <a:avLst/>
          </a:prstGeom>
          <a:noFill/>
        </p:spPr>
      </p:pic>
      <p:pic>
        <p:nvPicPr>
          <p:cNvPr id="15" name="Image 14" descr="logotype-INRA-RVB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98939" y="4177628"/>
            <a:ext cx="1401849" cy="57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AF1112-5BA9-4360-9AA1-46860BF9D262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0" y="476672"/>
            <a:ext cx="8686800" cy="56494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r-FR" dirty="0" smtClean="0">
              <a:solidFill>
                <a:srgbClr val="FF6600"/>
              </a:solidFill>
            </a:endParaRPr>
          </a:p>
          <a:p>
            <a:pPr marL="571500" indent="-571500">
              <a:buFont typeface="Arial" pitchFamily="34" charset="0"/>
              <a:buAutoNum type="romanUcPeriod"/>
            </a:pP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Protocole de mesures</a:t>
            </a:r>
          </a:p>
          <a:p>
            <a:pPr marL="1103313" lvl="1" indent="-571500">
              <a:buFont typeface="Arial" pitchFamily="34" charset="0"/>
              <a:buAutoNum type="romanUcPeriod"/>
            </a:pPr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Protocole de mesure</a:t>
            </a:r>
          </a:p>
          <a:p>
            <a:pPr marL="1103313" lvl="1" indent="-571500">
              <a:buFont typeface="Arial" pitchFamily="34" charset="0"/>
              <a:buAutoNum type="romanUcPeriod"/>
            </a:pPr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Calcul et comparaison des volumes</a:t>
            </a:r>
          </a:p>
          <a:p>
            <a:pPr marL="571500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rgbClr val="FF6600"/>
                </a:solidFill>
              </a:rPr>
              <a:t>Caractériser </a:t>
            </a:r>
            <a:r>
              <a:rPr lang="fr-FR" dirty="0">
                <a:solidFill>
                  <a:srgbClr val="FF6600"/>
                </a:solidFill>
              </a:rPr>
              <a:t>les peuplements au stade de la 1</a:t>
            </a:r>
            <a:r>
              <a:rPr lang="fr-FR" baseline="30000" dirty="0">
                <a:solidFill>
                  <a:srgbClr val="FF6600"/>
                </a:solidFill>
              </a:rPr>
              <a:t>ère</a:t>
            </a:r>
            <a:r>
              <a:rPr lang="fr-FR" dirty="0">
                <a:solidFill>
                  <a:srgbClr val="FF6600"/>
                </a:solidFill>
              </a:rPr>
              <a:t> </a:t>
            </a:r>
            <a:r>
              <a:rPr lang="fr-FR" dirty="0" smtClean="0">
                <a:solidFill>
                  <a:srgbClr val="FF6600"/>
                </a:solidFill>
              </a:rPr>
              <a:t>éclaircie</a:t>
            </a:r>
          </a:p>
          <a:p>
            <a:pPr marL="1103313" lvl="1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rgbClr val="FF6600"/>
                </a:solidFill>
              </a:rPr>
              <a:t>Diversité des peuplements avant éclaircie</a:t>
            </a:r>
          </a:p>
          <a:p>
            <a:pPr marL="1103313" lvl="1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rgbClr val="FF6600"/>
                </a:solidFill>
              </a:rPr>
              <a:t>Caractéristiques de l’éclaircie</a:t>
            </a:r>
          </a:p>
          <a:p>
            <a:pPr marL="571500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Quel outil d’aide à la gestion ?</a:t>
            </a:r>
          </a:p>
          <a:p>
            <a:pPr marL="1103313" lvl="1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Comparaison des peuplements actuels aux tables de production </a:t>
            </a:r>
          </a:p>
          <a:p>
            <a:pPr marL="1103313" lvl="1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Nouvelles fonctionnalités de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Capsis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71500">
              <a:buNone/>
            </a:pP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71500">
              <a:buNone/>
            </a:pPr>
            <a:r>
              <a:rPr lang="fr-FR" b="1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85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6016" y="980728"/>
            <a:ext cx="3960440" cy="2520280"/>
          </a:xfrm>
        </p:spPr>
        <p:txBody>
          <a:bodyPr>
            <a:normAutofit/>
          </a:bodyPr>
          <a:lstStyle/>
          <a:p>
            <a:pPr marL="0" indent="0"/>
            <a:r>
              <a:rPr lang="fr-FR" sz="1900" b="1" dirty="0" smtClean="0"/>
              <a:t> Densité avant éclaircie</a:t>
            </a:r>
            <a:r>
              <a:rPr lang="fr-FR" sz="1900" dirty="0" smtClean="0"/>
              <a:t> varie de 750 à 2250 tiges/ha</a:t>
            </a:r>
            <a:endParaRPr lang="fr-FR" sz="1900" u="sng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fr-FR" sz="1900" dirty="0" smtClean="0">
                <a:sym typeface="Wingdings" pitchFamily="2" charset="2"/>
              </a:rPr>
              <a:t>Majorité des peuplements à 1200 et 1500 tiges/ha</a:t>
            </a:r>
            <a:endParaRPr lang="fr-FR" sz="1900" dirty="0" smtClean="0"/>
          </a:p>
          <a:p>
            <a:pPr marL="0" indent="0">
              <a:buNone/>
            </a:pPr>
            <a:r>
              <a:rPr lang="fr-FR" sz="1900" dirty="0" smtClean="0">
                <a:solidFill>
                  <a:srgbClr val="FF6600"/>
                </a:solidFill>
              </a:rPr>
              <a:t>Semis</a:t>
            </a:r>
            <a:r>
              <a:rPr lang="fr-FR" sz="1900" dirty="0" smtClean="0"/>
              <a:t> : les plus fortes densités </a:t>
            </a:r>
          </a:p>
          <a:p>
            <a:pPr marL="0" indent="0">
              <a:buNone/>
            </a:pPr>
            <a:r>
              <a:rPr lang="fr-FR" sz="1900" dirty="0" smtClean="0">
                <a:solidFill>
                  <a:srgbClr val="1B5F1D"/>
                </a:solidFill>
              </a:rPr>
              <a:t>Plantation en faible densité</a:t>
            </a:r>
            <a:r>
              <a:rPr lang="fr-FR" sz="1900" dirty="0" smtClean="0"/>
              <a:t> : essai de sylviculture </a:t>
            </a:r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AF1112-5BA9-4360-9AA1-46860BF9D262}" type="slidenum">
              <a:rPr lang="fr-FR" smtClean="0"/>
              <a:pPr/>
              <a:t>11</a:t>
            </a:fld>
            <a:endParaRPr lang="fr-FR"/>
          </a:p>
        </p:txBody>
      </p:sp>
      <p:graphicFrame>
        <p:nvGraphicFramePr>
          <p:cNvPr id="7" name="Graphique 6"/>
          <p:cNvGraphicFramePr/>
          <p:nvPr/>
        </p:nvGraphicFramePr>
        <p:xfrm>
          <a:off x="179512" y="980728"/>
          <a:ext cx="432048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52934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FF6600"/>
                </a:solidFill>
              </a:rPr>
              <a:t>II.</a:t>
            </a:r>
            <a:r>
              <a:rPr lang="fr-FR" sz="2000" dirty="0" smtClean="0">
                <a:solidFill>
                  <a:srgbClr val="FF6600"/>
                </a:solidFill>
              </a:rPr>
              <a:t>I</a:t>
            </a:r>
            <a:r>
              <a:rPr lang="fr-FR" sz="2400" dirty="0" smtClean="0">
                <a:solidFill>
                  <a:srgbClr val="FF6600"/>
                </a:solidFill>
              </a:rPr>
              <a:t>. Peuplements avant l’éclaircie </a:t>
            </a:r>
            <a:endParaRPr lang="fr-FR" sz="2400" dirty="0">
              <a:solidFill>
                <a:srgbClr val="FF66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203848" y="2420888"/>
            <a:ext cx="1224136" cy="57606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83568" y="2636912"/>
            <a:ext cx="288032" cy="28803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539552" y="3356992"/>
            <a:ext cx="8157146" cy="2812380"/>
            <a:chOff x="539552" y="3356992"/>
            <a:chExt cx="8157146" cy="2812380"/>
          </a:xfrm>
        </p:grpSpPr>
        <p:graphicFrame>
          <p:nvGraphicFramePr>
            <p:cNvPr id="15" name="Graphique 14"/>
            <p:cNvGraphicFramePr/>
            <p:nvPr>
              <p:extLst>
                <p:ext uri="{D42A27DB-BD31-4B8C-83A1-F6EECF244321}">
                  <p14:modId xmlns:p14="http://schemas.microsoft.com/office/powerpoint/2010/main" val="1406327839"/>
                </p:ext>
              </p:extLst>
            </p:nvPr>
          </p:nvGraphicFramePr>
          <p:xfrm>
            <a:off x="4716016" y="3356992"/>
            <a:ext cx="3980682" cy="27729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ZoneTexte 10"/>
            <p:cNvSpPr txBox="1"/>
            <p:nvPr/>
          </p:nvSpPr>
          <p:spPr>
            <a:xfrm>
              <a:off x="539552" y="3789040"/>
              <a:ext cx="4176464" cy="2380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b="1" dirty="0" smtClean="0"/>
                <a:t> L’âge à la 1</a:t>
              </a:r>
              <a:r>
                <a:rPr lang="fr-FR" b="1" baseline="30000" dirty="0" smtClean="0"/>
                <a:t>ère</a:t>
              </a:r>
              <a:r>
                <a:rPr lang="fr-FR" b="1" dirty="0" smtClean="0"/>
                <a:t> éclaircie </a:t>
              </a:r>
              <a:r>
                <a:rPr lang="fr-FR" dirty="0" smtClean="0"/>
                <a:t>varie de 9 à 21 ans </a:t>
              </a:r>
              <a:r>
                <a:rPr lang="fr-FR" dirty="0" smtClean="0">
                  <a:sym typeface="Wingdings" pitchFamily="2" charset="2"/>
                </a:rPr>
                <a:t> forte diversité</a:t>
              </a:r>
              <a:endParaRPr lang="fr-FR" dirty="0" smtClean="0"/>
            </a:p>
            <a:p>
              <a:r>
                <a:rPr lang="fr-FR" dirty="0" smtClean="0">
                  <a:solidFill>
                    <a:srgbClr val="FF6600"/>
                  </a:solidFill>
                </a:rPr>
                <a:t>Semis</a:t>
              </a:r>
              <a:r>
                <a:rPr lang="fr-FR" dirty="0" smtClean="0"/>
                <a:t> : peuplements les plus âgés</a:t>
              </a:r>
            </a:p>
            <a:p>
              <a:pPr>
                <a:buFont typeface="Arial" pitchFamily="34" charset="0"/>
                <a:buChar char="•"/>
              </a:pPr>
              <a:r>
                <a:rPr lang="fr-FR" dirty="0" smtClean="0"/>
                <a:t> La majorité des </a:t>
              </a:r>
              <a:r>
                <a:rPr lang="fr-FR" b="1" dirty="0" smtClean="0"/>
                <a:t>circonférences moyennes</a:t>
              </a:r>
              <a:r>
                <a:rPr lang="fr-FR" dirty="0" smtClean="0"/>
                <a:t> avant l’éclaircie varient entre 40 et 55 cm </a:t>
              </a:r>
              <a:r>
                <a:rPr lang="fr-FR" dirty="0" smtClean="0">
                  <a:sym typeface="Wingdings" pitchFamily="2" charset="2"/>
                </a:rPr>
                <a:t> forte variabilité</a:t>
              </a:r>
              <a:r>
                <a:rPr lang="fr-FR" dirty="0" smtClean="0"/>
                <a:t>  </a:t>
              </a:r>
            </a:p>
            <a:p>
              <a:pPr>
                <a:buFont typeface="Arial" pitchFamily="34" charset="0"/>
                <a:buChar char="•"/>
              </a:pPr>
              <a:r>
                <a:rPr lang="fr-FR" dirty="0" smtClean="0"/>
                <a:t> </a:t>
              </a:r>
              <a:r>
                <a:rPr lang="fr-FR" b="1" dirty="0" smtClean="0"/>
                <a:t>Pas d’effet du type de lande </a:t>
              </a:r>
              <a:r>
                <a:rPr lang="fr-FR" dirty="0" smtClean="0"/>
                <a:t>sur ces caractéristiques</a:t>
              </a:r>
            </a:p>
          </p:txBody>
        </p:sp>
        <p:sp>
          <p:nvSpPr>
            <p:cNvPr id="14" name="Ellipse 13"/>
            <p:cNvSpPr/>
            <p:nvPr/>
          </p:nvSpPr>
          <p:spPr>
            <a:xfrm>
              <a:off x="7092280" y="4293096"/>
              <a:ext cx="1008112" cy="43204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1256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Intégrer un taux de mortalité avant l’éclaircie, lié à des dégâts au moment de l’installation 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AF1112-5BA9-4360-9AA1-46860BF9D262}" type="slidenum">
              <a:rPr lang="fr-FR" smtClean="0"/>
              <a:pPr/>
              <a:t>12</a:t>
            </a:fld>
            <a:endParaRPr lang="fr-FR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370275"/>
              </p:ext>
            </p:extLst>
          </p:nvPr>
        </p:nvGraphicFramePr>
        <p:xfrm>
          <a:off x="467544" y="1772816"/>
          <a:ext cx="42120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04056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rgbClr val="EC7E24"/>
                </a:solidFill>
              </a:rPr>
              <a:t>II.</a:t>
            </a:r>
            <a:r>
              <a:rPr lang="fr-FR" sz="2000" dirty="0" smtClean="0">
                <a:solidFill>
                  <a:srgbClr val="EC7E24"/>
                </a:solidFill>
              </a:rPr>
              <a:t>I</a:t>
            </a:r>
            <a:r>
              <a:rPr lang="fr-FR" sz="2400" dirty="0" smtClean="0">
                <a:solidFill>
                  <a:srgbClr val="EC7E24"/>
                </a:solidFill>
              </a:rPr>
              <a:t>. Mortalité avant la 1</a:t>
            </a:r>
            <a:r>
              <a:rPr lang="fr-FR" sz="2400" baseline="30000" dirty="0" smtClean="0">
                <a:solidFill>
                  <a:srgbClr val="EC7E24"/>
                </a:solidFill>
              </a:rPr>
              <a:t>ère</a:t>
            </a:r>
            <a:r>
              <a:rPr lang="fr-FR" sz="2400" dirty="0" smtClean="0">
                <a:solidFill>
                  <a:srgbClr val="EC7E24"/>
                </a:solidFill>
              </a:rPr>
              <a:t> éclaircie </a:t>
            </a:r>
            <a:endParaRPr lang="fr-FR" sz="2400" dirty="0">
              <a:solidFill>
                <a:srgbClr val="EC7E24"/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/>
        </p:nvGraphicFramePr>
        <p:xfrm>
          <a:off x="4572000" y="1916832"/>
          <a:ext cx="402907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2936"/>
            <a:ext cx="3970784" cy="3273227"/>
          </a:xfrm>
        </p:spPr>
        <p:txBody>
          <a:bodyPr>
            <a:normAutofit/>
          </a:bodyPr>
          <a:lstStyle/>
          <a:p>
            <a:pPr marL="0" indent="0"/>
            <a:r>
              <a:rPr lang="fr-FR" sz="2000" dirty="0" smtClean="0"/>
              <a:t> </a:t>
            </a:r>
            <a:r>
              <a:rPr lang="fr-FR" sz="2000" u="sng" dirty="0" smtClean="0"/>
              <a:t>Intensité de l’éclaircie </a:t>
            </a:r>
            <a:r>
              <a:rPr lang="fr-FR" sz="2000" dirty="0" smtClean="0"/>
              <a:t> (% en nombre de tiges enlevées)</a:t>
            </a:r>
          </a:p>
          <a:p>
            <a:pPr marL="269875" lvl="1" indent="0"/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2000" b="1" dirty="0" smtClean="0">
                <a:sym typeface="Wingdings" pitchFamily="2" charset="2"/>
              </a:rPr>
              <a:t>Grande variation </a:t>
            </a:r>
            <a:r>
              <a:rPr lang="fr-FR" sz="2000" dirty="0" smtClean="0">
                <a:sym typeface="Wingdings" pitchFamily="2" charset="2"/>
              </a:rPr>
              <a:t>: </a:t>
            </a:r>
            <a:r>
              <a:rPr lang="fr-FR" sz="2000" dirty="0" smtClean="0"/>
              <a:t>entre </a:t>
            </a:r>
            <a:r>
              <a:rPr lang="fr-FR" sz="2000" dirty="0"/>
              <a:t>20 et </a:t>
            </a:r>
            <a:r>
              <a:rPr lang="fr-FR" sz="2000" dirty="0" smtClean="0"/>
              <a:t>plus de 50 %</a:t>
            </a:r>
          </a:p>
          <a:p>
            <a:pPr marL="269875" lvl="1" indent="0"/>
            <a:r>
              <a:rPr lang="fr-FR" sz="2000" dirty="0" smtClean="0">
                <a:sym typeface="Wingdings" pitchFamily="2" charset="2"/>
              </a:rPr>
              <a:t> Lorsque l’éclaircie est </a:t>
            </a:r>
            <a:r>
              <a:rPr lang="fr-FR" sz="2000" b="1" dirty="0" smtClean="0">
                <a:sym typeface="Wingdings" pitchFamily="2" charset="2"/>
              </a:rPr>
              <a:t>strictement par le haut </a:t>
            </a:r>
            <a:r>
              <a:rPr lang="fr-FR" sz="2000" dirty="0" smtClean="0">
                <a:sym typeface="Wingdings" pitchFamily="2" charset="2"/>
              </a:rPr>
              <a:t>(K&gt;1), l’intensité ne dépasse pas 30 % </a:t>
            </a:r>
            <a:endParaRPr lang="fr-FR" sz="16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AF1112-5BA9-4360-9AA1-46860BF9D262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FF6600"/>
                </a:solidFill>
              </a:rPr>
              <a:t>II.</a:t>
            </a:r>
            <a:r>
              <a:rPr lang="fr-FR" sz="2000" dirty="0" smtClean="0">
                <a:solidFill>
                  <a:srgbClr val="FF6600"/>
                </a:solidFill>
              </a:rPr>
              <a:t>II</a:t>
            </a:r>
            <a:r>
              <a:rPr lang="fr-FR" sz="2400" dirty="0" smtClean="0">
                <a:solidFill>
                  <a:srgbClr val="FF6600"/>
                </a:solidFill>
              </a:rPr>
              <a:t>. Caractéristiques de l’éclaircie </a:t>
            </a:r>
            <a:endParaRPr lang="fr-FR" sz="2400" dirty="0">
              <a:solidFill>
                <a:srgbClr val="FF6600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95536" y="980728"/>
            <a:ext cx="8280920" cy="1728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/>
            </a:pPr>
            <a:r>
              <a:rPr lang="fr-FR" sz="2000" noProof="0" dirty="0" smtClean="0"/>
              <a:t> Eclaircie de </a:t>
            </a:r>
            <a:r>
              <a:rPr lang="fr-FR" sz="2000" u="sng" noProof="0" dirty="0" smtClean="0"/>
              <a:t>type</a:t>
            </a:r>
            <a:r>
              <a:rPr lang="fr-FR" sz="2000" noProof="0" dirty="0" smtClean="0"/>
              <a:t> </a:t>
            </a:r>
            <a:r>
              <a:rPr lang="fr-FR" sz="2000" b="1" noProof="0" dirty="0" smtClean="0"/>
              <a:t>sélectif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tabLst/>
              <a:defRPr/>
            </a:pPr>
            <a:endParaRPr lang="fr-FR" sz="2000" b="1" noProof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/>
            </a:pPr>
            <a:r>
              <a:rPr lang="fr-FR" sz="2000" dirty="0" smtClean="0"/>
              <a:t> </a:t>
            </a:r>
            <a:r>
              <a:rPr kumimoji="0" lang="fr-FR" sz="20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Nature de l’éclaircie</a:t>
            </a:r>
            <a:r>
              <a:rPr kumimoji="0" lang="fr-F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000" dirty="0" smtClean="0"/>
              <a:t>: caractérisée par le coefficient K </a:t>
            </a:r>
            <a:br>
              <a:rPr lang="fr-FR" sz="2000" dirty="0" smtClean="0"/>
            </a:br>
            <a:r>
              <a:rPr lang="fr-FR" sz="2000" dirty="0" smtClean="0"/>
              <a:t>(= Cm éclaircie / Cm avant éclaircie) 	</a:t>
            </a:r>
          </a:p>
          <a:p>
            <a:pPr marL="628650" lvl="2" indent="-177800">
              <a:spcBef>
                <a:spcPct val="20000"/>
              </a:spcBef>
              <a:buSzPct val="110000"/>
              <a:buFont typeface="Wingdings" pitchFamily="2" charset="2"/>
              <a:buChar char="Ø"/>
              <a:defRPr/>
            </a:pPr>
            <a:r>
              <a:rPr kumimoji="0" lang="fr-F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soit de type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mixte</a:t>
            </a:r>
            <a:r>
              <a:rPr kumimoji="0" lang="fr-F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(0,8 &lt; K &lt; 0,9, n=23) soit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 le haut</a:t>
            </a:r>
            <a:r>
              <a:rPr kumimoji="0" lang="fr-F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(K &gt; 0,9, n=23)</a:t>
            </a:r>
          </a:p>
          <a:p>
            <a:pPr lvl="1">
              <a:spcBef>
                <a:spcPct val="20000"/>
              </a:spcBef>
              <a:buSzPct val="110000"/>
            </a:pPr>
            <a:endParaRPr kumimoji="0" lang="fr-FR" sz="2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Graphique 8"/>
          <p:cNvGraphicFramePr/>
          <p:nvPr/>
        </p:nvGraphicFramePr>
        <p:xfrm>
          <a:off x="4355976" y="2780928"/>
          <a:ext cx="4176464" cy="288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4008" y="1052736"/>
            <a:ext cx="3898776" cy="218521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u="sng" dirty="0" smtClean="0"/>
              <a:t>Avant l’éclaircie </a:t>
            </a:r>
            <a:r>
              <a:rPr lang="fr-FR" dirty="0" smtClean="0"/>
              <a:t>: </a:t>
            </a:r>
          </a:p>
          <a:p>
            <a:r>
              <a:rPr lang="fr-FR" b="1" dirty="0" smtClean="0"/>
              <a:t>Pas de lien entre circonférence moyenne et densité avant éclaircie</a:t>
            </a:r>
          </a:p>
          <a:p>
            <a:pPr>
              <a:buNone/>
            </a:pPr>
            <a:endParaRPr lang="fr-FR" b="1" dirty="0" smtClean="0"/>
          </a:p>
          <a:p>
            <a:pPr>
              <a:defRPr/>
            </a:pPr>
            <a:r>
              <a:rPr lang="fr-FR" b="1" dirty="0" smtClean="0"/>
              <a:t>Différences</a:t>
            </a:r>
            <a:r>
              <a:rPr lang="fr-FR" dirty="0" smtClean="0"/>
              <a:t> importantes en </a:t>
            </a:r>
            <a:r>
              <a:rPr lang="fr-FR" b="1" dirty="0" smtClean="0"/>
              <a:t>surface terrière  pour une même circonférence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/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AF1112-5BA9-4360-9AA1-46860BF9D262}" type="slidenum">
              <a:rPr lang="fr-FR" smtClean="0"/>
              <a:pPr/>
              <a:t>14</a:t>
            </a:fld>
            <a:endParaRPr lang="fr-FR"/>
          </a:p>
        </p:txBody>
      </p:sp>
      <p:graphicFrame>
        <p:nvGraphicFramePr>
          <p:cNvPr id="6" name="Graphique 5"/>
          <p:cNvGraphicFramePr/>
          <p:nvPr/>
        </p:nvGraphicFramePr>
        <p:xfrm>
          <a:off x="539552" y="908720"/>
          <a:ext cx="3960440" cy="25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1608" cy="576064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rgbClr val="FF6600"/>
                </a:solidFill>
              </a:rPr>
              <a:t>II.</a:t>
            </a:r>
            <a:r>
              <a:rPr lang="fr-FR" sz="2000" dirty="0" smtClean="0">
                <a:solidFill>
                  <a:srgbClr val="FF6600"/>
                </a:solidFill>
              </a:rPr>
              <a:t>II</a:t>
            </a:r>
            <a:r>
              <a:rPr lang="fr-FR" sz="2400" dirty="0" smtClean="0">
                <a:solidFill>
                  <a:srgbClr val="FF6600"/>
                </a:solidFill>
              </a:rPr>
              <a:t>. Effets de l’éclaircie</a:t>
            </a:r>
            <a:endParaRPr lang="fr-FR" sz="2400" dirty="0">
              <a:solidFill>
                <a:srgbClr val="FF6600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644008" y="3501008"/>
            <a:ext cx="3970784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3050" lvl="0" indent="-273050">
              <a:spcBef>
                <a:spcPct val="20000"/>
              </a:spcBef>
              <a:buSzPct val="110000"/>
              <a:buFont typeface="Arial" pitchFamily="34" charset="0"/>
              <a:buChar char="•"/>
            </a:pPr>
            <a:endParaRPr lang="fr-FR" sz="2000" dirty="0" smtClean="0"/>
          </a:p>
          <a:p>
            <a:pPr marL="273050" indent="-273050">
              <a:spcBef>
                <a:spcPct val="20000"/>
              </a:spcBef>
              <a:buSzPct val="110000"/>
              <a:buFont typeface="Arial" pitchFamily="34" charset="0"/>
              <a:buChar char="•"/>
            </a:pPr>
            <a:endParaRPr lang="fr-FR" sz="2000" dirty="0" smtClean="0"/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67544" y="3501008"/>
            <a:ext cx="8075240" cy="2855342"/>
            <a:chOff x="467544" y="3501008"/>
            <a:chExt cx="8075240" cy="2855342"/>
          </a:xfrm>
        </p:grpSpPr>
        <p:graphicFrame>
          <p:nvGraphicFramePr>
            <p:cNvPr id="8" name="Graphique 7"/>
            <p:cNvGraphicFramePr/>
            <p:nvPr>
              <p:extLst>
                <p:ext uri="{D42A27DB-BD31-4B8C-83A1-F6EECF244321}">
                  <p14:modId xmlns:p14="http://schemas.microsoft.com/office/powerpoint/2010/main" val="1696484610"/>
                </p:ext>
              </p:extLst>
            </p:nvPr>
          </p:nvGraphicFramePr>
          <p:xfrm>
            <a:off x="467544" y="3573016"/>
            <a:ext cx="4032448" cy="2592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" name="Rectangle 22"/>
            <p:cNvSpPr/>
            <p:nvPr/>
          </p:nvSpPr>
          <p:spPr>
            <a:xfrm>
              <a:off x="1403648" y="4221088"/>
              <a:ext cx="1368152" cy="50405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79912" y="4581128"/>
              <a:ext cx="360040" cy="3600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space réservé du contenu 2"/>
            <p:cNvSpPr txBox="1">
              <a:spLocks/>
            </p:cNvSpPr>
            <p:nvPr/>
          </p:nvSpPr>
          <p:spPr>
            <a:xfrm>
              <a:off x="4644008" y="3501008"/>
              <a:ext cx="3898776" cy="28553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273050" indent="-273050" algn="l" defTabSz="914400" rtl="0" eaLnBrk="1" latinLnBrk="0" hangingPunct="1">
                <a:spcBef>
                  <a:spcPct val="20000"/>
                </a:spcBef>
                <a:buSzPct val="110000"/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04863" indent="-347663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Ø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itchFamily="34" charset="0"/>
                <a:buNone/>
                <a:defRPr/>
              </a:pPr>
              <a:endParaRPr lang="fr-FR" b="1" dirty="0" smtClean="0"/>
            </a:p>
            <a:p>
              <a:pPr>
                <a:buFont typeface="Arial" pitchFamily="34" charset="0"/>
                <a:buNone/>
                <a:defRPr/>
              </a:pPr>
              <a:r>
                <a:rPr lang="fr-FR" u="sng" dirty="0" smtClean="0"/>
                <a:t>Après l’éclaircie </a:t>
              </a:r>
              <a:r>
                <a:rPr lang="fr-FR" dirty="0" smtClean="0"/>
                <a:t>: </a:t>
              </a:r>
            </a:p>
            <a:p>
              <a:r>
                <a:rPr lang="fr-FR" b="1" dirty="0" smtClean="0"/>
                <a:t>Aussi grande variabilité des densités après éclaircie</a:t>
              </a:r>
            </a:p>
            <a:p>
              <a:endParaRPr lang="fr-FR" dirty="0" smtClean="0"/>
            </a:p>
            <a:p>
              <a:r>
                <a:rPr lang="fr-FR" b="1" dirty="0" smtClean="0"/>
                <a:t>Différence de surface terrière pour une même circonférence réduite</a:t>
              </a:r>
              <a:r>
                <a:rPr lang="fr-FR" dirty="0" smtClean="0"/>
                <a:t> : différence maximale de 5 m²/ha</a:t>
              </a:r>
            </a:p>
            <a:p>
              <a:endParaRPr lang="fr-FR" dirty="0" smtClean="0"/>
            </a:p>
            <a:p>
              <a:r>
                <a:rPr lang="fr-FR" b="1" dirty="0" smtClean="0"/>
                <a:t>5 peuplements atypiques après éclaircie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fr-FR" sz="2000" dirty="0" smtClean="0"/>
              <a:t> </a:t>
            </a:r>
            <a:r>
              <a:rPr lang="fr-FR" sz="2000" b="1" dirty="0" smtClean="0"/>
              <a:t>Grande variabilité des caractéristiques des peuplements </a:t>
            </a:r>
            <a:r>
              <a:rPr lang="fr-FR" sz="2000" dirty="0" smtClean="0"/>
              <a:t>avant la </a:t>
            </a:r>
            <a:br>
              <a:rPr lang="fr-FR" sz="2000" dirty="0" smtClean="0"/>
            </a:br>
            <a:r>
              <a:rPr lang="fr-FR" sz="2000" dirty="0" smtClean="0"/>
              <a:t>1</a:t>
            </a:r>
            <a:r>
              <a:rPr lang="fr-FR" sz="2000" baseline="30000" dirty="0" smtClean="0"/>
              <a:t>ère</a:t>
            </a:r>
            <a:r>
              <a:rPr lang="fr-FR" sz="2000" dirty="0" smtClean="0"/>
              <a:t> éclaircie :  densité, âge, circonférence moyenne </a:t>
            </a:r>
          </a:p>
          <a:p>
            <a:pPr marL="531813" lvl="1" indent="0"/>
            <a:r>
              <a:rPr lang="fr-FR" sz="1800" dirty="0" smtClean="0"/>
              <a:t> Pas de schéma sylvicole moyen unique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/>
            <a:r>
              <a:rPr lang="fr-FR" sz="2000" dirty="0" smtClean="0"/>
              <a:t> </a:t>
            </a:r>
            <a:r>
              <a:rPr lang="fr-FR" sz="2000" b="1" dirty="0" smtClean="0"/>
              <a:t>Pas d’influence</a:t>
            </a:r>
            <a:r>
              <a:rPr lang="fr-FR" sz="2000" dirty="0" smtClean="0"/>
              <a:t> du </a:t>
            </a:r>
            <a:r>
              <a:rPr lang="fr-FR" sz="2000" b="1" dirty="0" smtClean="0"/>
              <a:t>type de lande</a:t>
            </a:r>
            <a:r>
              <a:rPr lang="fr-FR" sz="2000" dirty="0" smtClean="0"/>
              <a:t> et de la </a:t>
            </a:r>
            <a:r>
              <a:rPr lang="fr-FR" sz="2000" b="1" dirty="0" smtClean="0"/>
              <a:t>densité</a:t>
            </a:r>
            <a:r>
              <a:rPr lang="fr-FR" sz="2000" dirty="0" smtClean="0"/>
              <a:t> sur les paramètres de déclenchement de l’éclaircie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/>
            <a:r>
              <a:rPr lang="fr-FR" sz="2000" dirty="0" smtClean="0"/>
              <a:t> </a:t>
            </a:r>
            <a:r>
              <a:rPr lang="fr-FR" sz="2000" b="1" dirty="0" smtClean="0"/>
              <a:t>Grande diversité des pratiques de l’éclaircie</a:t>
            </a:r>
            <a:r>
              <a:rPr lang="fr-FR" sz="2000" dirty="0" smtClean="0"/>
              <a:t> : des peuplements ne seront pas à un optimum économique ou à un optimum de production </a:t>
            </a:r>
          </a:p>
          <a:p>
            <a:pPr marL="531813" lvl="1" indent="0"/>
            <a:r>
              <a:rPr lang="fr-FR" sz="1800" dirty="0" smtClean="0"/>
              <a:t> Besoin d’outil pour aider les propriétaires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AF1112-5BA9-4360-9AA1-46860BF9D262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1608" cy="576064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rgbClr val="FF6600"/>
                </a:solidFill>
              </a:rPr>
              <a:t>II. Conclusion</a:t>
            </a:r>
            <a:endParaRPr lang="fr-FR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AF1112-5BA9-4360-9AA1-46860BF9D262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fr-FR" dirty="0" smtClean="0">
              <a:solidFill>
                <a:srgbClr val="FF6600"/>
              </a:solidFill>
            </a:endParaRPr>
          </a:p>
          <a:p>
            <a:pPr marL="571500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Utiliser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Capsis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pour quantifier les volumes récoltés à la 1</a:t>
            </a:r>
            <a:r>
              <a:rPr lang="fr-FR" baseline="30000" dirty="0" smtClean="0">
                <a:solidFill>
                  <a:schemeClr val="bg1">
                    <a:lumMod val="85000"/>
                  </a:schemeClr>
                </a:solidFill>
              </a:rPr>
              <a:t>ère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éclaircie</a:t>
            </a:r>
          </a:p>
          <a:p>
            <a:pPr marL="1103313" lvl="1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Présentation de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Capsis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1103313" lvl="1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Protocole de mesure</a:t>
            </a:r>
          </a:p>
          <a:p>
            <a:pPr marL="1103313" lvl="1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Calcul et comparaison des volumes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71500">
              <a:buFont typeface="Arial" pitchFamily="34" charset="0"/>
              <a:buAutoNum type="romanUcPeriod"/>
            </a:pP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Caractériser les peuplements au stade de la 1</a:t>
            </a:r>
            <a:r>
              <a:rPr lang="fr-FR" baseline="30000" dirty="0">
                <a:solidFill>
                  <a:schemeClr val="bg1">
                    <a:lumMod val="85000"/>
                  </a:schemeClr>
                </a:solidFill>
              </a:rPr>
              <a:t>ère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éclaircie</a:t>
            </a:r>
          </a:p>
          <a:p>
            <a:pPr marL="1103313" lvl="1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Diversité des peuplements avant éclaircie</a:t>
            </a:r>
          </a:p>
          <a:p>
            <a:pPr marL="1103313" lvl="1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Caractéristiques de l’éclaircie</a:t>
            </a:r>
          </a:p>
          <a:p>
            <a:pPr marL="1103313" lvl="1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Visualisation des peuplements avec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Capsis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rgbClr val="EC7E24"/>
                </a:solidFill>
              </a:rPr>
              <a:t>Quel outil d’aide à la gestion ?</a:t>
            </a:r>
          </a:p>
          <a:p>
            <a:pPr marL="1103313" lvl="1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rgbClr val="EC7E24"/>
                </a:solidFill>
              </a:rPr>
              <a:t>Comparaison des peuplements actuels aux tables de production </a:t>
            </a:r>
          </a:p>
          <a:p>
            <a:pPr marL="1103313" lvl="1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rgbClr val="EC7E24"/>
                </a:solidFill>
              </a:rPr>
              <a:t>Nouvelles fonctionnalités de </a:t>
            </a:r>
            <a:r>
              <a:rPr lang="fr-FR" dirty="0" err="1" smtClean="0">
                <a:solidFill>
                  <a:srgbClr val="EC7E24"/>
                </a:solidFill>
              </a:rPr>
              <a:t>Capsis</a:t>
            </a:r>
            <a:endParaRPr lang="fr-FR" dirty="0" smtClean="0">
              <a:solidFill>
                <a:srgbClr val="EC7E24"/>
              </a:solidFill>
            </a:endParaRPr>
          </a:p>
          <a:p>
            <a:pPr marL="571500" indent="-571500">
              <a:buNone/>
            </a:pP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71500">
              <a:buNone/>
            </a:pPr>
            <a:r>
              <a:rPr lang="fr-FR" b="1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68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AF1112-5BA9-4360-9AA1-46860BF9D262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solidFill>
                  <a:srgbClr val="EC7E24"/>
                </a:solidFill>
              </a:rPr>
              <a:t>III.</a:t>
            </a:r>
            <a:r>
              <a:rPr lang="fr-FR" sz="2200" dirty="0">
                <a:solidFill>
                  <a:srgbClr val="EC7E24"/>
                </a:solidFill>
              </a:rPr>
              <a:t>I</a:t>
            </a:r>
            <a:r>
              <a:rPr lang="fr-FR" sz="2700" dirty="0" smtClean="0">
                <a:solidFill>
                  <a:srgbClr val="EC7E24"/>
                </a:solidFill>
              </a:rPr>
              <a:t>.</a:t>
            </a:r>
            <a:r>
              <a:rPr lang="fr-FR" sz="2800" dirty="0" smtClean="0">
                <a:solidFill>
                  <a:srgbClr val="EC7E24"/>
                </a:solidFill>
              </a:rPr>
              <a:t> Accroissements avant la 1</a:t>
            </a:r>
            <a:r>
              <a:rPr lang="fr-FR" sz="2800" baseline="30000" dirty="0" smtClean="0">
                <a:solidFill>
                  <a:srgbClr val="EC7E24"/>
                </a:solidFill>
              </a:rPr>
              <a:t>ère</a:t>
            </a:r>
            <a:r>
              <a:rPr lang="fr-FR" sz="2800" dirty="0" smtClean="0">
                <a:solidFill>
                  <a:srgbClr val="EC7E24"/>
                </a:solidFill>
              </a:rPr>
              <a:t> éclaircie</a:t>
            </a:r>
            <a:endParaRPr lang="fr-FR" sz="2800" dirty="0">
              <a:solidFill>
                <a:srgbClr val="EC7E24"/>
              </a:solidFill>
            </a:endParaRP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210302036"/>
              </p:ext>
            </p:extLst>
          </p:nvPr>
        </p:nvGraphicFramePr>
        <p:xfrm>
          <a:off x="1475656" y="1156058"/>
          <a:ext cx="5976664" cy="35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467544" y="479715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Les </a:t>
            </a:r>
            <a:r>
              <a:rPr lang="fr-FR" b="1" dirty="0" smtClean="0"/>
              <a:t>accroissements en hauteur dominante des différentes tables </a:t>
            </a:r>
            <a:r>
              <a:rPr lang="fr-FR" dirty="0" smtClean="0"/>
              <a:t>sont très </a:t>
            </a:r>
            <a:r>
              <a:rPr lang="fr-FR" b="1" dirty="0" smtClean="0"/>
              <a:t>inférieurs</a:t>
            </a:r>
            <a:r>
              <a:rPr lang="fr-FR" dirty="0" smtClean="0"/>
              <a:t> aux accroissements observés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 smtClean="0"/>
              <a:t>Effet de l’âge d’initialisation </a:t>
            </a:r>
            <a:r>
              <a:rPr lang="fr-FR" dirty="0" smtClean="0"/>
              <a:t>sur l’accroissement moyen en hauteur dominante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84168" y="12687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Peuplements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412776"/>
            <a:ext cx="219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978" y="4509120"/>
            <a:ext cx="8157592" cy="1817314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sz="7200" b="1" dirty="0" smtClean="0"/>
              <a:t>Pas d’effet de la densité </a:t>
            </a:r>
            <a:r>
              <a:rPr lang="fr-FR" sz="7200" dirty="0" smtClean="0"/>
              <a:t>sur l’accroissement moyen en Cg, pour des densités comprises entre 1200 et 1600 tiges/ha </a:t>
            </a:r>
          </a:p>
          <a:p>
            <a:pPr>
              <a:buFont typeface="Wingdings" pitchFamily="2" charset="2"/>
              <a:buChar char="Ø"/>
            </a:pPr>
            <a:r>
              <a:rPr lang="fr-FR" sz="7200" dirty="0" smtClean="0"/>
              <a:t>Les accroissements en Cg des </a:t>
            </a:r>
            <a:r>
              <a:rPr lang="fr-FR" sz="7200" b="1" dirty="0" smtClean="0"/>
              <a:t>tables ONF </a:t>
            </a:r>
            <a:r>
              <a:rPr lang="fr-FR" sz="7200" dirty="0" smtClean="0"/>
              <a:t>correspondent aux accroissements observés</a:t>
            </a:r>
          </a:p>
          <a:p>
            <a:pPr>
              <a:buFont typeface="Wingdings" pitchFamily="2" charset="2"/>
              <a:buChar char="Ø"/>
            </a:pPr>
            <a:r>
              <a:rPr lang="fr-FR" sz="7200" dirty="0" smtClean="0"/>
              <a:t> Les accroissements des </a:t>
            </a:r>
            <a:r>
              <a:rPr lang="fr-FR" sz="7200" b="1" dirty="0" smtClean="0"/>
              <a:t>tables de Lemoine </a:t>
            </a:r>
            <a:r>
              <a:rPr lang="fr-FR" sz="7200" dirty="0" smtClean="0"/>
              <a:t>pour la meilleure classe de fertilité correspondent aux accroissements observés les plus faibles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AF1112-5BA9-4360-9AA1-46860BF9D262}" type="slidenum">
              <a:rPr lang="fr-FR" smtClean="0"/>
              <a:pPr/>
              <a:t>18</a:t>
            </a:fld>
            <a:endParaRPr lang="fr-FR"/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3795466231"/>
              </p:ext>
            </p:extLst>
          </p:nvPr>
        </p:nvGraphicFramePr>
        <p:xfrm>
          <a:off x="1691680" y="1092646"/>
          <a:ext cx="5688632" cy="328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04056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EC7E24"/>
                </a:solidFill>
              </a:rPr>
              <a:t>III.</a:t>
            </a:r>
            <a:r>
              <a:rPr lang="fr-FR" sz="2000" dirty="0" smtClean="0">
                <a:solidFill>
                  <a:srgbClr val="EC7E24"/>
                </a:solidFill>
              </a:rPr>
              <a:t>I.</a:t>
            </a:r>
            <a:r>
              <a:rPr lang="fr-FR" sz="2400" dirty="0" smtClean="0">
                <a:solidFill>
                  <a:srgbClr val="EC7E24"/>
                </a:solidFill>
              </a:rPr>
              <a:t> Accroissements avant la 1</a:t>
            </a:r>
            <a:r>
              <a:rPr lang="fr-FR" sz="2400" baseline="30000" dirty="0" smtClean="0">
                <a:solidFill>
                  <a:srgbClr val="EC7E24"/>
                </a:solidFill>
              </a:rPr>
              <a:t>ère</a:t>
            </a:r>
            <a:r>
              <a:rPr lang="fr-FR" sz="2400" dirty="0" smtClean="0">
                <a:solidFill>
                  <a:srgbClr val="EC7E24"/>
                </a:solidFill>
              </a:rPr>
              <a:t>  éclaircie </a:t>
            </a:r>
            <a:endParaRPr lang="fr-FR" sz="2400" dirty="0">
              <a:solidFill>
                <a:srgbClr val="EC7E24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7101" y="1556792"/>
            <a:ext cx="219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012160" y="141277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Peuplements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Lecture d’un ensemble de peuplements 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r>
              <a:rPr lang="fr-FR" sz="2000" dirty="0" smtClean="0"/>
              <a:t>Intégration des tables de décision</a:t>
            </a: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AF1112-5BA9-4360-9AA1-46860BF9D262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652934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FF6600"/>
                </a:solidFill>
              </a:rPr>
              <a:t>III.</a:t>
            </a:r>
            <a:r>
              <a:rPr lang="fr-FR" sz="2000" dirty="0" smtClean="0">
                <a:solidFill>
                  <a:srgbClr val="FF6600"/>
                </a:solidFill>
              </a:rPr>
              <a:t>I</a:t>
            </a:r>
            <a:r>
              <a:rPr lang="fr-FR" sz="2400" dirty="0" smtClean="0">
                <a:solidFill>
                  <a:srgbClr val="FF6600"/>
                </a:solidFill>
              </a:rPr>
              <a:t>. Nouvelles fonctionnalités de </a:t>
            </a:r>
            <a:r>
              <a:rPr lang="fr-FR" sz="2400" dirty="0" err="1" smtClean="0">
                <a:solidFill>
                  <a:srgbClr val="FF6600"/>
                </a:solidFill>
              </a:rPr>
              <a:t>Capsis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endParaRPr lang="fr-FR" sz="2400" dirty="0">
              <a:solidFill>
                <a:srgbClr val="FF6600"/>
              </a:solidFill>
            </a:endParaRPr>
          </a:p>
        </p:txBody>
      </p:sp>
      <p:pic>
        <p:nvPicPr>
          <p:cNvPr id="7" name="Image 6" descr="norme Maugé.PNG"/>
          <p:cNvPicPr>
            <a:picLocks noChangeAspect="1"/>
          </p:cNvPicPr>
          <p:nvPr/>
        </p:nvPicPr>
        <p:blipFill>
          <a:blip r:embed="rId3" cstate="print"/>
          <a:srcRect l="2299" t="12185" r="4598"/>
          <a:stretch>
            <a:fillRect/>
          </a:stretch>
        </p:blipFill>
        <p:spPr>
          <a:xfrm>
            <a:off x="323528" y="3275692"/>
            <a:ext cx="4182322" cy="3292288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827584" y="3635732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683568" y="3923764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187624" y="341970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Densité maximale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403648" y="377974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Densité minimale </a:t>
            </a:r>
            <a:endParaRPr lang="fr-FR" sz="1400" dirty="0"/>
          </a:p>
        </p:txBody>
      </p:sp>
      <p:pic>
        <p:nvPicPr>
          <p:cNvPr id="12" name="Espace réservé du contenu 5" descr="norme FCBA.PNG"/>
          <p:cNvPicPr>
            <a:picLocks noChangeAspect="1"/>
          </p:cNvPicPr>
          <p:nvPr/>
        </p:nvPicPr>
        <p:blipFill>
          <a:blip r:embed="rId4" cstate="print"/>
          <a:srcRect l="2508" t="12546" r="4619" b="1202"/>
          <a:stretch>
            <a:fillRect/>
          </a:stretch>
        </p:blipFill>
        <p:spPr>
          <a:xfrm>
            <a:off x="4572000" y="3203684"/>
            <a:ext cx="4327804" cy="338437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092280" y="413978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« à éclaircir »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076056" y="572396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« pas d’éclaircie »</a:t>
            </a:r>
            <a:endParaRPr lang="fr-FR" sz="1400" dirty="0"/>
          </a:p>
        </p:txBody>
      </p:sp>
      <p:sp>
        <p:nvSpPr>
          <p:cNvPr id="15" name="Ellipse 14"/>
          <p:cNvSpPr/>
          <p:nvPr/>
        </p:nvSpPr>
        <p:spPr>
          <a:xfrm>
            <a:off x="1547664" y="442782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619672" y="4499828"/>
            <a:ext cx="82553" cy="5146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1691680" y="500388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5580112" y="36357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/>
          <p:cNvCxnSpPr>
            <a:stCxn id="22" idx="4"/>
            <a:endCxn id="24" idx="0"/>
          </p:cNvCxnSpPr>
          <p:nvPr/>
        </p:nvCxnSpPr>
        <p:spPr>
          <a:xfrm>
            <a:off x="5616116" y="3707740"/>
            <a:ext cx="72008" cy="8640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5652120" y="457183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4283968" y="6372036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Cg</a:t>
            </a:r>
            <a:endParaRPr lang="fr-FR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8460432" y="6444044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Cg</a:t>
            </a:r>
            <a:endParaRPr lang="fr-FR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251520" y="3142709"/>
            <a:ext cx="72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Densité</a:t>
            </a:r>
            <a:endParaRPr lang="fr-FR" sz="1200" dirty="0"/>
          </a:p>
        </p:txBody>
      </p:sp>
      <p:sp>
        <p:nvSpPr>
          <p:cNvPr id="28" name="ZoneTexte 27"/>
          <p:cNvSpPr txBox="1"/>
          <p:nvPr/>
        </p:nvSpPr>
        <p:spPr>
          <a:xfrm>
            <a:off x="4572000" y="3059668"/>
            <a:ext cx="72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Densité</a:t>
            </a:r>
            <a:endParaRPr lang="fr-FR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971600" y="651605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Table de </a:t>
            </a:r>
            <a:r>
              <a:rPr lang="fr-FR" u="sng" dirty="0" err="1" smtClean="0"/>
              <a:t>Maugé</a:t>
            </a:r>
            <a:r>
              <a:rPr lang="fr-FR" u="sng" dirty="0" smtClean="0"/>
              <a:t>, 1987 </a:t>
            </a:r>
            <a:r>
              <a:rPr lang="fr-FR" dirty="0" smtClean="0"/>
              <a:t>		              </a:t>
            </a:r>
            <a:r>
              <a:rPr lang="fr-FR" u="sng" dirty="0" smtClean="0"/>
              <a:t>Table de l’</a:t>
            </a:r>
            <a:r>
              <a:rPr lang="fr-FR" u="sng" dirty="0" err="1" smtClean="0"/>
              <a:t>Afocel</a:t>
            </a:r>
            <a:r>
              <a:rPr lang="fr-FR" u="sng" dirty="0" smtClean="0"/>
              <a:t>, 1994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b="43186"/>
          <a:stretch/>
        </p:blipFill>
        <p:spPr bwMode="auto">
          <a:xfrm>
            <a:off x="1006848" y="1511338"/>
            <a:ext cx="6671071" cy="112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66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3861048"/>
            <a:ext cx="8208912" cy="72008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3872" y="955948"/>
            <a:ext cx="8363272" cy="405722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fr-FR" sz="2900" u="sng" dirty="0" smtClean="0"/>
              <a:t>Contexte forestier</a:t>
            </a:r>
            <a:r>
              <a:rPr lang="fr-FR" sz="2900" u="sng" dirty="0"/>
              <a:t> </a:t>
            </a:r>
            <a:r>
              <a:rPr lang="fr-FR" sz="2900" u="sng" dirty="0" smtClean="0"/>
              <a:t>du massif landais</a:t>
            </a:r>
          </a:p>
          <a:p>
            <a:r>
              <a:rPr lang="fr-FR" sz="2900" dirty="0" smtClean="0"/>
              <a:t>Disponibilité en bois réduite suite aux deux tempêtes 1999 et 2009</a:t>
            </a:r>
          </a:p>
          <a:p>
            <a:r>
              <a:rPr lang="fr-FR" sz="2900" dirty="0" smtClean="0"/>
              <a:t>Besoins en bois de trituration et en biomasse</a:t>
            </a:r>
          </a:p>
          <a:p>
            <a:r>
              <a:rPr lang="fr-FR" sz="2900" dirty="0" smtClean="0"/>
              <a:t>Augmentation </a:t>
            </a:r>
            <a:r>
              <a:rPr lang="fr-FR" sz="2900" dirty="0"/>
              <a:t>des prix du </a:t>
            </a:r>
            <a:r>
              <a:rPr lang="fr-FR" sz="2900" dirty="0" smtClean="0"/>
              <a:t>bois issu des 1</a:t>
            </a:r>
            <a:r>
              <a:rPr lang="fr-FR" sz="2900" baseline="30000" dirty="0" smtClean="0"/>
              <a:t>ères</a:t>
            </a:r>
            <a:r>
              <a:rPr lang="fr-FR" sz="2900" dirty="0" smtClean="0"/>
              <a:t>  éclaircies</a:t>
            </a:r>
          </a:p>
          <a:p>
            <a:pPr>
              <a:buNone/>
            </a:pPr>
            <a:endParaRPr lang="fr-FR" sz="2900" dirty="0" smtClean="0"/>
          </a:p>
          <a:p>
            <a:pPr>
              <a:buFont typeface="Wingdings" pitchFamily="2" charset="2"/>
              <a:buChar char="q"/>
            </a:pPr>
            <a:r>
              <a:rPr lang="fr-FR" sz="2900" u="sng" dirty="0" smtClean="0"/>
              <a:t>Analyser la sylviculture pratiquée</a:t>
            </a:r>
            <a:r>
              <a:rPr lang="fr-FR" sz="2900" dirty="0" smtClean="0"/>
              <a:t> </a:t>
            </a:r>
          </a:p>
          <a:p>
            <a:pPr marL="0" indent="0">
              <a:buNone/>
            </a:pPr>
            <a:r>
              <a:rPr lang="fr-FR" sz="2900" dirty="0"/>
              <a:t>	</a:t>
            </a:r>
            <a:r>
              <a:rPr lang="fr-FR" sz="2900" dirty="0" smtClean="0"/>
              <a:t>- analyser les critères de déclenchement de l’éclaircie</a:t>
            </a:r>
          </a:p>
          <a:p>
            <a:pPr marL="0" indent="0">
              <a:buNone/>
            </a:pPr>
            <a:r>
              <a:rPr lang="fr-FR" sz="2900" dirty="0"/>
              <a:t>	- </a:t>
            </a:r>
            <a:r>
              <a:rPr lang="fr-FR" sz="2900" dirty="0" smtClean="0"/>
              <a:t>comparer </a:t>
            </a:r>
            <a:r>
              <a:rPr lang="fr-FR" sz="2900" dirty="0"/>
              <a:t>les méthodes d’estimation de volume sur </a:t>
            </a:r>
            <a:r>
              <a:rPr lang="fr-FR" sz="2900" dirty="0" smtClean="0"/>
              <a:t>pied</a:t>
            </a:r>
          </a:p>
          <a:p>
            <a:pPr marL="0" indent="0">
              <a:buNone/>
            </a:pPr>
            <a:r>
              <a:rPr lang="fr-FR" sz="2900" dirty="0"/>
              <a:t>	- </a:t>
            </a:r>
            <a:r>
              <a:rPr lang="fr-FR" sz="2900" dirty="0" smtClean="0"/>
              <a:t>utiliser et améliorer </a:t>
            </a:r>
            <a:r>
              <a:rPr lang="fr-FR" sz="2900" dirty="0"/>
              <a:t>les modèles existants et les outils d’aide à la décision</a:t>
            </a:r>
            <a:endParaRPr lang="fr-FR" sz="2900" dirty="0" smtClean="0"/>
          </a:p>
          <a:p>
            <a:pPr marL="0" indent="0">
              <a:buNone/>
            </a:pPr>
            <a:endParaRPr lang="fr-FR" sz="2900" dirty="0" smtClean="0"/>
          </a:p>
          <a:p>
            <a:pPr lvl="1">
              <a:buNone/>
            </a:pPr>
            <a:endParaRPr lang="fr-FR" dirty="0" smtClean="0"/>
          </a:p>
          <a:p>
            <a:pPr marL="0" lvl="1" indent="0" algn="ctr">
              <a:buNone/>
            </a:pPr>
            <a:r>
              <a:rPr lang="fr-FR" sz="3300" dirty="0"/>
              <a:t>Objectif </a:t>
            </a:r>
            <a:r>
              <a:rPr lang="fr-FR" sz="3300" dirty="0" smtClean="0"/>
              <a:t> </a:t>
            </a:r>
            <a:r>
              <a:rPr lang="fr-FR" sz="3300" dirty="0"/>
              <a:t>: Mise au point d’une procédure de calculs dans </a:t>
            </a:r>
            <a:r>
              <a:rPr lang="fr-FR" sz="3300" dirty="0" err="1"/>
              <a:t>Capsis</a:t>
            </a:r>
            <a:r>
              <a:rPr lang="fr-FR" sz="3300" dirty="0"/>
              <a:t>/</a:t>
            </a:r>
            <a:r>
              <a:rPr lang="fr-FR" sz="3300" dirty="0" err="1"/>
              <a:t>Pinuspinaster</a:t>
            </a:r>
            <a:r>
              <a:rPr lang="fr-FR" sz="3300" dirty="0"/>
              <a:t> à partir de données de </a:t>
            </a:r>
            <a:r>
              <a:rPr lang="fr-FR" sz="3300" dirty="0" smtClean="0"/>
              <a:t>terrain</a:t>
            </a:r>
            <a:endParaRPr lang="fr-FR" sz="33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99802"/>
            <a:ext cx="8229600" cy="600306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6600"/>
                </a:solidFill>
              </a:rPr>
              <a:t>Introduction</a:t>
            </a:r>
            <a:endParaRPr lang="fr-FR" sz="4000" b="1" dirty="0">
              <a:solidFill>
                <a:srgbClr val="FF66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AF1112-5BA9-4360-9AA1-46860BF9D26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4413250" cy="63150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6850"/>
            <a:ext cx="4441825" cy="62769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580063" y="6381750"/>
            <a:ext cx="32416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fr-FR" altLang="fr-FR">
                <a:solidFill>
                  <a:srgbClr val="FF0000"/>
                </a:solidFill>
              </a:rPr>
              <a:t>+ Notice d’accompagnement</a:t>
            </a:r>
          </a:p>
        </p:txBody>
      </p:sp>
    </p:spTree>
    <p:extLst>
      <p:ext uri="{BB962C8B-B14F-4D97-AF65-F5344CB8AC3E}">
        <p14:creationId xmlns:p14="http://schemas.microsoft.com/office/powerpoint/2010/main" val="375767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AF1112-5BA9-4360-9AA1-46860BF9D262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52934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EC7E24"/>
                </a:solidFill>
              </a:rPr>
              <a:t>Conclusion générale</a:t>
            </a:r>
            <a:endParaRPr lang="fr-FR" sz="2400" dirty="0">
              <a:solidFill>
                <a:srgbClr val="EC7E24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1124744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sz="2000" dirty="0" smtClean="0"/>
              <a:t>Échantillon de peuplements observés : photographie des peuplements avant la 1</a:t>
            </a:r>
            <a:r>
              <a:rPr lang="fr-FR" sz="2000" baseline="30000" dirty="0" smtClean="0"/>
              <a:t>ère</a:t>
            </a:r>
            <a:r>
              <a:rPr lang="fr-FR" sz="2000" dirty="0" smtClean="0"/>
              <a:t> éclaircie du massif des Landes de Gascogne en 2015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 smtClean="0"/>
              <a:t> vérification des premiers résultats</a:t>
            </a:r>
          </a:p>
          <a:p>
            <a:endParaRPr lang="fr-FR" sz="2000" dirty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Estimation plus précise des volumes sur pied 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 smtClean="0"/>
              <a:t> Autre étude  à mener</a:t>
            </a:r>
          </a:p>
          <a:p>
            <a:pPr lvl="1"/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 Amélioration de l’outil </a:t>
            </a:r>
            <a:r>
              <a:rPr lang="fr-FR" sz="2000" dirty="0" err="1" smtClean="0"/>
              <a:t>Capsis</a:t>
            </a:r>
            <a:r>
              <a:rPr lang="fr-FR" sz="2000" dirty="0" smtClean="0"/>
              <a:t> : plus facilement utilisable par les conseillers</a:t>
            </a:r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sz="2000" dirty="0" smtClean="0"/>
              <a:t>Nouveaux itinéraires sylvicoles : rôle majeur de la 1</a:t>
            </a:r>
            <a:r>
              <a:rPr lang="fr-FR" sz="2000" baseline="30000" dirty="0" smtClean="0"/>
              <a:t>ère</a:t>
            </a:r>
            <a:r>
              <a:rPr lang="fr-FR" sz="2000" dirty="0" smtClean="0"/>
              <a:t> éclaircie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76672"/>
            <a:ext cx="8686800" cy="56494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r-FR" dirty="0" smtClean="0">
              <a:solidFill>
                <a:srgbClr val="FF6600"/>
              </a:solidFill>
            </a:endParaRPr>
          </a:p>
          <a:p>
            <a:pPr marL="571500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rgbClr val="FF6600"/>
                </a:solidFill>
              </a:rPr>
              <a:t>Protocole de mesures</a:t>
            </a:r>
          </a:p>
          <a:p>
            <a:pPr marL="1103313" lvl="1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rgbClr val="FF6600"/>
                </a:solidFill>
              </a:rPr>
              <a:t>Protocole de mesure</a:t>
            </a:r>
          </a:p>
          <a:p>
            <a:pPr marL="1103313" lvl="1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rgbClr val="FF6600"/>
                </a:solidFill>
              </a:rPr>
              <a:t>Calcul et comparaison des volumes</a:t>
            </a:r>
            <a:endParaRPr lang="fr-FR" dirty="0">
              <a:solidFill>
                <a:srgbClr val="FF6600"/>
              </a:solidFill>
            </a:endParaRPr>
          </a:p>
          <a:p>
            <a:pPr marL="571500" indent="-571500">
              <a:buFont typeface="Arial" pitchFamily="34" charset="0"/>
              <a:buAutoNum type="romanUcPeriod"/>
            </a:pP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Caractériser les peuplements au stade de la 1</a:t>
            </a:r>
            <a:r>
              <a:rPr lang="fr-FR" baseline="30000" dirty="0">
                <a:solidFill>
                  <a:schemeClr val="bg1">
                    <a:lumMod val="85000"/>
                  </a:schemeClr>
                </a:solidFill>
              </a:rPr>
              <a:t>ère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éclaircie</a:t>
            </a:r>
          </a:p>
          <a:p>
            <a:pPr marL="1103313" lvl="1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Diversité des Peuplements avant éclaircie</a:t>
            </a:r>
          </a:p>
          <a:p>
            <a:pPr marL="1103313" lvl="1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Caractéristiques de l’éclaircie</a:t>
            </a:r>
          </a:p>
          <a:p>
            <a:pPr marL="571500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Quel outils d’aide à la gestion ?</a:t>
            </a:r>
          </a:p>
          <a:p>
            <a:pPr marL="1103313" lvl="1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Comparaison des peuplements actuels aux tables de production </a:t>
            </a:r>
          </a:p>
          <a:p>
            <a:pPr marL="1103313" lvl="1" indent="-571500">
              <a:buFont typeface="Arial" pitchFamily="34" charset="0"/>
              <a:buAutoNum type="romanUcPeriod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Nouvelles fonctionnalités de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Capsis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71500">
              <a:buNone/>
            </a:pP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71500">
              <a:buNone/>
            </a:pPr>
            <a:r>
              <a:rPr lang="fr-FR" b="1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AF1112-5BA9-4360-9AA1-46860BF9D26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2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3288" y="644017"/>
            <a:ext cx="8530252" cy="17048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000" dirty="0"/>
              <a:t>Identification de peuplements au stade 1ere éclaircie </a:t>
            </a:r>
            <a:r>
              <a:rPr lang="fr-FR" sz="2000" dirty="0" smtClean="0"/>
              <a:t>par les agents du CRPF</a:t>
            </a:r>
            <a:endParaRPr lang="fr-FR" sz="2000" dirty="0"/>
          </a:p>
          <a:p>
            <a:pPr>
              <a:spcBef>
                <a:spcPts val="0"/>
              </a:spcBef>
            </a:pPr>
            <a:r>
              <a:rPr lang="fr-FR" sz="2000" dirty="0" smtClean="0"/>
              <a:t>Mesures avant </a:t>
            </a:r>
            <a:r>
              <a:rPr lang="fr-FR" sz="2000" dirty="0"/>
              <a:t>et </a:t>
            </a:r>
            <a:r>
              <a:rPr lang="fr-FR" sz="2000" dirty="0" smtClean="0"/>
              <a:t>après éclaircie</a:t>
            </a:r>
            <a:endParaRPr lang="fr-FR" sz="2000" dirty="0"/>
          </a:p>
          <a:p>
            <a:pPr>
              <a:spcBef>
                <a:spcPts val="0"/>
              </a:spcBef>
            </a:pPr>
            <a:r>
              <a:rPr lang="fr-FR" sz="2000" dirty="0" smtClean="0"/>
              <a:t>Estimation </a:t>
            </a:r>
            <a:r>
              <a:rPr lang="fr-FR" sz="2000" dirty="0"/>
              <a:t>des volumes de bois récoltés en utilisant plusieurs méthode de calcul et en les comparant </a:t>
            </a:r>
            <a:r>
              <a:rPr lang="fr-FR" sz="2000" dirty="0" smtClean="0"/>
              <a:t>au nombre </a:t>
            </a:r>
            <a:r>
              <a:rPr lang="fr-FR" sz="2000" dirty="0"/>
              <a:t>de stères dans les piles de bois bord de </a:t>
            </a:r>
            <a:r>
              <a:rPr lang="fr-FR" sz="2000" dirty="0" smtClean="0"/>
              <a:t>route</a:t>
            </a: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AF1112-5BA9-4360-9AA1-46860BF9D26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67544" y="135099"/>
            <a:ext cx="8229600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I.</a:t>
            </a:r>
            <a:r>
              <a:rPr lang="fr-FR" sz="200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I</a:t>
            </a:r>
            <a:r>
              <a:rPr lang="fr-FR" sz="240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. Protocole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988463"/>
              </p:ext>
            </p:extLst>
          </p:nvPr>
        </p:nvGraphicFramePr>
        <p:xfrm>
          <a:off x="4892408" y="2149502"/>
          <a:ext cx="3321584" cy="4702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4" imgW="2712381" imgH="3840813" progId="">
                  <p:embed/>
                </p:oleObj>
              </mc:Choice>
              <mc:Fallback>
                <p:oleObj r:id="rId4" imgW="2712381" imgH="384081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408" y="2149502"/>
                        <a:ext cx="3321584" cy="4702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83288" y="3306366"/>
            <a:ext cx="4082436" cy="132562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600" dirty="0" smtClean="0">
                <a:solidFill>
                  <a:srgbClr val="000000"/>
                </a:solidFill>
              </a:rPr>
              <a:t>En </a:t>
            </a:r>
            <a:r>
              <a:rPr lang="fr-FR" altLang="fr-FR" sz="1600" dirty="0">
                <a:solidFill>
                  <a:srgbClr val="000000"/>
                </a:solidFill>
              </a:rPr>
              <a:t>novembre 2015, 60 parcelles ont ainsi pu être mesurées :</a:t>
            </a:r>
          </a:p>
          <a:p>
            <a:pPr eaLnBrk="1" hangingPunct="1">
              <a:buClrTx/>
              <a:buFontTx/>
              <a:buNone/>
            </a:pPr>
            <a:r>
              <a:rPr lang="fr-FR" altLang="fr-FR" sz="1600" dirty="0">
                <a:solidFill>
                  <a:srgbClr val="000000"/>
                </a:solidFill>
              </a:rPr>
              <a:t>	- 21 parcelles avant éclaircie (mesures après éclaircie à réaliser)</a:t>
            </a:r>
          </a:p>
          <a:p>
            <a:pPr eaLnBrk="1" hangingPunct="1">
              <a:buClrTx/>
              <a:buFontTx/>
              <a:buNone/>
            </a:pPr>
            <a:r>
              <a:rPr lang="fr-FR" altLang="fr-FR" sz="1600" dirty="0">
                <a:solidFill>
                  <a:srgbClr val="000000"/>
                </a:solidFill>
              </a:rPr>
              <a:t>	- 39 parcelles avant et après éclaircie</a:t>
            </a:r>
          </a:p>
        </p:txBody>
      </p:sp>
    </p:spTree>
    <p:extLst>
      <p:ext uri="{BB962C8B-B14F-4D97-AF65-F5344CB8AC3E}">
        <p14:creationId xmlns:p14="http://schemas.microsoft.com/office/powerpoint/2010/main" val="37413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3288" y="644017"/>
            <a:ext cx="8530252" cy="91277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000" dirty="0" smtClean="0"/>
              <a:t>Installation d’une placette de mesure (50 m de long sur 2 lignes de plantation ou de semis de large) dans chaque parcelle : circonférence, hauteur totale et hauteur de découpe, présence de défauts, marquage</a:t>
            </a:r>
          </a:p>
          <a:p>
            <a:pPr marL="3495675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AF1112-5BA9-4360-9AA1-46860BF9D26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67544" y="135099"/>
            <a:ext cx="8229600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I.</a:t>
            </a:r>
            <a:r>
              <a:rPr lang="fr-FR" sz="200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I</a:t>
            </a:r>
            <a:r>
              <a:rPr lang="fr-FR" sz="240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. Protocole : installation de placette de mesure pré-éclaircie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97016" y="6234528"/>
            <a:ext cx="33123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Découpe bois fort tige </a:t>
            </a:r>
            <a:br>
              <a:rPr lang="fr-FR" sz="1600" i="1" dirty="0" smtClean="0"/>
            </a:br>
            <a:r>
              <a:rPr lang="fr-FR" sz="1600" i="1" dirty="0" smtClean="0"/>
              <a:t>à un diamètre fin bout de 7 cm</a:t>
            </a:r>
            <a:endParaRPr lang="fr-FR" sz="1600" i="1" dirty="0"/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9000491"/>
              </p:ext>
            </p:extLst>
          </p:nvPr>
        </p:nvGraphicFramePr>
        <p:xfrm>
          <a:off x="23292" y="1556792"/>
          <a:ext cx="432048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e 11"/>
          <p:cNvGrpSpPr/>
          <p:nvPr/>
        </p:nvGrpSpPr>
        <p:grpSpPr>
          <a:xfrm>
            <a:off x="5318348" y="1239036"/>
            <a:ext cx="3429000" cy="4991100"/>
            <a:chOff x="2727176" y="933450"/>
            <a:chExt cx="3429000" cy="4991100"/>
          </a:xfrm>
        </p:grpSpPr>
        <p:grpSp>
          <p:nvGrpSpPr>
            <p:cNvPr id="10" name="Groupe 9"/>
            <p:cNvGrpSpPr/>
            <p:nvPr/>
          </p:nvGrpSpPr>
          <p:grpSpPr>
            <a:xfrm>
              <a:off x="2727176" y="933450"/>
              <a:ext cx="3429000" cy="4991100"/>
              <a:chOff x="2727176" y="933450"/>
              <a:chExt cx="3429000" cy="49911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27176" y="933450"/>
                <a:ext cx="3429000" cy="499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Forme libre 5"/>
              <p:cNvSpPr/>
              <p:nvPr/>
            </p:nvSpPr>
            <p:spPr>
              <a:xfrm>
                <a:off x="4265895" y="2088537"/>
                <a:ext cx="346103" cy="1187574"/>
              </a:xfrm>
              <a:custGeom>
                <a:avLst/>
                <a:gdLst>
                  <a:gd name="connsiteX0" fmla="*/ 3955 w 346103"/>
                  <a:gd name="connsiteY0" fmla="*/ 18559 h 1187574"/>
                  <a:gd name="connsiteX1" fmla="*/ 99371 w 346103"/>
                  <a:gd name="connsiteY1" fmla="*/ 10607 h 1187574"/>
                  <a:gd name="connsiteX2" fmla="*/ 123225 w 346103"/>
                  <a:gd name="connsiteY2" fmla="*/ 153731 h 1187574"/>
                  <a:gd name="connsiteX3" fmla="*/ 139128 w 346103"/>
                  <a:gd name="connsiteY3" fmla="*/ 233244 h 1187574"/>
                  <a:gd name="connsiteX4" fmla="*/ 147079 w 346103"/>
                  <a:gd name="connsiteY4" fmla="*/ 320708 h 1187574"/>
                  <a:gd name="connsiteX5" fmla="*/ 210689 w 346103"/>
                  <a:gd name="connsiteY5" fmla="*/ 519491 h 1187574"/>
                  <a:gd name="connsiteX6" fmla="*/ 234543 w 346103"/>
                  <a:gd name="connsiteY6" fmla="*/ 710322 h 1187574"/>
                  <a:gd name="connsiteX7" fmla="*/ 306105 w 346103"/>
                  <a:gd name="connsiteY7" fmla="*/ 901153 h 1187574"/>
                  <a:gd name="connsiteX8" fmla="*/ 322008 w 346103"/>
                  <a:gd name="connsiteY8" fmla="*/ 1068131 h 1187574"/>
                  <a:gd name="connsiteX9" fmla="*/ 345862 w 346103"/>
                  <a:gd name="connsiteY9" fmla="*/ 1115839 h 1187574"/>
                  <a:gd name="connsiteX10" fmla="*/ 306105 w 346103"/>
                  <a:gd name="connsiteY10" fmla="*/ 1147644 h 1187574"/>
                  <a:gd name="connsiteX11" fmla="*/ 218641 w 346103"/>
                  <a:gd name="connsiteY11" fmla="*/ 1179449 h 1187574"/>
                  <a:gd name="connsiteX12" fmla="*/ 178884 w 346103"/>
                  <a:gd name="connsiteY12" fmla="*/ 1171498 h 1187574"/>
                  <a:gd name="connsiteX13" fmla="*/ 170933 w 346103"/>
                  <a:gd name="connsiteY13" fmla="*/ 1012472 h 1187574"/>
                  <a:gd name="connsiteX14" fmla="*/ 155030 w 346103"/>
                  <a:gd name="connsiteY14" fmla="*/ 877300 h 1187574"/>
                  <a:gd name="connsiteX15" fmla="*/ 131176 w 346103"/>
                  <a:gd name="connsiteY15" fmla="*/ 750079 h 1187574"/>
                  <a:gd name="connsiteX16" fmla="*/ 115274 w 346103"/>
                  <a:gd name="connsiteY16" fmla="*/ 614906 h 1187574"/>
                  <a:gd name="connsiteX17" fmla="*/ 99371 w 346103"/>
                  <a:gd name="connsiteY17" fmla="*/ 527442 h 1187574"/>
                  <a:gd name="connsiteX18" fmla="*/ 75517 w 346103"/>
                  <a:gd name="connsiteY18" fmla="*/ 447929 h 1187574"/>
                  <a:gd name="connsiteX19" fmla="*/ 59615 w 346103"/>
                  <a:gd name="connsiteY19" fmla="*/ 344562 h 1187574"/>
                  <a:gd name="connsiteX20" fmla="*/ 51663 w 346103"/>
                  <a:gd name="connsiteY20" fmla="*/ 225293 h 1187574"/>
                  <a:gd name="connsiteX21" fmla="*/ 35761 w 346103"/>
                  <a:gd name="connsiteY21" fmla="*/ 169633 h 1187574"/>
                  <a:gd name="connsiteX22" fmla="*/ 19858 w 346103"/>
                  <a:gd name="connsiteY22" fmla="*/ 82169 h 1187574"/>
                  <a:gd name="connsiteX23" fmla="*/ 3955 w 346103"/>
                  <a:gd name="connsiteY23" fmla="*/ 18559 h 1187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6103" h="1187574">
                    <a:moveTo>
                      <a:pt x="3955" y="18559"/>
                    </a:moveTo>
                    <a:cubicBezTo>
                      <a:pt x="17207" y="6632"/>
                      <a:pt x="79493" y="-11922"/>
                      <a:pt x="99371" y="10607"/>
                    </a:cubicBezTo>
                    <a:cubicBezTo>
                      <a:pt x="119249" y="33136"/>
                      <a:pt x="116599" y="116625"/>
                      <a:pt x="123225" y="153731"/>
                    </a:cubicBezTo>
                    <a:cubicBezTo>
                      <a:pt x="129851" y="190837"/>
                      <a:pt x="135152" y="205415"/>
                      <a:pt x="139128" y="233244"/>
                    </a:cubicBezTo>
                    <a:cubicBezTo>
                      <a:pt x="143104" y="261073"/>
                      <a:pt x="135152" y="273000"/>
                      <a:pt x="147079" y="320708"/>
                    </a:cubicBezTo>
                    <a:cubicBezTo>
                      <a:pt x="159006" y="368416"/>
                      <a:pt x="196112" y="454555"/>
                      <a:pt x="210689" y="519491"/>
                    </a:cubicBezTo>
                    <a:cubicBezTo>
                      <a:pt x="225266" y="584427"/>
                      <a:pt x="218640" y="646712"/>
                      <a:pt x="234543" y="710322"/>
                    </a:cubicBezTo>
                    <a:cubicBezTo>
                      <a:pt x="250446" y="773932"/>
                      <a:pt x="291528" y="841518"/>
                      <a:pt x="306105" y="901153"/>
                    </a:cubicBezTo>
                    <a:cubicBezTo>
                      <a:pt x="320683" y="960788"/>
                      <a:pt x="315382" y="1032350"/>
                      <a:pt x="322008" y="1068131"/>
                    </a:cubicBezTo>
                    <a:cubicBezTo>
                      <a:pt x="328634" y="1103912"/>
                      <a:pt x="348512" y="1102587"/>
                      <a:pt x="345862" y="1115839"/>
                    </a:cubicBezTo>
                    <a:cubicBezTo>
                      <a:pt x="343212" y="1129091"/>
                      <a:pt x="327308" y="1137042"/>
                      <a:pt x="306105" y="1147644"/>
                    </a:cubicBezTo>
                    <a:cubicBezTo>
                      <a:pt x="284902" y="1158246"/>
                      <a:pt x="239844" y="1175473"/>
                      <a:pt x="218641" y="1179449"/>
                    </a:cubicBezTo>
                    <a:cubicBezTo>
                      <a:pt x="197438" y="1183425"/>
                      <a:pt x="186835" y="1199327"/>
                      <a:pt x="178884" y="1171498"/>
                    </a:cubicBezTo>
                    <a:cubicBezTo>
                      <a:pt x="170933" y="1143669"/>
                      <a:pt x="174909" y="1061505"/>
                      <a:pt x="170933" y="1012472"/>
                    </a:cubicBezTo>
                    <a:cubicBezTo>
                      <a:pt x="166957" y="963439"/>
                      <a:pt x="161656" y="921032"/>
                      <a:pt x="155030" y="877300"/>
                    </a:cubicBezTo>
                    <a:cubicBezTo>
                      <a:pt x="148404" y="833568"/>
                      <a:pt x="137802" y="793811"/>
                      <a:pt x="131176" y="750079"/>
                    </a:cubicBezTo>
                    <a:cubicBezTo>
                      <a:pt x="124550" y="706347"/>
                      <a:pt x="120575" y="652012"/>
                      <a:pt x="115274" y="614906"/>
                    </a:cubicBezTo>
                    <a:cubicBezTo>
                      <a:pt x="109973" y="577800"/>
                      <a:pt x="105997" y="555271"/>
                      <a:pt x="99371" y="527442"/>
                    </a:cubicBezTo>
                    <a:cubicBezTo>
                      <a:pt x="92745" y="499613"/>
                      <a:pt x="82143" y="478409"/>
                      <a:pt x="75517" y="447929"/>
                    </a:cubicBezTo>
                    <a:cubicBezTo>
                      <a:pt x="68891" y="417449"/>
                      <a:pt x="63591" y="381668"/>
                      <a:pt x="59615" y="344562"/>
                    </a:cubicBezTo>
                    <a:cubicBezTo>
                      <a:pt x="55639" y="307456"/>
                      <a:pt x="55639" y="254448"/>
                      <a:pt x="51663" y="225293"/>
                    </a:cubicBezTo>
                    <a:cubicBezTo>
                      <a:pt x="47687" y="196138"/>
                      <a:pt x="41062" y="193487"/>
                      <a:pt x="35761" y="169633"/>
                    </a:cubicBezTo>
                    <a:cubicBezTo>
                      <a:pt x="30460" y="145779"/>
                      <a:pt x="25159" y="108673"/>
                      <a:pt x="19858" y="82169"/>
                    </a:cubicBezTo>
                    <a:cubicBezTo>
                      <a:pt x="14557" y="55665"/>
                      <a:pt x="-9297" y="30486"/>
                      <a:pt x="3955" y="18559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716016" y="4653136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23894" y="4857084"/>
            <a:ext cx="4082436" cy="132562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600" dirty="0" smtClean="0">
                <a:solidFill>
                  <a:srgbClr val="000000"/>
                </a:solidFill>
              </a:rPr>
              <a:t>En </a:t>
            </a:r>
            <a:r>
              <a:rPr lang="fr-FR" altLang="fr-FR" sz="1600" dirty="0">
                <a:solidFill>
                  <a:srgbClr val="000000"/>
                </a:solidFill>
              </a:rPr>
              <a:t>novembre 2015, 60 parcelles ont ainsi pu être mesurées :</a:t>
            </a:r>
          </a:p>
          <a:p>
            <a:pPr eaLnBrk="1" hangingPunct="1">
              <a:buClrTx/>
              <a:buFontTx/>
              <a:buNone/>
            </a:pPr>
            <a:r>
              <a:rPr lang="fr-FR" altLang="fr-FR" sz="1600" dirty="0">
                <a:solidFill>
                  <a:srgbClr val="000000"/>
                </a:solidFill>
              </a:rPr>
              <a:t>	- 21 parcelles avant éclaircie (mesures après éclaircie à réaliser)</a:t>
            </a:r>
          </a:p>
          <a:p>
            <a:pPr eaLnBrk="1" hangingPunct="1">
              <a:buClrTx/>
              <a:buFontTx/>
              <a:buNone/>
            </a:pPr>
            <a:r>
              <a:rPr lang="fr-FR" altLang="fr-FR" sz="1600" dirty="0">
                <a:solidFill>
                  <a:srgbClr val="000000"/>
                </a:solidFill>
              </a:rPr>
              <a:t>	- 39 parcelles avant et après éclaircie</a:t>
            </a:r>
          </a:p>
        </p:txBody>
      </p:sp>
    </p:spTree>
    <p:extLst>
      <p:ext uri="{BB962C8B-B14F-4D97-AF65-F5344CB8AC3E}">
        <p14:creationId xmlns:p14="http://schemas.microsoft.com/office/powerpoint/2010/main" val="12504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AF1112-5BA9-4360-9AA1-46860BF9D262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Espace réservé du contenu 5" descr="20150310_1134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9522" r="1467" b="17753"/>
          <a:stretch>
            <a:fillRect/>
          </a:stretch>
        </p:blipFill>
        <p:spPr>
          <a:xfrm>
            <a:off x="683568" y="1340768"/>
            <a:ext cx="2903679" cy="3286148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786182" y="1320775"/>
            <a:ext cx="4900618" cy="354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r>
              <a:rPr lang="fr-FR" sz="2000" u="sng" dirty="0" smtClean="0">
                <a:sym typeface="Wingdings" pitchFamily="2" charset="2"/>
              </a:rPr>
              <a:t>Après l’éclaircie </a:t>
            </a:r>
            <a:r>
              <a:rPr lang="fr-FR" sz="2000" b="1" dirty="0" smtClean="0">
                <a:sym typeface="Wingdings" pitchFamily="2" charset="2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- </a:t>
            </a:r>
            <a:r>
              <a:rPr lang="fr-FR" sz="2000" noProof="0" dirty="0" smtClean="0">
                <a:sym typeface="Wingdings" pitchFamily="2" charset="2"/>
              </a:rPr>
              <a:t>Identifier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les arbres coupés (marqués ou non marqués)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Tx/>
              <a:buChar char="-"/>
              <a:tabLst/>
              <a:defRPr/>
            </a:pPr>
            <a:r>
              <a:rPr lang="fr-FR" sz="2000" dirty="0" smtClean="0">
                <a:sym typeface="Wingdings" pitchFamily="2" charset="2"/>
              </a:rPr>
              <a:t> Mesurer le diamètre fin bout des billons coupés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tabLst/>
              <a:defRPr/>
            </a:pPr>
            <a:endParaRPr lang="fr-FR" sz="2000" dirty="0" smtClean="0">
              <a:sym typeface="Wingdings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tabLst/>
              <a:defRPr/>
            </a:pPr>
            <a:r>
              <a:rPr lang="fr-FR" sz="2000" dirty="0" smtClean="0">
                <a:sym typeface="Wingdings" pitchFamily="2" charset="2"/>
              </a:rPr>
              <a:t>Obtenir des </a:t>
            </a:r>
            <a:r>
              <a:rPr lang="fr-FR" sz="2000" u="sng" dirty="0" smtClean="0">
                <a:sym typeface="Wingdings" pitchFamily="2" charset="2"/>
              </a:rPr>
              <a:t>r</a:t>
            </a:r>
            <a:r>
              <a:rPr kumimoji="0" lang="fr-FR" sz="20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enseignements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fr-FR" sz="2000" dirty="0" smtClean="0">
                <a:sym typeface="Wingdings" pitchFamily="2" charset="2"/>
              </a:rPr>
              <a:t>: 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historique de la parcelle, le type de matériel génétique,... et 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les volumes récoltés (stérage, volume machine)</a:t>
            </a:r>
          </a:p>
          <a:p>
            <a:pPr marL="358298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endParaRPr kumimoji="0" lang="fr-F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58298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endParaRPr lang="fr-FR" sz="2400" baseline="0" dirty="0" smtClean="0">
              <a:sym typeface="Wingdings" pitchFamily="2" charset="2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67544" y="399802"/>
            <a:ext cx="8229600" cy="600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I.</a:t>
            </a:r>
            <a:r>
              <a:rPr lang="fr-FR" sz="200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II</a:t>
            </a:r>
            <a:r>
              <a:rPr lang="fr-FR" sz="240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. Protocole de mesure : post éclaircie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259632" y="5085184"/>
            <a:ext cx="6624736" cy="8640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87313"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tabLst/>
              <a:defRPr/>
            </a:pP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Mesure de 39 parcelles éclaircies </a:t>
            </a:r>
          </a:p>
          <a:p>
            <a:pPr marL="87313"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tabLst/>
              <a:defRPr/>
            </a:pPr>
            <a:r>
              <a:rPr lang="fr-FR" sz="2000" noProof="0" dirty="0" smtClean="0">
                <a:solidFill>
                  <a:schemeClr val="tx1"/>
                </a:solidFill>
                <a:sym typeface="Wingdings" pitchFamily="2" charset="2"/>
              </a:rPr>
              <a:t>Récupération de 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26 données de volume mesuré bord de route </a:t>
            </a:r>
          </a:p>
          <a:p>
            <a:pPr marL="3582988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endParaRPr lang="fr-FR" sz="2000" baseline="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AF1112-5BA9-4360-9AA1-46860BF9D262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67544" y="380422"/>
            <a:ext cx="8229600" cy="600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I.</a:t>
            </a:r>
            <a:r>
              <a:rPr lang="fr-FR" sz="2000" noProof="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III</a:t>
            </a:r>
            <a:r>
              <a:rPr lang="fr-FR" sz="2400" noProof="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. Méthode d’estimation des volumes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4032448" cy="5184576"/>
          </a:xfrm>
        </p:spPr>
        <p:txBody>
          <a:bodyPr>
            <a:normAutofit fontScale="25000" lnSpcReduction="20000"/>
          </a:bodyPr>
          <a:lstStyle/>
          <a:p>
            <a:pPr marL="182563" indent="-182563"/>
            <a:r>
              <a:rPr lang="fr-FR" sz="7200" dirty="0" smtClean="0"/>
              <a:t>Volume de référence = volume mesuré bord de route en stère</a:t>
            </a:r>
          </a:p>
          <a:p>
            <a:pPr lvl="1"/>
            <a:r>
              <a:rPr lang="fr-FR" sz="6400" dirty="0" smtClean="0"/>
              <a:t>Besoin d’un coefficient de stérage (variant de 1,5 à 1,9) pour comparer les volumes de bois </a:t>
            </a:r>
          </a:p>
          <a:p>
            <a:pPr marL="4302125" indent="-1588">
              <a:buNone/>
            </a:pPr>
            <a:endParaRPr lang="fr-FR" sz="6400" dirty="0" smtClean="0"/>
          </a:p>
          <a:p>
            <a:pPr marL="4302125" indent="-1588">
              <a:buNone/>
            </a:pPr>
            <a:r>
              <a:rPr lang="fr-FR" sz="6400" dirty="0" smtClean="0"/>
              <a:t> </a:t>
            </a:r>
            <a:endParaRPr lang="fr-FR" sz="5600" u="sng" dirty="0" smtClean="0"/>
          </a:p>
          <a:p>
            <a:pPr>
              <a:buNone/>
            </a:pPr>
            <a:endParaRPr lang="fr-FR" sz="5600" u="sng" dirty="0" smtClean="0"/>
          </a:p>
          <a:p>
            <a:pPr marL="182563" indent="-182563"/>
            <a:r>
              <a:rPr lang="fr-FR" sz="7200" u="sng" dirty="0" smtClean="0"/>
              <a:t>Plusieurs possibilités de calculer un volume de bois sur pied </a:t>
            </a:r>
            <a:r>
              <a:rPr lang="fr-FR" sz="7200" dirty="0" smtClean="0"/>
              <a:t>: </a:t>
            </a:r>
          </a:p>
          <a:p>
            <a:pPr>
              <a:buNone/>
            </a:pPr>
            <a:r>
              <a:rPr lang="fr-FR" sz="7200" dirty="0" smtClean="0"/>
              <a:t>	</a:t>
            </a:r>
            <a:r>
              <a:rPr lang="fr-FR" sz="6400" dirty="0" smtClean="0"/>
              <a:t>- </a:t>
            </a:r>
            <a:r>
              <a:rPr lang="fr-FR" sz="6400" dirty="0" smtClean="0">
                <a:solidFill>
                  <a:srgbClr val="EC7E24"/>
                </a:solidFill>
              </a:rPr>
              <a:t>tarif de cubage Lapasse </a:t>
            </a:r>
            <a:r>
              <a:rPr lang="fr-FR" sz="6400" dirty="0" smtClean="0"/>
              <a:t>: outil diffusé dans le massif </a:t>
            </a:r>
          </a:p>
          <a:p>
            <a:pPr>
              <a:buNone/>
            </a:pPr>
            <a:r>
              <a:rPr lang="fr-FR" sz="6400" dirty="0" smtClean="0"/>
              <a:t>	- formule du </a:t>
            </a:r>
            <a:r>
              <a:rPr lang="fr-FR" sz="6400" dirty="0" smtClean="0">
                <a:solidFill>
                  <a:srgbClr val="EC7E24"/>
                </a:solidFill>
              </a:rPr>
              <a:t>tronc de cône </a:t>
            </a:r>
            <a:r>
              <a:rPr lang="fr-FR" sz="6400" dirty="0" smtClean="0"/>
              <a:t>appliquée arbre par arbre ou sur l’arbre moyen du peuplement</a:t>
            </a:r>
          </a:p>
          <a:p>
            <a:pPr>
              <a:buNone/>
            </a:pPr>
            <a:r>
              <a:rPr lang="fr-FR" sz="6400" dirty="0" smtClean="0"/>
              <a:t>	- formule de </a:t>
            </a:r>
            <a:r>
              <a:rPr lang="fr-FR" sz="6400" dirty="0" smtClean="0">
                <a:solidFill>
                  <a:srgbClr val="EC7E24"/>
                </a:solidFill>
              </a:rPr>
              <a:t>profil de tige</a:t>
            </a:r>
          </a:p>
          <a:p>
            <a:pPr>
              <a:buNone/>
            </a:pPr>
            <a:r>
              <a:rPr lang="fr-FR" sz="6400" dirty="0" smtClean="0"/>
              <a:t>	- formule avec un </a:t>
            </a:r>
            <a:r>
              <a:rPr lang="fr-FR" sz="6400" dirty="0" smtClean="0">
                <a:solidFill>
                  <a:srgbClr val="EC7E24"/>
                </a:solidFill>
              </a:rPr>
              <a:t>coefficient de forme </a:t>
            </a:r>
          </a:p>
          <a:p>
            <a:pPr>
              <a:buNone/>
            </a:pPr>
            <a:r>
              <a:rPr lang="fr-FR" sz="5600" dirty="0" smtClean="0"/>
              <a:t>	</a:t>
            </a:r>
          </a:p>
          <a:p>
            <a:pPr marL="450850" indent="0">
              <a:buFont typeface="Wingdings" pitchFamily="2" charset="2"/>
              <a:buChar char="Ø"/>
            </a:pPr>
            <a:r>
              <a:rPr lang="fr-FR" sz="6400" dirty="0" smtClean="0"/>
              <a:t> Tous ces calculs ont été intégrés dans </a:t>
            </a:r>
            <a:r>
              <a:rPr lang="fr-FR" sz="6400" dirty="0" err="1" smtClean="0"/>
              <a:t>Capsis</a:t>
            </a:r>
            <a:endParaRPr lang="fr-FR" sz="6400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299" y="806137"/>
            <a:ext cx="3854993" cy="18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620000" y="2383939"/>
            <a:ext cx="504057" cy="302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598568" y="2707145"/>
            <a:ext cx="208823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Source : Mémento FCBA 2014</a:t>
            </a:r>
            <a:endParaRPr lang="fr-FR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r="29669"/>
          <a:stretch/>
        </p:blipFill>
        <p:spPr bwMode="auto">
          <a:xfrm>
            <a:off x="4764579" y="3425818"/>
            <a:ext cx="3888432" cy="197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5740718" y="3127199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Circonférence</a:t>
            </a:r>
            <a:r>
              <a:rPr lang="fr-FR" sz="1400" b="1" dirty="0" smtClean="0"/>
              <a:t> à 1,30 m (cm)</a:t>
            </a:r>
            <a:endParaRPr lang="fr-FR" sz="1400" b="1" dirty="0"/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3588169" y="4118593"/>
            <a:ext cx="2088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Hauteurs de découpe (m)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27984" y="1052737"/>
            <a:ext cx="4258816" cy="4824536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fr-FR" sz="2000" dirty="0" smtClean="0"/>
              <a:t> Pour une </a:t>
            </a:r>
            <a:r>
              <a:rPr lang="fr-FR" sz="2000" u="sng" dirty="0" smtClean="0"/>
              <a:t>découpe de tige bois fort </a:t>
            </a:r>
            <a:r>
              <a:rPr lang="fr-FR" sz="2000" dirty="0" smtClean="0"/>
              <a:t>avec un </a:t>
            </a:r>
            <a:r>
              <a:rPr lang="fr-FR" sz="2000" u="sng" dirty="0" smtClean="0"/>
              <a:t>coefficient de stérage de 1,7 </a:t>
            </a:r>
            <a:r>
              <a:rPr lang="fr-FR" sz="2000" dirty="0" smtClean="0"/>
              <a:t>: </a:t>
            </a:r>
          </a:p>
          <a:p>
            <a:pPr>
              <a:buNone/>
            </a:pPr>
            <a:r>
              <a:rPr lang="fr-FR" sz="2000" dirty="0" smtClean="0"/>
              <a:t>	</a:t>
            </a:r>
            <a:r>
              <a:rPr lang="fr-FR" sz="2000" dirty="0"/>
              <a:t>- le volume calculé avec le </a:t>
            </a:r>
            <a:r>
              <a:rPr lang="fr-FR" sz="2000" b="1" dirty="0"/>
              <a:t>Tronc de cône </a:t>
            </a:r>
            <a:r>
              <a:rPr lang="fr-FR" sz="2000" dirty="0"/>
              <a:t>sur l’arbre moyen </a:t>
            </a:r>
            <a:r>
              <a:rPr lang="fr-FR" sz="2000" b="1" dirty="0"/>
              <a:t>à partir des hauteurs de découpe de terrain</a:t>
            </a:r>
            <a:r>
              <a:rPr lang="fr-FR" sz="2000" dirty="0"/>
              <a:t> (</a:t>
            </a:r>
            <a:r>
              <a:rPr lang="fr-FR" sz="2000" dirty="0" err="1"/>
              <a:t>VgTDC</a:t>
            </a:r>
            <a:r>
              <a:rPr lang="fr-FR" sz="2000" dirty="0"/>
              <a:t>) surestime le volume de </a:t>
            </a:r>
            <a:r>
              <a:rPr lang="fr-FR" sz="2000" dirty="0" smtClean="0"/>
              <a:t>référence</a:t>
            </a:r>
          </a:p>
          <a:p>
            <a:pPr>
              <a:buNone/>
            </a:pPr>
            <a:r>
              <a:rPr lang="fr-FR" sz="2000" b="1" dirty="0"/>
              <a:t>	</a:t>
            </a:r>
            <a:r>
              <a:rPr lang="fr-FR" sz="2000" dirty="0" smtClean="0"/>
              <a:t>- le volume calculé avec </a:t>
            </a:r>
            <a:r>
              <a:rPr lang="fr-FR" sz="2000" b="1" dirty="0" smtClean="0"/>
              <a:t>le tarif de cubage de Lapasse et le profil de tige </a:t>
            </a:r>
            <a:r>
              <a:rPr lang="fr-FR" sz="2000" dirty="0" smtClean="0"/>
              <a:t>est le plus proche du volume de référence </a:t>
            </a:r>
          </a:p>
          <a:p>
            <a:pPr>
              <a:buNone/>
            </a:pPr>
            <a:r>
              <a:rPr lang="fr-FR" sz="2000" dirty="0" smtClean="0"/>
              <a:t>	</a:t>
            </a:r>
            <a:endParaRPr lang="fr-FR" sz="2000" b="1" dirty="0" smtClean="0"/>
          </a:p>
          <a:p>
            <a:pPr marL="0" indent="0"/>
            <a:r>
              <a:rPr lang="fr-FR" sz="2000" dirty="0" smtClean="0"/>
              <a:t> Hauteurs de découpe terrain &gt;&gt; Hauteurs de découpe du profil de tige</a:t>
            </a:r>
          </a:p>
          <a:p>
            <a:pPr>
              <a:buNone/>
            </a:pPr>
            <a:endParaRPr lang="fr-FR" sz="2000" dirty="0" smtClean="0"/>
          </a:p>
          <a:p>
            <a:pPr marL="0" indent="0" algn="ctr">
              <a:buNone/>
            </a:pPr>
            <a:r>
              <a:rPr lang="fr-FR" sz="2400" dirty="0" smtClean="0"/>
              <a:t> </a:t>
            </a:r>
          </a:p>
          <a:p>
            <a:pPr>
              <a:buNone/>
            </a:pPr>
            <a:endParaRPr lang="fr-FR" sz="20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AF1112-5BA9-4360-9AA1-46860BF9D262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67544" y="399802"/>
            <a:ext cx="8229600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I.</a:t>
            </a:r>
            <a:r>
              <a:rPr lang="fr-FR" sz="2000" noProof="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III</a:t>
            </a:r>
            <a:r>
              <a:rPr lang="fr-FR" sz="2400" noProof="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. Estimation des volumes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Graphique 6"/>
          <p:cNvGraphicFramePr/>
          <p:nvPr/>
        </p:nvGraphicFramePr>
        <p:xfrm>
          <a:off x="395536" y="836712"/>
          <a:ext cx="4032448" cy="2698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/>
          <p:nvPr/>
        </p:nvGraphicFramePr>
        <p:xfrm>
          <a:off x="467544" y="3645024"/>
          <a:ext cx="388843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635896" y="98072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x=y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8722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AF1112-5BA9-4360-9AA1-46860BF9D262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67544" y="399802"/>
            <a:ext cx="8229600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I.</a:t>
            </a:r>
            <a:r>
              <a:rPr lang="fr-FR" sz="200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40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Conclusion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2239714748"/>
              </p:ext>
            </p:extLst>
          </p:nvPr>
        </p:nvGraphicFramePr>
        <p:xfrm>
          <a:off x="683568" y="1700808"/>
          <a:ext cx="4248472" cy="279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076056" y="1844824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buFont typeface="Arial" pitchFamily="34" charset="0"/>
              <a:buChar char="•"/>
            </a:pPr>
            <a:r>
              <a:rPr lang="fr-FR" sz="2000" dirty="0" smtClean="0"/>
              <a:t>Diversité dans les volumes récoltés lors de la 1</a:t>
            </a:r>
            <a:r>
              <a:rPr lang="fr-FR" sz="2000" baseline="30000" dirty="0" smtClean="0"/>
              <a:t>ère</a:t>
            </a:r>
            <a:r>
              <a:rPr lang="fr-FR" sz="2000" dirty="0" smtClean="0"/>
              <a:t> éclaircie : 30 à 90 st/ha</a:t>
            </a:r>
          </a:p>
          <a:p>
            <a:pPr indent="177800"/>
            <a:endParaRPr lang="fr-FR" sz="2000" dirty="0" smtClean="0"/>
          </a:p>
          <a:p>
            <a:pPr lvl="1" indent="177800">
              <a:buFont typeface="Wingdings" pitchFamily="2" charset="2"/>
              <a:buChar char="Ø"/>
            </a:pPr>
            <a:r>
              <a:rPr lang="fr-FR" sz="2000" dirty="0" smtClean="0"/>
              <a:t> Diversité des peuplements et des pratiques de l’éclaircie</a:t>
            </a:r>
          </a:p>
        </p:txBody>
      </p:sp>
    </p:spTree>
    <p:extLst>
      <p:ext uri="{BB962C8B-B14F-4D97-AF65-F5344CB8AC3E}">
        <p14:creationId xmlns:p14="http://schemas.microsoft.com/office/powerpoint/2010/main" val="4815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2333</TotalTime>
  <Words>1621</Words>
  <Application>Microsoft Office PowerPoint</Application>
  <PresentationFormat>Affichage à l'écran (4:3)</PresentationFormat>
  <Paragraphs>275</Paragraphs>
  <Slides>21</Slides>
  <Notes>13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Thème Office</vt:lpstr>
      <vt:lpstr>Caractéristiques de la première éclaircie dans les peuplements de Pin maritime  des Landes de Gascogne </vt:lpstr>
      <vt:lpstr>Introduction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II.I. Peuplements avant l’éclaircie </vt:lpstr>
      <vt:lpstr>II.I. Mortalité avant la 1ère éclaircie </vt:lpstr>
      <vt:lpstr>II.II. Caractéristiques de l’éclaircie </vt:lpstr>
      <vt:lpstr>II.II. Effets de l’éclaircie</vt:lpstr>
      <vt:lpstr>II. Conclusion</vt:lpstr>
      <vt:lpstr>Présentation PowerPoint</vt:lpstr>
      <vt:lpstr>III.I. Accroissements avant la 1ère éclaircie</vt:lpstr>
      <vt:lpstr>III.I. Accroissements avant la 1ère  éclaircie </vt:lpstr>
      <vt:lpstr>III.I. Nouvelles fonctionnalités de Capsis </vt:lpstr>
      <vt:lpstr>Présentation PowerPoint</vt:lpstr>
      <vt:lpstr>Conclusion générale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Meredieu</cp:lastModifiedBy>
  <cp:revision>319</cp:revision>
  <dcterms:created xsi:type="dcterms:W3CDTF">2015-07-11T12:59:11Z</dcterms:created>
  <dcterms:modified xsi:type="dcterms:W3CDTF">2016-04-05T09:56:57Z</dcterms:modified>
</cp:coreProperties>
</file>